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5" r:id="rId2"/>
    <p:sldId id="256" r:id="rId3"/>
    <p:sldId id="267" r:id="rId4"/>
    <p:sldId id="266" r:id="rId5"/>
    <p:sldId id="257" r:id="rId6"/>
    <p:sldId id="260" r:id="rId7"/>
    <p:sldId id="283" r:id="rId8"/>
    <p:sldId id="268" r:id="rId9"/>
    <p:sldId id="269" r:id="rId10"/>
    <p:sldId id="270" r:id="rId11"/>
    <p:sldId id="261" r:id="rId12"/>
    <p:sldId id="273" r:id="rId13"/>
    <p:sldId id="272" r:id="rId14"/>
    <p:sldId id="271" r:id="rId15"/>
    <p:sldId id="282" r:id="rId16"/>
    <p:sldId id="279" r:id="rId17"/>
    <p:sldId id="278" r:id="rId18"/>
    <p:sldId id="263" r:id="rId19"/>
    <p:sldId id="276" r:id="rId20"/>
    <p:sldId id="265" r:id="rId21"/>
    <p:sldId id="274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96" autoAdjust="0"/>
    <p:restoredTop sz="94508" autoAdjust="0"/>
  </p:normalViewPr>
  <p:slideViewPr>
    <p:cSldViewPr>
      <p:cViewPr varScale="1">
        <p:scale>
          <a:sx n="117" d="100"/>
          <a:sy n="117" d="100"/>
        </p:scale>
        <p:origin x="-1464" y="-10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106D6-862D-40C1-9815-6CA98A8212E7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F952E-6FE4-41A9-8A71-42D8BEE8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C5E4-012D-4928-8B8B-0B58FFCAA534}" type="datetime1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4B01-561A-4B3D-8430-A6F142B0E57D}" type="datetime1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F0EE-FF8C-4D98-AF5B-4DF28D699F9A}" type="datetime1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E2A3-3548-4E55-9046-5BDE40049B07}" type="datetime1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2A4D-BFD9-4A47-B1E1-F6AD8C1BE0FA}" type="datetime1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8AD3-E8E6-492D-89B3-9EC59A082C85}" type="datetime1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0118-B9B8-4877-9C8B-6C574FB17F60}" type="datetime1">
              <a:rPr lang="en-US" smtClean="0"/>
              <a:t>12/30/2019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349-1C51-477E-ACBB-F7325CF6EF20}" type="datetime1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B4F7-E64C-407E-B9F9-8ED5710121CA}" type="datetime1">
              <a:rPr lang="en-US" smtClean="0"/>
              <a:t>12/30/2019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099C-E9FC-4C34-9D1F-FF3F2B07BCD5}" type="datetime1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BBB6-EEBD-477F-B7BD-352057B13ACC}" type="datetime1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D1D32-1C6B-4A2D-8885-C44DDF3DCD1A}" type="datetime1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3986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289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Pad modes</a:t>
            </a:r>
            <a:endParaRPr lang="en-US" sz="2400" i="1" u="sng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4799" y="1066800"/>
            <a:ext cx="8607309" cy="3011745"/>
            <a:chOff x="304799" y="1371600"/>
            <a:chExt cx="8607309" cy="3011745"/>
          </a:xfrm>
        </p:grpSpPr>
        <p:pic>
          <p:nvPicPr>
            <p:cNvPr id="102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75" t="72120" r="22324" b="20936"/>
            <a:stretch/>
          </p:blipFill>
          <p:spPr bwMode="auto">
            <a:xfrm>
              <a:off x="304799" y="2091822"/>
              <a:ext cx="8607309" cy="1556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470551" y="1371600"/>
              <a:ext cx="1289660" cy="63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HOT CUE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(Cancel </a:t>
              </a:r>
              <a:r>
                <a:rPr lang="en-US" sz="1600" b="1" dirty="0" err="1" smtClean="0">
                  <a:solidFill>
                    <a:schemeClr val="tx1"/>
                  </a:solidFill>
                </a:rPr>
                <a:t>JogFX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19093" y="1371600"/>
              <a:ext cx="1355844" cy="63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PAD FX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(twice = cycle)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11677" y="1371600"/>
              <a:ext cx="1455412" cy="63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MACRO FX</a:t>
              </a:r>
              <a:br>
                <a:rPr lang="en-US" sz="1600" b="1" dirty="0" smtClean="0">
                  <a:solidFill>
                    <a:schemeClr val="tx1"/>
                  </a:solidFill>
                </a:rPr>
              </a:br>
              <a:r>
                <a:rPr lang="en-US" sz="1600" b="1" dirty="0" smtClean="0">
                  <a:solidFill>
                    <a:schemeClr val="tx1"/>
                  </a:solidFill>
                </a:rPr>
                <a:t>(twice =cycle)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96772" y="1371600"/>
              <a:ext cx="1455412" cy="63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JOG FX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0551" y="3750830"/>
              <a:ext cx="1323044" cy="6325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KEYBOARD 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19093" y="3750830"/>
              <a:ext cx="1323044" cy="6325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BEATJUMP /</a:t>
              </a:r>
              <a:br>
                <a:rPr lang="en-US" sz="1600" b="1" dirty="0" smtClean="0">
                  <a:solidFill>
                    <a:schemeClr val="tx1"/>
                  </a:solidFill>
                </a:rPr>
              </a:br>
              <a:r>
                <a:rPr lang="en-US" sz="1600" b="1" dirty="0" smtClean="0">
                  <a:solidFill>
                    <a:schemeClr val="tx1"/>
                  </a:solidFill>
                </a:rPr>
                <a:t>LOOPS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11246" y="3750830"/>
              <a:ext cx="1323044" cy="6325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SLICER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30156" y="3750830"/>
              <a:ext cx="1323044" cy="6325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REMIX DECKS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858000" y="1687857"/>
              <a:ext cx="1865869" cy="333844"/>
              <a:chOff x="6858000" y="1687856"/>
              <a:chExt cx="1865869" cy="33384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858000" y="1687857"/>
                <a:ext cx="875269" cy="3338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Cycle pages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848600" y="1687856"/>
                <a:ext cx="875269" cy="3338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Select page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873216" y="3124200"/>
            <a:ext cx="4060663" cy="3287989"/>
            <a:chOff x="4873216" y="3429000"/>
            <a:chExt cx="4060663" cy="3287989"/>
          </a:xfrm>
        </p:grpSpPr>
        <p:sp>
          <p:nvSpPr>
            <p:cNvPr id="4" name="TextBox 3"/>
            <p:cNvSpPr txBox="1"/>
            <p:nvPr/>
          </p:nvSpPr>
          <p:spPr>
            <a:xfrm>
              <a:off x="4873216" y="5239661"/>
              <a:ext cx="406066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Most modes have sub-pages: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“mode” to cycle the top 2 pages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“&lt;” to cycle all pages one by one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“&gt;” to select a specific page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“shift” to </a:t>
              </a:r>
              <a:r>
                <a:rPr lang="en-US" dirty="0"/>
                <a:t>select a specific </a:t>
              </a:r>
              <a:r>
                <a:rPr lang="en-US" dirty="0" smtClean="0"/>
                <a:t>page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7848600" y="3429000"/>
              <a:ext cx="0" cy="2133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8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3059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Sync Section</a:t>
            </a:r>
            <a:endParaRPr lang="en-US" sz="2400" i="1" u="sng" dirty="0"/>
          </a:p>
        </p:txBody>
      </p:sp>
      <p:pic>
        <p:nvPicPr>
          <p:cNvPr id="26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5" t="54923" r="609" b="38546"/>
          <a:stretch/>
        </p:blipFill>
        <p:spPr bwMode="auto">
          <a:xfrm>
            <a:off x="1343847" y="1276431"/>
            <a:ext cx="752476" cy="75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51122" y="803963"/>
            <a:ext cx="17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TRAKTOR MODE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492245" y="1421943"/>
            <a:ext cx="17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Toggle ON/OFF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67129" y="803963"/>
            <a:ext cx="158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SERATO MODE</a:t>
            </a:r>
            <a:endParaRPr lang="en-US" b="1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4608973" y="1431468"/>
            <a:ext cx="17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Sync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03253" y="2815198"/>
            <a:ext cx="1918136" cy="769119"/>
            <a:chOff x="132194" y="2362200"/>
            <a:chExt cx="1918136" cy="769119"/>
          </a:xfrm>
        </p:grpSpPr>
        <p:pic>
          <p:nvPicPr>
            <p:cNvPr id="30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4" t="54119" r="90688" b="40132"/>
            <a:stretch/>
          </p:blipFill>
          <p:spPr bwMode="auto">
            <a:xfrm>
              <a:off x="132194" y="2362200"/>
              <a:ext cx="628651" cy="733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905077" y="249370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pic>
          <p:nvPicPr>
            <p:cNvPr id="2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995" t="54923" r="609" b="38546"/>
            <a:stretch/>
          </p:blipFill>
          <p:spPr bwMode="auto">
            <a:xfrm>
              <a:off x="1297854" y="2379314"/>
              <a:ext cx="752476" cy="752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TextBox 43"/>
          <p:cNvSpPr txBox="1"/>
          <p:nvPr/>
        </p:nvSpPr>
        <p:spPr>
          <a:xfrm>
            <a:off x="4303656" y="2946705"/>
            <a:ext cx="270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master deck (always)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665242" y="3879736"/>
            <a:ext cx="2133119" cy="752005"/>
            <a:chOff x="-26190" y="3443852"/>
            <a:chExt cx="2133119" cy="752005"/>
          </a:xfrm>
        </p:grpSpPr>
        <p:pic>
          <p:nvPicPr>
            <p:cNvPr id="41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-26190" y="3505200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990251" y="355824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pic>
          <p:nvPicPr>
            <p:cNvPr id="25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995" t="54923" r="609" b="38546"/>
            <a:stretch/>
          </p:blipFill>
          <p:spPr bwMode="auto">
            <a:xfrm>
              <a:off x="1354453" y="3443852"/>
              <a:ext cx="752476" cy="752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/>
          <p:cNvSpPr txBox="1"/>
          <p:nvPr/>
        </p:nvSpPr>
        <p:spPr>
          <a:xfrm>
            <a:off x="4303656" y="4071072"/>
            <a:ext cx="202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 Off (always)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8589" y="4906046"/>
            <a:ext cx="3237398" cy="785852"/>
            <a:chOff x="55811" y="4695236"/>
            <a:chExt cx="3237398" cy="785852"/>
          </a:xfrm>
        </p:grpSpPr>
        <p:pic>
          <p:nvPicPr>
            <p:cNvPr id="3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1150837" y="4789977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4" t="54119" r="90688" b="40132"/>
            <a:stretch/>
          </p:blipFill>
          <p:spPr bwMode="auto">
            <a:xfrm>
              <a:off x="55811" y="4747115"/>
              <a:ext cx="628651" cy="733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762000" y="480962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64076" y="480962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pic>
          <p:nvPicPr>
            <p:cNvPr id="3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995" t="54923" r="609" b="38546"/>
            <a:stretch/>
          </p:blipFill>
          <p:spPr bwMode="auto">
            <a:xfrm>
              <a:off x="2540733" y="4695236"/>
              <a:ext cx="752476" cy="752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TextBox 45"/>
          <p:cNvSpPr txBox="1"/>
          <p:nvPr/>
        </p:nvSpPr>
        <p:spPr>
          <a:xfrm>
            <a:off x="4332231" y="5011678"/>
            <a:ext cx="226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Toggle </a:t>
            </a:r>
            <a:r>
              <a:rPr lang="en-US" dirty="0" err="1" smtClean="0"/>
              <a:t>Traktor</a:t>
            </a:r>
            <a:r>
              <a:rPr lang="en-US" dirty="0" smtClean="0"/>
              <a:t>/</a:t>
            </a:r>
            <a:r>
              <a:rPr lang="en-US" dirty="0" err="1" smtClean="0"/>
              <a:t>Serato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sync mode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2438400"/>
            <a:ext cx="78968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2546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DDJ-1000: </a:t>
            </a:r>
            <a:r>
              <a:rPr lang="en-US" sz="2400" i="1" u="sng" dirty="0" smtClean="0"/>
              <a:t>Browser</a:t>
            </a:r>
            <a:endParaRPr lang="en-US" sz="2400" i="1" u="sng" dirty="0"/>
          </a:p>
        </p:txBody>
      </p:sp>
      <p:grpSp>
        <p:nvGrpSpPr>
          <p:cNvPr id="6" name="Group 5"/>
          <p:cNvGrpSpPr/>
          <p:nvPr/>
        </p:nvGrpSpPr>
        <p:grpSpPr>
          <a:xfrm>
            <a:off x="1303721" y="1081264"/>
            <a:ext cx="3140260" cy="1780032"/>
            <a:chOff x="3156663" y="708220"/>
            <a:chExt cx="3140260" cy="1780032"/>
          </a:xfrm>
        </p:grpSpPr>
        <p:pic>
          <p:nvPicPr>
            <p:cNvPr id="102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449" t="803" r="2241" b="85260"/>
            <a:stretch/>
          </p:blipFill>
          <p:spPr bwMode="auto">
            <a:xfrm>
              <a:off x="3156663" y="708220"/>
              <a:ext cx="1537814" cy="1780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Line Callout 1 (Accent Bar) 45"/>
            <p:cNvSpPr/>
            <p:nvPr/>
          </p:nvSpPr>
          <p:spPr>
            <a:xfrm>
              <a:off x="4916179" y="1641125"/>
              <a:ext cx="1332221" cy="241999"/>
            </a:xfrm>
            <a:prstGeom prst="accentCallout1">
              <a:avLst>
                <a:gd name="adj1" fmla="val 55024"/>
                <a:gd name="adj2" fmla="val -4202"/>
                <a:gd name="adj3" fmla="val 228486"/>
                <a:gd name="adj4" fmla="val -89757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Load Preview player</a:t>
              </a:r>
            </a:p>
          </p:txBody>
        </p:sp>
        <p:sp>
          <p:nvSpPr>
            <p:cNvPr id="48" name="Line Callout 1 (Accent Bar) 47"/>
            <p:cNvSpPr/>
            <p:nvPr/>
          </p:nvSpPr>
          <p:spPr>
            <a:xfrm>
              <a:off x="4916179" y="2074704"/>
              <a:ext cx="1380744" cy="255206"/>
            </a:xfrm>
            <a:prstGeom prst="accentCallout1">
              <a:avLst>
                <a:gd name="adj1" fmla="val 56614"/>
                <a:gd name="adj2" fmla="val -4049"/>
                <a:gd name="adj3" fmla="val 90027"/>
                <a:gd name="adj4" fmla="val -3233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Only browser</a:t>
              </a:r>
            </a:p>
          </p:txBody>
        </p:sp>
        <p:sp>
          <p:nvSpPr>
            <p:cNvPr id="63" name="Line Callout 1 (Accent Bar) 62"/>
            <p:cNvSpPr/>
            <p:nvPr/>
          </p:nvSpPr>
          <p:spPr>
            <a:xfrm>
              <a:off x="4916179" y="860292"/>
              <a:ext cx="1332221" cy="361714"/>
            </a:xfrm>
            <a:prstGeom prst="accentCallout1">
              <a:avLst>
                <a:gd name="adj1" fmla="val 70796"/>
                <a:gd name="adj2" fmla="val -4202"/>
                <a:gd name="adj3" fmla="val 122215"/>
                <a:gd name="adj4" fmla="val -54008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Turn: Browse List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Press: Load Track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2400" y="4001354"/>
            <a:ext cx="4278315" cy="1780032"/>
            <a:chOff x="2100900" y="2676606"/>
            <a:chExt cx="4278315" cy="1780032"/>
          </a:xfrm>
        </p:grpSpPr>
        <p:grpSp>
          <p:nvGrpSpPr>
            <p:cNvPr id="8" name="Group 7"/>
            <p:cNvGrpSpPr/>
            <p:nvPr/>
          </p:nvGrpSpPr>
          <p:grpSpPr>
            <a:xfrm>
              <a:off x="2100900" y="3103493"/>
              <a:ext cx="1025404" cy="733973"/>
              <a:chOff x="2100900" y="3103493"/>
              <a:chExt cx="1025404" cy="733973"/>
            </a:xfrm>
          </p:grpSpPr>
          <p:pic>
            <p:nvPicPr>
              <p:cNvPr id="33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4" t="54119" r="90688" b="40132"/>
              <a:stretch/>
            </p:blipFill>
            <p:spPr bwMode="auto">
              <a:xfrm>
                <a:off x="2100900" y="3103493"/>
                <a:ext cx="628651" cy="733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2762102" y="3247598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238955" y="2676606"/>
              <a:ext cx="3140260" cy="1780032"/>
              <a:chOff x="3156663" y="708220"/>
              <a:chExt cx="3140260" cy="1780032"/>
            </a:xfrm>
          </p:grpSpPr>
          <p:pic>
            <p:nvPicPr>
              <p:cNvPr id="65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49" t="803" r="2241" b="85260"/>
              <a:stretch/>
            </p:blipFill>
            <p:spPr bwMode="auto">
              <a:xfrm>
                <a:off x="3156663" y="708220"/>
                <a:ext cx="1537814" cy="1780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" name="Line Callout 1 (Accent Bar) 65"/>
              <p:cNvSpPr/>
              <p:nvPr/>
            </p:nvSpPr>
            <p:spPr>
              <a:xfrm>
                <a:off x="4916179" y="1641125"/>
                <a:ext cx="1332221" cy="241999"/>
              </a:xfrm>
              <a:prstGeom prst="accentCallout1">
                <a:avLst>
                  <a:gd name="adj1" fmla="val 55024"/>
                  <a:gd name="adj2" fmla="val -4202"/>
                  <a:gd name="adj3" fmla="val 228486"/>
                  <a:gd name="adj4" fmla="val -89757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Scroll Favorites</a:t>
                </a:r>
              </a:p>
            </p:txBody>
          </p:sp>
          <p:sp>
            <p:nvSpPr>
              <p:cNvPr id="67" name="Line Callout 1 (Accent Bar) 66"/>
              <p:cNvSpPr/>
              <p:nvPr/>
            </p:nvSpPr>
            <p:spPr>
              <a:xfrm>
                <a:off x="4916179" y="2074704"/>
                <a:ext cx="1380744" cy="255206"/>
              </a:xfrm>
              <a:prstGeom prst="accentCallout1">
                <a:avLst>
                  <a:gd name="adj1" fmla="val 56614"/>
                  <a:gd name="adj2" fmla="val -4049"/>
                  <a:gd name="adj3" fmla="val 90027"/>
                  <a:gd name="adj4" fmla="val -32330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err="1" smtClean="0">
                    <a:solidFill>
                      <a:schemeClr val="tx1"/>
                    </a:solidFill>
                  </a:rPr>
                  <a:t>Goto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Collection</a:t>
                </a:r>
              </a:p>
            </p:txBody>
          </p:sp>
          <p:sp>
            <p:nvSpPr>
              <p:cNvPr id="68" name="Line Callout 1 (Accent Bar) 67"/>
              <p:cNvSpPr/>
              <p:nvPr/>
            </p:nvSpPr>
            <p:spPr>
              <a:xfrm>
                <a:off x="4916179" y="860292"/>
                <a:ext cx="1332221" cy="361714"/>
              </a:xfrm>
              <a:prstGeom prst="accentCallout1">
                <a:avLst>
                  <a:gd name="adj1" fmla="val 70796"/>
                  <a:gd name="adj2" fmla="val -4202"/>
                  <a:gd name="adj3" fmla="val 122215"/>
                  <a:gd name="adj4" fmla="val -54008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Turn: Scroll Tree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smtClean="0">
                    <a:solidFill>
                      <a:schemeClr val="tx1"/>
                    </a:solidFill>
                  </a:rPr>
                  <a:t>Press: Expand Folder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834023" y="1066800"/>
            <a:ext cx="4538577" cy="1780032"/>
            <a:chOff x="5253815" y="1091098"/>
            <a:chExt cx="4538577" cy="1780032"/>
          </a:xfrm>
        </p:grpSpPr>
        <p:grpSp>
          <p:nvGrpSpPr>
            <p:cNvPr id="12" name="Group 11"/>
            <p:cNvGrpSpPr/>
            <p:nvPr/>
          </p:nvGrpSpPr>
          <p:grpSpPr>
            <a:xfrm>
              <a:off x="5253815" y="1582845"/>
              <a:ext cx="1380643" cy="648248"/>
              <a:chOff x="9213853" y="1258721"/>
              <a:chExt cx="1380643" cy="648248"/>
            </a:xfrm>
          </p:grpSpPr>
          <p:pic>
            <p:nvPicPr>
              <p:cNvPr id="49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4" t="59283" r="85941" b="35639"/>
              <a:stretch/>
            </p:blipFill>
            <p:spPr bwMode="auto">
              <a:xfrm>
                <a:off x="9213853" y="1258721"/>
                <a:ext cx="945417" cy="6482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10230294" y="1311766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700655" y="1091098"/>
              <a:ext cx="3091737" cy="1780032"/>
              <a:chOff x="3156663" y="708220"/>
              <a:chExt cx="3091737" cy="1780032"/>
            </a:xfrm>
          </p:grpSpPr>
          <p:pic>
            <p:nvPicPr>
              <p:cNvPr id="72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49" t="803" r="2241" b="85260"/>
              <a:stretch/>
            </p:blipFill>
            <p:spPr bwMode="auto">
              <a:xfrm>
                <a:off x="3156663" y="708220"/>
                <a:ext cx="1537814" cy="1780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Line Callout 1 (Accent Bar) 74"/>
              <p:cNvSpPr/>
              <p:nvPr/>
            </p:nvSpPr>
            <p:spPr>
              <a:xfrm>
                <a:off x="4916179" y="860292"/>
                <a:ext cx="1332221" cy="361714"/>
              </a:xfrm>
              <a:prstGeom prst="accentCallout1">
                <a:avLst>
                  <a:gd name="adj1" fmla="val 70796"/>
                  <a:gd name="adj2" fmla="val -4202"/>
                  <a:gd name="adj3" fmla="val 122215"/>
                  <a:gd name="adj4" fmla="val -54008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Turn: Zoom deck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smtClean="0">
                    <a:solidFill>
                      <a:schemeClr val="tx1"/>
                    </a:solidFill>
                  </a:rPr>
                  <a:t>Press: Zoom reset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4800600" y="3905211"/>
            <a:ext cx="4419601" cy="1780032"/>
            <a:chOff x="5105400" y="3905211"/>
            <a:chExt cx="4419601" cy="1780032"/>
          </a:xfrm>
        </p:grpSpPr>
        <p:grpSp>
          <p:nvGrpSpPr>
            <p:cNvPr id="16" name="Group 15"/>
            <p:cNvGrpSpPr/>
            <p:nvPr/>
          </p:nvGrpSpPr>
          <p:grpSpPr>
            <a:xfrm>
              <a:off x="5105400" y="3967296"/>
              <a:ext cx="1377441" cy="1500173"/>
              <a:chOff x="5105400" y="3967296"/>
              <a:chExt cx="1377441" cy="1500173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18849" y="3967296"/>
                <a:ext cx="1070391" cy="733973"/>
                <a:chOff x="5118849" y="3967296"/>
                <a:chExt cx="1070391" cy="733973"/>
              </a:xfrm>
            </p:grpSpPr>
            <p:pic>
              <p:nvPicPr>
                <p:cNvPr id="54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34" t="54119" r="90688" b="40132"/>
                <a:stretch/>
              </p:blipFill>
              <p:spPr bwMode="auto">
                <a:xfrm>
                  <a:off x="5118849" y="3967296"/>
                  <a:ext cx="628651" cy="7339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5" name="TextBox 54"/>
                <p:cNvSpPr txBox="1"/>
                <p:nvPr/>
              </p:nvSpPr>
              <p:spPr>
                <a:xfrm>
                  <a:off x="5825038" y="4029810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/>
                    <a:t>+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105400" y="4819221"/>
                <a:ext cx="1377441" cy="648248"/>
                <a:chOff x="5150362" y="4819221"/>
                <a:chExt cx="1377441" cy="648248"/>
              </a:xfrm>
            </p:grpSpPr>
            <p:pic>
              <p:nvPicPr>
                <p:cNvPr id="53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14" t="59283" r="85941" b="35639"/>
                <a:stretch/>
              </p:blipFill>
              <p:spPr bwMode="auto">
                <a:xfrm>
                  <a:off x="5150362" y="4819221"/>
                  <a:ext cx="945417" cy="6482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6" name="TextBox 55"/>
                <p:cNvSpPr txBox="1"/>
                <p:nvPr/>
              </p:nvSpPr>
              <p:spPr>
                <a:xfrm>
                  <a:off x="6163601" y="4838873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/>
                    <a:t>+</a:t>
                  </a:r>
                </a:p>
              </p:txBody>
            </p:sp>
          </p:grpSp>
        </p:grpSp>
        <p:grpSp>
          <p:nvGrpSpPr>
            <p:cNvPr id="78" name="Group 77"/>
            <p:cNvGrpSpPr/>
            <p:nvPr/>
          </p:nvGrpSpPr>
          <p:grpSpPr>
            <a:xfrm>
              <a:off x="6634458" y="3905211"/>
              <a:ext cx="2890543" cy="1780032"/>
              <a:chOff x="3156663" y="708220"/>
              <a:chExt cx="2890543" cy="1780032"/>
            </a:xfrm>
          </p:grpSpPr>
          <p:pic>
            <p:nvPicPr>
              <p:cNvPr id="79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49" t="803" r="2241" b="85260"/>
              <a:stretch/>
            </p:blipFill>
            <p:spPr bwMode="auto">
              <a:xfrm>
                <a:off x="3156663" y="708220"/>
                <a:ext cx="1537814" cy="1780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0" name="Line Callout 1 (Accent Bar) 79"/>
              <p:cNvSpPr/>
              <p:nvPr/>
            </p:nvSpPr>
            <p:spPr>
              <a:xfrm>
                <a:off x="4916180" y="860292"/>
                <a:ext cx="1131026" cy="361714"/>
              </a:xfrm>
              <a:prstGeom prst="accentCallout1">
                <a:avLst>
                  <a:gd name="adj1" fmla="val 70796"/>
                  <a:gd name="adj2" fmla="val -4202"/>
                  <a:gd name="adj3" fmla="val 122215"/>
                  <a:gd name="adj4" fmla="val -54008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Press: Unload</a:t>
                </a:r>
              </a:p>
            </p:txBody>
          </p:sp>
        </p:grpSp>
      </p:grpSp>
      <p:cxnSp>
        <p:nvCxnSpPr>
          <p:cNvPr id="3" name="Straight Connector 2"/>
          <p:cNvCxnSpPr/>
          <p:nvPr/>
        </p:nvCxnSpPr>
        <p:spPr>
          <a:xfrm>
            <a:off x="4495800" y="609600"/>
            <a:ext cx="0" cy="5562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3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2729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DDJ-1000: </a:t>
            </a:r>
            <a:r>
              <a:rPr lang="en-US" sz="2400" i="1" u="sng" dirty="0" smtClean="0"/>
              <a:t>Transport</a:t>
            </a:r>
            <a:endParaRPr lang="en-US" sz="2400" i="1" u="sng" dirty="0"/>
          </a:p>
        </p:txBody>
      </p:sp>
      <p:grpSp>
        <p:nvGrpSpPr>
          <p:cNvPr id="37" name="Group 36"/>
          <p:cNvGrpSpPr/>
          <p:nvPr/>
        </p:nvGrpSpPr>
        <p:grpSpPr>
          <a:xfrm>
            <a:off x="326301" y="727689"/>
            <a:ext cx="3206342" cy="1414392"/>
            <a:chOff x="990600" y="3737539"/>
            <a:chExt cx="3206342" cy="1414392"/>
          </a:xfrm>
        </p:grpSpPr>
        <p:pic>
          <p:nvPicPr>
            <p:cNvPr id="3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004" r="84373" b="35918"/>
            <a:stretch/>
          </p:blipFill>
          <p:spPr bwMode="auto">
            <a:xfrm>
              <a:off x="2808999" y="3737539"/>
              <a:ext cx="1387943" cy="1414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Line Callout 1 (Accent Bar) 38"/>
            <p:cNvSpPr/>
            <p:nvPr/>
          </p:nvSpPr>
          <p:spPr>
            <a:xfrm>
              <a:off x="990600" y="4172712"/>
              <a:ext cx="1472943" cy="225552"/>
            </a:xfrm>
            <a:prstGeom prst="accentCallout1">
              <a:avLst>
                <a:gd name="adj1" fmla="val 41417"/>
                <a:gd name="adj2" fmla="val 106334"/>
                <a:gd name="adj3" fmla="val 64409"/>
                <a:gd name="adj4" fmla="val 144718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b="1" u="sng" dirty="0" smtClean="0">
                  <a:solidFill>
                    <a:schemeClr val="tx1"/>
                  </a:solidFill>
                </a:rPr>
                <a:t>Main shift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40" name="Line Callout 1 (Accent Bar) 39"/>
            <p:cNvSpPr/>
            <p:nvPr/>
          </p:nvSpPr>
          <p:spPr>
            <a:xfrm>
              <a:off x="990600" y="4560148"/>
              <a:ext cx="1472943" cy="225552"/>
            </a:xfrm>
            <a:prstGeom prst="accentCallout1">
              <a:avLst>
                <a:gd name="adj1" fmla="val 41417"/>
                <a:gd name="adj2" fmla="val 106334"/>
                <a:gd name="adj3" fmla="val 62157"/>
                <a:gd name="adj4" fmla="val 14472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b="1" u="sng" dirty="0" smtClean="0">
                  <a:solidFill>
                    <a:schemeClr val="tx1"/>
                  </a:solidFill>
                </a:rPr>
                <a:t>Second shift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0" y="2417362"/>
            <a:ext cx="3429000" cy="2632131"/>
            <a:chOff x="228600" y="3843154"/>
            <a:chExt cx="3429000" cy="2632131"/>
          </a:xfrm>
        </p:grpSpPr>
        <p:pic>
          <p:nvPicPr>
            <p:cNvPr id="35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7" t="72146" r="79312" b="2261"/>
            <a:stretch/>
          </p:blipFill>
          <p:spPr bwMode="auto">
            <a:xfrm>
              <a:off x="2450592" y="3843154"/>
              <a:ext cx="1207008" cy="2632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Line Callout 1 (Accent Bar) 42"/>
            <p:cNvSpPr/>
            <p:nvPr/>
          </p:nvSpPr>
          <p:spPr>
            <a:xfrm>
              <a:off x="514347" y="4114800"/>
              <a:ext cx="1579880" cy="544283"/>
            </a:xfrm>
            <a:prstGeom prst="accentCallout1">
              <a:avLst>
                <a:gd name="adj1" fmla="val 43216"/>
                <a:gd name="adj2" fmla="val 103100"/>
                <a:gd name="adj3" fmla="val 78062"/>
                <a:gd name="adj4" fmla="val 13613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regular: Cue 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+shift: Move to font</a:t>
              </a:r>
            </a:p>
          </p:txBody>
        </p:sp>
        <p:sp>
          <p:nvSpPr>
            <p:cNvPr id="44" name="Line Callout 1 (Accent Bar) 43"/>
            <p:cNvSpPr/>
            <p:nvPr/>
          </p:nvSpPr>
          <p:spPr>
            <a:xfrm>
              <a:off x="228600" y="5446395"/>
              <a:ext cx="1865627" cy="544283"/>
            </a:xfrm>
            <a:prstGeom prst="accentCallout1">
              <a:avLst>
                <a:gd name="adj1" fmla="val 43216"/>
                <a:gd name="adj2" fmla="val 103100"/>
                <a:gd name="adj3" fmla="val 78062"/>
                <a:gd name="adj4" fmla="val 13613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r</a:t>
              </a:r>
              <a:r>
                <a:rPr lang="en-US" sz="1200" dirty="0" smtClean="0">
                  <a:solidFill>
                    <a:schemeClr val="tx1"/>
                  </a:solidFill>
                </a:rPr>
                <a:t>egular: Pause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</a:t>
              </a:r>
              <a:r>
                <a:rPr lang="en-US" sz="1200" dirty="0">
                  <a:solidFill>
                    <a:schemeClr val="tx1"/>
                  </a:solidFill>
                </a:rPr>
                <a:t>shift: </a:t>
              </a:r>
              <a:r>
                <a:rPr lang="en-US" sz="1200" dirty="0" smtClean="0">
                  <a:solidFill>
                    <a:schemeClr val="tx1"/>
                  </a:solidFill>
                </a:rPr>
                <a:t>Vinyl quick stop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+memory: Vinyl long stop</a:t>
              </a:r>
            </a:p>
          </p:txBody>
        </p:sp>
      </p:grpSp>
      <p:pic>
        <p:nvPicPr>
          <p:cNvPr id="1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49" t="803" r="2241" b="85260"/>
          <a:stretch/>
        </p:blipFill>
        <p:spPr bwMode="auto">
          <a:xfrm>
            <a:off x="2289176" y="5334000"/>
            <a:ext cx="1098990" cy="127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ine Callout 1 (Accent Bar) 20"/>
          <p:cNvSpPr/>
          <p:nvPr/>
        </p:nvSpPr>
        <p:spPr>
          <a:xfrm>
            <a:off x="526539" y="6362551"/>
            <a:ext cx="1351280" cy="241999"/>
          </a:xfrm>
          <a:prstGeom prst="accentCallout1">
            <a:avLst>
              <a:gd name="adj1" fmla="val 43216"/>
              <a:gd name="adj2" fmla="val 103100"/>
              <a:gd name="adj3" fmla="val 55303"/>
              <a:gd name="adj4" fmla="val 13613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+shift: Unload deck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31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2589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DDJ-1000: </a:t>
            </a:r>
            <a:r>
              <a:rPr lang="en-US" sz="2400" i="1" u="sng" dirty="0" err="1" smtClean="0"/>
              <a:t>Beatgrid</a:t>
            </a:r>
            <a:endParaRPr lang="en-US" sz="2400" i="1" u="sng" dirty="0"/>
          </a:p>
        </p:txBody>
      </p:sp>
      <p:pic>
        <p:nvPicPr>
          <p:cNvPr id="31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50" t="83205" r="14974" b="7102"/>
          <a:stretch/>
        </p:blipFill>
        <p:spPr bwMode="auto">
          <a:xfrm>
            <a:off x="2880329" y="857287"/>
            <a:ext cx="1372871" cy="252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Line Callout 1 (Accent Bar) 40"/>
          <p:cNvSpPr/>
          <p:nvPr/>
        </p:nvSpPr>
        <p:spPr>
          <a:xfrm>
            <a:off x="558455" y="1012381"/>
            <a:ext cx="1572569" cy="687294"/>
          </a:xfrm>
          <a:prstGeom prst="accentCallout1">
            <a:avLst>
              <a:gd name="adj1" fmla="val 43216"/>
              <a:gd name="adj2" fmla="val 103100"/>
              <a:gd name="adj3" fmla="val 56689"/>
              <a:gd name="adj4" fmla="val 16581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+shift: BPM set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+Jog: grid slide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</a:t>
            </a:r>
            <a:r>
              <a:rPr lang="en-US" sz="1200" dirty="0" err="1">
                <a:solidFill>
                  <a:schemeClr val="tx1"/>
                </a:solidFill>
              </a:rPr>
              <a:t>K</a:t>
            </a:r>
            <a:r>
              <a:rPr lang="en-US" sz="1200" dirty="0" err="1" smtClean="0">
                <a:solidFill>
                  <a:schemeClr val="tx1"/>
                </a:solidFill>
              </a:rPr>
              <a:t>eyReset</a:t>
            </a:r>
            <a:r>
              <a:rPr lang="en-US" sz="1200" dirty="0" smtClean="0">
                <a:solidFill>
                  <a:schemeClr val="tx1"/>
                </a:solidFill>
              </a:rPr>
              <a:t>: BPM Auto</a:t>
            </a:r>
          </a:p>
        </p:txBody>
      </p:sp>
      <p:sp>
        <p:nvSpPr>
          <p:cNvPr id="42" name="Line Callout 1 (Accent Bar) 41"/>
          <p:cNvSpPr/>
          <p:nvPr/>
        </p:nvSpPr>
        <p:spPr>
          <a:xfrm>
            <a:off x="406057" y="2119831"/>
            <a:ext cx="1724968" cy="997580"/>
          </a:xfrm>
          <a:prstGeom prst="accentCallout1">
            <a:avLst>
              <a:gd name="adj1" fmla="val 43216"/>
              <a:gd name="adj2" fmla="val 103100"/>
              <a:gd name="adj3" fmla="val 80926"/>
              <a:gd name="adj4" fmla="val 16042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Regular: key reset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+shift: BPM delete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+Jog: grid adjust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</a:t>
            </a:r>
            <a:r>
              <a:rPr lang="en-US" sz="1200" dirty="0" err="1" smtClean="0">
                <a:solidFill>
                  <a:schemeClr val="tx1"/>
                </a:solidFill>
              </a:rPr>
              <a:t>KeySync</a:t>
            </a:r>
            <a:r>
              <a:rPr lang="en-US" sz="1200" dirty="0" smtClean="0">
                <a:solidFill>
                  <a:schemeClr val="tx1"/>
                </a:solidFill>
              </a:rPr>
              <a:t>: Analysis Lock</a:t>
            </a:r>
          </a:p>
        </p:txBody>
      </p:sp>
      <p:pic>
        <p:nvPicPr>
          <p:cNvPr id="2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6" b="27013"/>
          <a:stretch/>
        </p:blipFill>
        <p:spPr bwMode="auto">
          <a:xfrm>
            <a:off x="4768421" y="914396"/>
            <a:ext cx="2596006" cy="241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8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3836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Mapping Settings</a:t>
            </a:r>
            <a:endParaRPr lang="en-US" sz="2400" i="1" u="sng" dirty="0"/>
          </a:p>
        </p:txBody>
      </p:sp>
      <p:pic>
        <p:nvPicPr>
          <p:cNvPr id="34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" t="59283" r="85941" b="35639"/>
          <a:stretch/>
        </p:blipFill>
        <p:spPr bwMode="auto">
          <a:xfrm>
            <a:off x="1701153" y="856741"/>
            <a:ext cx="945417" cy="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" t="54119" r="90688" b="40132"/>
          <a:stretch/>
        </p:blipFill>
        <p:spPr bwMode="auto">
          <a:xfrm>
            <a:off x="606127" y="813879"/>
            <a:ext cx="628651" cy="73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312316" y="8763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4392" y="8763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pic>
        <p:nvPicPr>
          <p:cNvPr id="3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5" t="54923" r="609" b="38546"/>
          <a:stretch/>
        </p:blipFill>
        <p:spPr bwMode="auto">
          <a:xfrm>
            <a:off x="3091049" y="762000"/>
            <a:ext cx="752476" cy="75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381194" y="844463"/>
            <a:ext cx="226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Toggle </a:t>
            </a:r>
            <a:r>
              <a:rPr lang="en-US" dirty="0" err="1" smtClean="0"/>
              <a:t>Traktor</a:t>
            </a:r>
            <a:r>
              <a:rPr lang="en-US" dirty="0" smtClean="0"/>
              <a:t>/</a:t>
            </a:r>
            <a:r>
              <a:rPr lang="en-US" dirty="0" err="1" smtClean="0"/>
              <a:t>Serato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sync mode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06127" y="1675546"/>
            <a:ext cx="6011147" cy="815119"/>
            <a:chOff x="606127" y="1928467"/>
            <a:chExt cx="6011147" cy="815119"/>
          </a:xfrm>
        </p:grpSpPr>
        <p:pic>
          <p:nvPicPr>
            <p:cNvPr id="27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1701153" y="2052475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4" t="54119" r="90688" b="40132"/>
            <a:stretch/>
          </p:blipFill>
          <p:spPr bwMode="auto">
            <a:xfrm>
              <a:off x="606127" y="2009613"/>
              <a:ext cx="628651" cy="733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1312316" y="207212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14392" y="207212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pic>
          <p:nvPicPr>
            <p:cNvPr id="33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63" t="51811" r="50369" b="39211"/>
            <a:stretch/>
          </p:blipFill>
          <p:spPr bwMode="auto">
            <a:xfrm>
              <a:off x="3048186" y="1928467"/>
              <a:ext cx="866775" cy="810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4349271" y="1949726"/>
              <a:ext cx="22680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Toggle Monitor cue external/internal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73861" y="2795079"/>
            <a:ext cx="4141935" cy="752005"/>
            <a:chOff x="1395366" y="6481997"/>
            <a:chExt cx="4141935" cy="752005"/>
          </a:xfrm>
        </p:grpSpPr>
        <p:grpSp>
          <p:nvGrpSpPr>
            <p:cNvPr id="16" name="Group 15"/>
            <p:cNvGrpSpPr/>
            <p:nvPr/>
          </p:nvGrpSpPr>
          <p:grpSpPr>
            <a:xfrm>
              <a:off x="1395366" y="6481997"/>
              <a:ext cx="1767702" cy="752005"/>
              <a:chOff x="1853593" y="4953000"/>
              <a:chExt cx="1767702" cy="752005"/>
            </a:xfrm>
          </p:grpSpPr>
          <p:pic>
            <p:nvPicPr>
              <p:cNvPr id="18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1" t="54202" r="90862" b="40720"/>
              <a:stretch/>
            </p:blipFill>
            <p:spPr bwMode="auto">
              <a:xfrm>
                <a:off x="1853593" y="4985717"/>
                <a:ext cx="618703" cy="6482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2504617" y="5067393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pic>
            <p:nvPicPr>
              <p:cNvPr id="20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014" t="2594" r="29590" b="90875"/>
              <a:stretch/>
            </p:blipFill>
            <p:spPr bwMode="auto">
              <a:xfrm>
                <a:off x="2868819" y="4953000"/>
                <a:ext cx="752476" cy="75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3631274" y="6654172"/>
              <a:ext cx="1906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Screens Reset</a:t>
              </a:r>
              <a:endParaRPr lang="en-US" dirty="0"/>
            </a:p>
          </p:txBody>
        </p:sp>
      </p:grpSp>
      <p:pic>
        <p:nvPicPr>
          <p:cNvPr id="21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" t="59283" r="85941" b="35639"/>
          <a:stretch/>
        </p:blipFill>
        <p:spPr bwMode="auto">
          <a:xfrm>
            <a:off x="1744016" y="3833546"/>
            <a:ext cx="945417" cy="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757255" y="385319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pic>
        <p:nvPicPr>
          <p:cNvPr id="25" name="Picture 2" descr="C:\Users\Pedro\Desktop\Z_DRIVE_Pedro\2 Music\1 Controllers\0_TSI_Traktor\ddj-sz\2 Working\v6.3.0 - DDJ-1000 TP3 - Initial release\Support files\DDJ-1000 - Mixer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3" t="51811" r="50369" b="39211"/>
          <a:stretch/>
        </p:blipFill>
        <p:spPr bwMode="auto">
          <a:xfrm>
            <a:off x="3091049" y="3709538"/>
            <a:ext cx="866775" cy="81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392134" y="3730797"/>
            <a:ext cx="240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Cross-fader curve select</a:t>
            </a:r>
            <a:endParaRPr lang="en-US" dirty="0"/>
          </a:p>
        </p:txBody>
      </p:sp>
      <p:pic>
        <p:nvPicPr>
          <p:cNvPr id="32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" t="59283" r="85941" b="35639"/>
          <a:stretch/>
        </p:blipFill>
        <p:spPr bwMode="auto">
          <a:xfrm>
            <a:off x="1701153" y="4824087"/>
            <a:ext cx="945417" cy="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" t="54119" r="90688" b="40132"/>
          <a:stretch/>
        </p:blipFill>
        <p:spPr bwMode="auto">
          <a:xfrm>
            <a:off x="606127" y="4781225"/>
            <a:ext cx="628651" cy="73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1312316" y="484373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14392" y="484373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59781" y="4963544"/>
            <a:ext cx="226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Deck Unload</a:t>
            </a:r>
            <a:endParaRPr lang="en-US" dirty="0"/>
          </a:p>
        </p:txBody>
      </p:sp>
      <p:pic>
        <p:nvPicPr>
          <p:cNvPr id="45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22" t="1031" r="3867" b="90207"/>
          <a:stretch/>
        </p:blipFill>
        <p:spPr bwMode="auto">
          <a:xfrm>
            <a:off x="3092899" y="4691070"/>
            <a:ext cx="934654" cy="82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768975" y="5633711"/>
            <a:ext cx="5702610" cy="810540"/>
            <a:chOff x="1768975" y="5886632"/>
            <a:chExt cx="5702610" cy="810540"/>
          </a:xfrm>
        </p:grpSpPr>
        <p:pic>
          <p:nvPicPr>
            <p:cNvPr id="43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1768975" y="6019800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2782214" y="603945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pic>
          <p:nvPicPr>
            <p:cNvPr id="51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47" t="90080" r="36127" b="942"/>
            <a:stretch/>
          </p:blipFill>
          <p:spPr bwMode="auto">
            <a:xfrm>
              <a:off x="3121457" y="5886632"/>
              <a:ext cx="993343" cy="810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4499785" y="6107236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Crossfader Curve Adjust</a:t>
              </a:r>
              <a:endParaRPr lang="en-US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1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289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Pad modes</a:t>
            </a:r>
            <a:endParaRPr lang="en-US" sz="2400" i="1" u="sng" dirty="0"/>
          </a:p>
        </p:txBody>
      </p:sp>
      <p:pic>
        <p:nvPicPr>
          <p:cNvPr id="102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5" t="72120" r="22324" b="20936"/>
          <a:stretch/>
        </p:blipFill>
        <p:spPr bwMode="auto">
          <a:xfrm>
            <a:off x="304799" y="1787022"/>
            <a:ext cx="8607309" cy="155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70551" y="1066800"/>
            <a:ext cx="1289660" cy="6325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HOT CUE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(Cancel </a:t>
            </a:r>
            <a:r>
              <a:rPr lang="en-US" sz="1600" b="1" dirty="0" err="1" smtClean="0">
                <a:solidFill>
                  <a:schemeClr val="tx1"/>
                </a:solidFill>
              </a:rPr>
              <a:t>JogFX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19093" y="1066800"/>
            <a:ext cx="1355844" cy="6325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PAD FX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(twice = cycle)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11677" y="1066800"/>
            <a:ext cx="1455412" cy="6325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MACRO FX</a:t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(twice =cycle)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96772" y="1066800"/>
            <a:ext cx="1455412" cy="6325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JOG FX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0551" y="3446030"/>
            <a:ext cx="1323044" cy="63251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KEYBOARD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19093" y="3446030"/>
            <a:ext cx="1323044" cy="63251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BEATJUMP /</a:t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LOOPS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11246" y="3446030"/>
            <a:ext cx="1323044" cy="63251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SLICER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30156" y="3446030"/>
            <a:ext cx="1323044" cy="63251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REMIX DECKS</a:t>
            </a:r>
            <a:endParaRPr lang="en-US" sz="1600" b="1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58000" y="1383057"/>
            <a:ext cx="1865869" cy="333844"/>
            <a:chOff x="6858000" y="1687856"/>
            <a:chExt cx="1865869" cy="333845"/>
          </a:xfrm>
        </p:grpSpPr>
        <p:sp>
          <p:nvSpPr>
            <p:cNvPr id="28" name="Rectangle 27"/>
            <p:cNvSpPr/>
            <p:nvPr/>
          </p:nvSpPr>
          <p:spPr>
            <a:xfrm>
              <a:off x="6858000" y="1687857"/>
              <a:ext cx="875269" cy="3338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Cycle pages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48600" y="1687856"/>
              <a:ext cx="875269" cy="3338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Select page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73216" y="3124200"/>
            <a:ext cx="4060663" cy="3287989"/>
            <a:chOff x="4873216" y="3429000"/>
            <a:chExt cx="4060663" cy="3287989"/>
          </a:xfrm>
        </p:grpSpPr>
        <p:sp>
          <p:nvSpPr>
            <p:cNvPr id="4" name="TextBox 3"/>
            <p:cNvSpPr txBox="1"/>
            <p:nvPr/>
          </p:nvSpPr>
          <p:spPr>
            <a:xfrm>
              <a:off x="4873216" y="5239661"/>
              <a:ext cx="406066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Most modes have sub-pages: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“mode” to cycle the top 2 pages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“&lt;” to cycle all pages one by one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“&gt;” to select a specific page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“shift” to </a:t>
              </a:r>
              <a:r>
                <a:rPr lang="en-US" dirty="0"/>
                <a:t>select a specific </a:t>
              </a:r>
              <a:r>
                <a:rPr lang="en-US" dirty="0" smtClean="0"/>
                <a:t>page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7848600" y="3429000"/>
              <a:ext cx="0" cy="2133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09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72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 mode #1: </a:t>
            </a:r>
            <a:r>
              <a:rPr lang="en-US" sz="2400" i="1" u="sng" dirty="0" err="1" smtClean="0"/>
              <a:t>HotCues</a:t>
            </a:r>
            <a:endParaRPr lang="en-US" sz="2400" i="1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457200" y="1143000"/>
            <a:ext cx="3679404" cy="2024186"/>
            <a:chOff x="199223" y="1600201"/>
            <a:chExt cx="3679404" cy="2024186"/>
          </a:xfrm>
        </p:grpSpPr>
        <p:grpSp>
          <p:nvGrpSpPr>
            <p:cNvPr id="1026" name="Group 1025"/>
            <p:cNvGrpSpPr/>
            <p:nvPr/>
          </p:nvGrpSpPr>
          <p:grpSpPr>
            <a:xfrm>
              <a:off x="199224" y="1919408"/>
              <a:ext cx="3679403" cy="1704979"/>
              <a:chOff x="199224" y="1919408"/>
              <a:chExt cx="3679403" cy="1704979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Cue 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4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6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7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Cue 8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199223" y="1600201"/>
              <a:ext cx="870683" cy="250230"/>
              <a:chOff x="199223" y="1600201"/>
              <a:chExt cx="864333" cy="25023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60494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99223" y="1600201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smtClean="0">
                    <a:solidFill>
                      <a:schemeClr val="tx1"/>
                    </a:solidFill>
                  </a:rPr>
                  <a:t>HOTCUE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381000" y="3574211"/>
            <a:ext cx="3934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shift to delete hot cues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Hotcues</a:t>
            </a:r>
            <a:r>
              <a:rPr lang="en-US" dirty="0" smtClean="0"/>
              <a:t> move temporary cue as well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3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4644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 mode </a:t>
            </a:r>
            <a:r>
              <a:rPr lang="en-US" sz="2400" i="1" u="sng" dirty="0" smtClean="0"/>
              <a:t>#2: </a:t>
            </a:r>
            <a:r>
              <a:rPr lang="en-US" sz="2400" i="1" u="sng" dirty="0" err="1" smtClean="0"/>
              <a:t>PadFX</a:t>
            </a:r>
            <a:r>
              <a:rPr lang="en-US" sz="2400" i="1" u="sng" dirty="0" smtClean="0"/>
              <a:t> and Rolls</a:t>
            </a:r>
            <a:endParaRPr lang="en-US" sz="2400" i="1" u="sng" dirty="0"/>
          </a:p>
        </p:txBody>
      </p:sp>
      <p:sp>
        <p:nvSpPr>
          <p:cNvPr id="172" name="TextBox 171"/>
          <p:cNvSpPr txBox="1"/>
          <p:nvPr/>
        </p:nvSpPr>
        <p:spPr>
          <a:xfrm>
            <a:off x="372814" y="5791200"/>
            <a:ext cx="4360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mode button to cycle top two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“&lt;“ arrow to cycle all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“&gt;” or “shift” to select a specific page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309027" y="762000"/>
            <a:ext cx="0" cy="482224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94478" y="3655685"/>
            <a:ext cx="3332175" cy="1834527"/>
            <a:chOff x="694478" y="3655685"/>
            <a:chExt cx="3332175" cy="1834527"/>
          </a:xfrm>
        </p:grpSpPr>
        <p:grpSp>
          <p:nvGrpSpPr>
            <p:cNvPr id="95" name="Group 94"/>
            <p:cNvGrpSpPr/>
            <p:nvPr/>
          </p:nvGrpSpPr>
          <p:grpSpPr>
            <a:xfrm>
              <a:off x="694478" y="3946133"/>
              <a:ext cx="3332175" cy="1544079"/>
              <a:chOff x="199224" y="1919408"/>
              <a:chExt cx="3679403" cy="1704979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Gater</a:t>
                </a:r>
                <a:r>
                  <a:rPr lang="en-US" sz="1200" dirty="0">
                    <a:solidFill>
                      <a:schemeClr val="tx1"/>
                    </a:solidFill>
                  </a:rPr>
                  <a:t> #1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Gater</a:t>
                </a:r>
                <a:r>
                  <a:rPr lang="en-US" sz="1200" dirty="0">
                    <a:solidFill>
                      <a:schemeClr val="tx1"/>
                    </a:solidFill>
                  </a:rPr>
                  <a:t> #2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Gater</a:t>
                </a:r>
                <a:r>
                  <a:rPr lang="en-US" sz="1200" dirty="0">
                    <a:solidFill>
                      <a:schemeClr val="tx1"/>
                    </a:solidFill>
                  </a:rPr>
                  <a:t> #3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Peak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Filter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Beat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Masher #1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Beat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Masher #2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Zzzurp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Release FX (toggle)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1535982" y="3655685"/>
              <a:ext cx="824584" cy="226616"/>
              <a:chOff x="1922616" y="1600201"/>
              <a:chExt cx="1022198" cy="25023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141752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922616" y="1600201"/>
                <a:ext cx="960927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err="1" smtClean="0">
                    <a:solidFill>
                      <a:schemeClr val="tx1"/>
                    </a:solidFill>
                  </a:rPr>
                  <a:t>PadFX</a:t>
                </a:r>
                <a:r>
                  <a:rPr lang="en-US" sz="1200" b="1" i="1" dirty="0" smtClean="0">
                    <a:solidFill>
                      <a:schemeClr val="tx1"/>
                    </a:solidFill>
                  </a:rPr>
                  <a:t> 1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717139" y="1431812"/>
            <a:ext cx="3332175" cy="1845399"/>
            <a:chOff x="717139" y="1431812"/>
            <a:chExt cx="3332175" cy="1845399"/>
          </a:xfrm>
        </p:grpSpPr>
        <p:grpSp>
          <p:nvGrpSpPr>
            <p:cNvPr id="67" name="Group 66"/>
            <p:cNvGrpSpPr/>
            <p:nvPr/>
          </p:nvGrpSpPr>
          <p:grpSpPr>
            <a:xfrm>
              <a:off x="717139" y="1733132"/>
              <a:ext cx="3332175" cy="1544079"/>
              <a:chOff x="199224" y="1919408"/>
              <a:chExt cx="3679403" cy="1704979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1/8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1/4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1/8</a:t>
                </a:r>
              </a:p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(NQ)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1/4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(NQ)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1/2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(NQ)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1/1</a:t>
                </a:r>
                <a:endParaRPr lang="en-US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(NQ)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577314" y="1431812"/>
              <a:ext cx="783252" cy="226616"/>
              <a:chOff x="1922616" y="1600201"/>
              <a:chExt cx="1022198" cy="25023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141752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922616" y="1600201"/>
                <a:ext cx="960927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smtClean="0">
                    <a:solidFill>
                      <a:schemeClr val="tx1"/>
                    </a:solidFill>
                  </a:rPr>
                  <a:t>Rolls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53968" y="843149"/>
            <a:ext cx="143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PAGES: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888742" y="3657048"/>
            <a:ext cx="4006122" cy="1833164"/>
            <a:chOff x="4507478" y="3657048"/>
            <a:chExt cx="4006122" cy="1833164"/>
          </a:xfrm>
        </p:grpSpPr>
        <p:grpSp>
          <p:nvGrpSpPr>
            <p:cNvPr id="111" name="Group 110"/>
            <p:cNvGrpSpPr/>
            <p:nvPr/>
          </p:nvGrpSpPr>
          <p:grpSpPr>
            <a:xfrm>
              <a:off x="4507478" y="3946133"/>
              <a:ext cx="3332175" cy="1544079"/>
              <a:chOff x="199224" y="1919408"/>
              <a:chExt cx="3679403" cy="1704979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Filter Pulse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LaserSlicer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Bass-O-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Matic</a:t>
                </a:r>
                <a:r>
                  <a:rPr lang="en-US" sz="1200" dirty="0">
                    <a:solidFill>
                      <a:schemeClr val="tx1"/>
                    </a:solidFill>
                  </a:rPr>
                  <a:t> #1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Bass-O-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Matic</a:t>
                </a:r>
                <a:r>
                  <a:rPr lang="en-US" sz="1200" dirty="0">
                    <a:solidFill>
                      <a:schemeClr val="tx1"/>
                    </a:solidFill>
                  </a:rPr>
                  <a:t> #2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Bouncer /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EventH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Bouncer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err="1" smtClean="0">
                    <a:solidFill>
                      <a:schemeClr val="tx1"/>
                    </a:solidFill>
                  </a:rPr>
                  <a:t>EventH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Release FX (toggle</a:t>
                </a:r>
                <a:r>
                  <a:rPr lang="en-US" sz="1050" dirty="0" smtClean="0">
                    <a:solidFill>
                      <a:schemeClr val="tx1"/>
                    </a:solidFill>
                  </a:rPr>
                  <a:t>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7926137" y="3657048"/>
              <a:ext cx="587463" cy="241817"/>
              <a:chOff x="7428521" y="3847785"/>
              <a:chExt cx="857982" cy="212907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7428521" y="3847786"/>
                <a:ext cx="857982" cy="187707"/>
                <a:chOff x="3020645" y="1600200"/>
                <a:chExt cx="857982" cy="187707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3020645" y="1600201"/>
                  <a:ext cx="408355" cy="18770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3484469" y="1600200"/>
                  <a:ext cx="394158" cy="18770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36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124" t="73780" r="30848" b="23409"/>
              <a:stretch/>
            </p:blipFill>
            <p:spPr bwMode="auto">
              <a:xfrm>
                <a:off x="7428521" y="3847785"/>
                <a:ext cx="422641" cy="2129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5372806" y="3672249"/>
              <a:ext cx="778098" cy="226616"/>
              <a:chOff x="1922616" y="1600201"/>
              <a:chExt cx="1022198" cy="250230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2141752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922616" y="1600201"/>
                <a:ext cx="960927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err="1" smtClean="0">
                    <a:solidFill>
                      <a:schemeClr val="tx1"/>
                    </a:solidFill>
                  </a:rPr>
                  <a:t>PadFX</a:t>
                </a:r>
                <a:r>
                  <a:rPr lang="en-US" sz="1200" b="1" i="1" dirty="0" smtClean="0">
                    <a:solidFill>
                      <a:schemeClr val="tx1"/>
                    </a:solidFill>
                  </a:rPr>
                  <a:t> 3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888741" y="1517761"/>
            <a:ext cx="4006123" cy="1833164"/>
            <a:chOff x="4507477" y="1517761"/>
            <a:chExt cx="4006123" cy="1833164"/>
          </a:xfrm>
        </p:grpSpPr>
        <p:grpSp>
          <p:nvGrpSpPr>
            <p:cNvPr id="145" name="Group 144"/>
            <p:cNvGrpSpPr/>
            <p:nvPr/>
          </p:nvGrpSpPr>
          <p:grpSpPr>
            <a:xfrm>
              <a:off x="4507477" y="1806846"/>
              <a:ext cx="3332175" cy="1544079"/>
              <a:chOff x="199224" y="1919408"/>
              <a:chExt cx="3679403" cy="1704979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Delay #1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Delay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#2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Delay / 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BeatSlicer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Flanger</a:t>
                </a:r>
                <a:r>
                  <a:rPr lang="en-US" sz="1200" dirty="0">
                    <a:solidFill>
                      <a:schemeClr val="tx1"/>
                    </a:solidFill>
                  </a:rPr>
                  <a:t> Flux 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Lofi</a:t>
                </a:r>
                <a:r>
                  <a:rPr lang="en-US" sz="1200" dirty="0">
                    <a:solidFill>
                      <a:schemeClr val="tx1"/>
                    </a:solidFill>
                  </a:rPr>
                  <a:t> / 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Slicer #1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</a:rPr>
                  <a:t>Lofi</a:t>
                </a:r>
                <a:r>
                  <a:rPr lang="en-US" sz="1100" dirty="0">
                    <a:solidFill>
                      <a:schemeClr val="tx1"/>
                    </a:solidFill>
                  </a:rPr>
                  <a:t> / </a:t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en-US" sz="1100" dirty="0">
                    <a:solidFill>
                      <a:schemeClr val="tx1"/>
                    </a:solidFill>
                  </a:rPr>
                  <a:t>Slicer #2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</a:rPr>
                  <a:t>BeatSlicer</a:t>
                </a:r>
                <a:r>
                  <a:rPr lang="en-US" sz="1100" dirty="0">
                    <a:solidFill>
                      <a:schemeClr val="tx1"/>
                    </a:solidFill>
                  </a:rPr>
                  <a:t> 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Release FX (toggle</a:t>
                </a:r>
                <a:r>
                  <a:rPr lang="en-US" sz="1050" dirty="0" smtClean="0">
                    <a:solidFill>
                      <a:schemeClr val="tx1"/>
                    </a:solidFill>
                  </a:rPr>
                  <a:t>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7926137" y="1517761"/>
              <a:ext cx="587463" cy="241817"/>
              <a:chOff x="7428521" y="3847785"/>
              <a:chExt cx="857982" cy="212907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7428521" y="3847786"/>
                <a:ext cx="857982" cy="187707"/>
                <a:chOff x="3020645" y="1600200"/>
                <a:chExt cx="857982" cy="187707"/>
              </a:xfrm>
            </p:grpSpPr>
            <p:sp>
              <p:nvSpPr>
                <p:cNvPr id="157" name="Rectangle 156"/>
                <p:cNvSpPr/>
                <p:nvPr/>
              </p:nvSpPr>
              <p:spPr>
                <a:xfrm>
                  <a:off x="3020645" y="1600201"/>
                  <a:ext cx="408355" cy="18770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3484469" y="1600200"/>
                  <a:ext cx="394158" cy="18770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56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124" t="73780" r="30848" b="23409"/>
              <a:stretch/>
            </p:blipFill>
            <p:spPr bwMode="auto">
              <a:xfrm>
                <a:off x="7428521" y="3847785"/>
                <a:ext cx="422641" cy="2129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9" name="Group 158"/>
            <p:cNvGrpSpPr/>
            <p:nvPr/>
          </p:nvGrpSpPr>
          <p:grpSpPr>
            <a:xfrm>
              <a:off x="5372806" y="1532962"/>
              <a:ext cx="778098" cy="226616"/>
              <a:chOff x="1922616" y="1600201"/>
              <a:chExt cx="1022198" cy="250230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2141752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922616" y="1600201"/>
                <a:ext cx="960927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err="1" smtClean="0">
                    <a:solidFill>
                      <a:schemeClr val="tx1"/>
                    </a:solidFill>
                  </a:rPr>
                  <a:t>PadFX</a:t>
                </a:r>
                <a:r>
                  <a:rPr lang="en-US" sz="1200" b="1" i="1" dirty="0" smtClean="0">
                    <a:solidFill>
                      <a:schemeClr val="tx1"/>
                    </a:solidFill>
                  </a:rPr>
                  <a:t> 2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4469370" y="859713"/>
            <a:ext cx="165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 PAGES: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53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5419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 mode </a:t>
            </a:r>
            <a:r>
              <a:rPr lang="en-US" sz="2400" i="1" u="sng" dirty="0" smtClean="0"/>
              <a:t>#3: </a:t>
            </a:r>
            <a:r>
              <a:rPr lang="en-US" sz="2400" i="1" u="sng" dirty="0" err="1" smtClean="0"/>
              <a:t>MixerFX</a:t>
            </a:r>
            <a:r>
              <a:rPr lang="en-US" sz="2400" i="1" u="sng" dirty="0" smtClean="0"/>
              <a:t> and </a:t>
            </a:r>
            <a:r>
              <a:rPr lang="en-US" sz="2400" i="1" u="sng" dirty="0" err="1" smtClean="0"/>
              <a:t>MacroFX</a:t>
            </a:r>
            <a:endParaRPr lang="en-US" sz="2400" i="1" u="sng" dirty="0"/>
          </a:p>
        </p:txBody>
      </p:sp>
      <p:grpSp>
        <p:nvGrpSpPr>
          <p:cNvPr id="21" name="Group 20"/>
          <p:cNvGrpSpPr/>
          <p:nvPr/>
        </p:nvGrpSpPr>
        <p:grpSpPr>
          <a:xfrm>
            <a:off x="579884" y="1212481"/>
            <a:ext cx="3335093" cy="1847015"/>
            <a:chOff x="421791" y="1294974"/>
            <a:chExt cx="3679403" cy="2037698"/>
          </a:xfrm>
        </p:grpSpPr>
        <p:grpSp>
          <p:nvGrpSpPr>
            <p:cNvPr id="67" name="Group 66"/>
            <p:cNvGrpSpPr/>
            <p:nvPr/>
          </p:nvGrpSpPr>
          <p:grpSpPr>
            <a:xfrm>
              <a:off x="421791" y="1627693"/>
              <a:ext cx="3679403" cy="1704979"/>
              <a:chOff x="199224" y="1919408"/>
              <a:chExt cx="3679403" cy="1704979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MacroFX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WormHole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MacroFX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PolarWind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MacroFX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FlightTest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MacroFX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LaserSlicer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BeatFX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Delay T3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BeatFX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Flanger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BeatFX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Reverb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Toggle </a:t>
                </a:r>
                <a:br>
                  <a:rPr lang="en-US" sz="1100" dirty="0" smtClean="0">
                    <a:solidFill>
                      <a:schemeClr val="tx1"/>
                    </a:solidFill>
                  </a:rPr>
                </a:br>
                <a:r>
                  <a:rPr lang="en-US" sz="1100" dirty="0" smtClean="0">
                    <a:solidFill>
                      <a:schemeClr val="tx1"/>
                    </a:solidFill>
                  </a:rPr>
                  <a:t>On/OFF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2283336" y="1294974"/>
              <a:ext cx="890394" cy="250230"/>
              <a:chOff x="1922616" y="1600201"/>
              <a:chExt cx="1022197" cy="25023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141751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922616" y="1600201"/>
                <a:ext cx="960927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smtClean="0">
                    <a:solidFill>
                      <a:schemeClr val="tx1"/>
                    </a:solidFill>
                  </a:rPr>
                  <a:t>Macro FX1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559270" y="3580965"/>
            <a:ext cx="3335093" cy="1847015"/>
            <a:chOff x="396768" y="3852565"/>
            <a:chExt cx="3679403" cy="2037698"/>
          </a:xfrm>
        </p:grpSpPr>
        <p:grpSp>
          <p:nvGrpSpPr>
            <p:cNvPr id="95" name="Group 94"/>
            <p:cNvGrpSpPr/>
            <p:nvPr/>
          </p:nvGrpSpPr>
          <p:grpSpPr>
            <a:xfrm>
              <a:off x="396768" y="4185284"/>
              <a:ext cx="3679403" cy="1704979"/>
              <a:chOff x="199224" y="1919408"/>
              <a:chExt cx="3679403" cy="1704979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Event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Horizon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Zzzuurp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Dark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Matter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Bass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smtClean="0">
                    <a:solidFill>
                      <a:schemeClr val="tx1"/>
                    </a:solidFill>
                  </a:rPr>
                  <a:t>O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err="1" smtClean="0">
                    <a:solidFill>
                      <a:schemeClr val="tx1"/>
                    </a:solidFill>
                  </a:rPr>
                  <a:t>Matic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Strrretch</a:t>
                </a:r>
                <a:r>
                  <a:rPr lang="en-US" sz="1200" dirty="0">
                    <a:solidFill>
                      <a:schemeClr val="tx1"/>
                    </a:solidFill>
                  </a:rPr>
                  <a:t> (Slow)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Strrretch</a:t>
                </a:r>
                <a:r>
                  <a:rPr lang="en-US" sz="1200" dirty="0">
                    <a:solidFill>
                      <a:schemeClr val="tx1"/>
                    </a:solidFill>
                  </a:rPr>
                  <a:t> (Fast)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Granu</a:t>
                </a:r>
                <a:r>
                  <a:rPr lang="en-US" sz="1200" dirty="0">
                    <a:solidFill>
                      <a:schemeClr val="tx1"/>
                    </a:solidFill>
                  </a:rPr>
                  <a:t/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Phase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Toggle </a:t>
                </a:r>
                <a:br>
                  <a:rPr lang="en-US" sz="1100" dirty="0" smtClean="0">
                    <a:solidFill>
                      <a:schemeClr val="tx1"/>
                    </a:solidFill>
                  </a:rPr>
                </a:br>
                <a:r>
                  <a:rPr lang="en-US" sz="1100" dirty="0" smtClean="0">
                    <a:solidFill>
                      <a:schemeClr val="tx1"/>
                    </a:solidFill>
                  </a:rPr>
                  <a:t>On/OFF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2265384" y="3852565"/>
              <a:ext cx="883324" cy="250230"/>
              <a:chOff x="1954286" y="1600201"/>
              <a:chExt cx="990528" cy="25023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141752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954286" y="1600201"/>
                <a:ext cx="929258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smtClean="0">
                    <a:solidFill>
                      <a:schemeClr val="tx1"/>
                    </a:solidFill>
                  </a:rPr>
                  <a:t>MacroFX2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703926" y="3579140"/>
            <a:ext cx="4021703" cy="1841601"/>
            <a:chOff x="4428738" y="3304478"/>
            <a:chExt cx="4283068" cy="1961284"/>
          </a:xfrm>
        </p:grpSpPr>
        <p:grpSp>
          <p:nvGrpSpPr>
            <p:cNvPr id="111" name="Group 110"/>
            <p:cNvGrpSpPr/>
            <p:nvPr/>
          </p:nvGrpSpPr>
          <p:grpSpPr>
            <a:xfrm>
              <a:off x="4428738" y="3614940"/>
              <a:ext cx="3562530" cy="1650822"/>
              <a:chOff x="199224" y="1919408"/>
              <a:chExt cx="3679403" cy="1704979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MixerFX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err="1" smtClean="0">
                    <a:solidFill>
                      <a:schemeClr val="tx1"/>
                    </a:solidFill>
                  </a:rPr>
                  <a:t>Dbl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Delay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MixerFX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TimeGater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MixerFX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Crush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MixerFX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Noise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Filter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6235133" y="3304478"/>
              <a:ext cx="858131" cy="242282"/>
              <a:chOff x="1954286" y="1600201"/>
              <a:chExt cx="990528" cy="25023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141752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954286" y="1600201"/>
                <a:ext cx="929258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err="1" smtClean="0">
                    <a:solidFill>
                      <a:schemeClr val="tx1"/>
                    </a:solidFill>
                  </a:rPr>
                  <a:t>MixerFX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8083732" y="3305870"/>
              <a:ext cx="628074" cy="258534"/>
              <a:chOff x="7428521" y="3847785"/>
              <a:chExt cx="857982" cy="212907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7428521" y="3847786"/>
                <a:ext cx="857982" cy="187707"/>
                <a:chOff x="3020645" y="1600200"/>
                <a:chExt cx="857982" cy="18770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020645" y="1600201"/>
                  <a:ext cx="408355" cy="18770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484469" y="1600200"/>
                  <a:ext cx="394158" cy="18770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28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124" t="73780" r="30848" b="23409"/>
              <a:stretch/>
            </p:blipFill>
            <p:spPr bwMode="auto">
              <a:xfrm>
                <a:off x="7428521" y="3847785"/>
                <a:ext cx="422641" cy="2129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2" name="TextBox 131"/>
          <p:cNvSpPr txBox="1"/>
          <p:nvPr/>
        </p:nvSpPr>
        <p:spPr>
          <a:xfrm>
            <a:off x="381000" y="5638800"/>
            <a:ext cx="4360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mode button to cycle top two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“&lt;“ arrow to cycle all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“&gt;” or “shift” to select a specific page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4309027" y="762000"/>
            <a:ext cx="0" cy="482224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3968" y="843149"/>
            <a:ext cx="143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PAGES: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5237364" y="904134"/>
            <a:ext cx="3352799" cy="2221991"/>
            <a:chOff x="1143000" y="838708"/>
            <a:chExt cx="3352799" cy="2221991"/>
          </a:xfrm>
        </p:grpSpPr>
        <p:pic>
          <p:nvPicPr>
            <p:cNvPr id="100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78" r="67242" b="32373"/>
            <a:stretch/>
          </p:blipFill>
          <p:spPr bwMode="auto">
            <a:xfrm>
              <a:off x="1537812" y="1170706"/>
              <a:ext cx="1544228" cy="1889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Line Callout 1 (Accent Bar) 100"/>
            <p:cNvSpPr/>
            <p:nvPr/>
          </p:nvSpPr>
          <p:spPr>
            <a:xfrm>
              <a:off x="3237977" y="1217718"/>
              <a:ext cx="859450" cy="361714"/>
            </a:xfrm>
            <a:prstGeom prst="accentCallout1">
              <a:avLst>
                <a:gd name="adj1" fmla="val 70796"/>
                <a:gd name="adj2" fmla="val -4202"/>
                <a:gd name="adj3" fmla="val 95948"/>
                <a:gd name="adj4" fmla="val -47735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Both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mixerFX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+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43000" y="838708"/>
              <a:ext cx="554375" cy="216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Dlb</a:t>
              </a:r>
              <a:r>
                <a:rPr lang="en-US" sz="1000" dirty="0" smtClean="0">
                  <a:solidFill>
                    <a:schemeClr val="tx1"/>
                  </a:solidFill>
                </a:rPr>
                <a:t> delay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960232" y="838708"/>
              <a:ext cx="554375" cy="234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T.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Gater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143000" y="1117432"/>
              <a:ext cx="554375" cy="2099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Noise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163263" y="2007503"/>
              <a:ext cx="554375" cy="216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Crush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0495" y="2007503"/>
              <a:ext cx="554375" cy="234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Filter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Line Callout 1 (Accent Bar) 132"/>
            <p:cNvSpPr/>
            <p:nvPr/>
          </p:nvSpPr>
          <p:spPr>
            <a:xfrm>
              <a:off x="3237976" y="2312888"/>
              <a:ext cx="1257823" cy="361714"/>
            </a:xfrm>
            <a:prstGeom prst="accentCallout1">
              <a:avLst>
                <a:gd name="adj1" fmla="val 70796"/>
                <a:gd name="adj2" fmla="val -4202"/>
                <a:gd name="adj3" fmla="val 115258"/>
                <a:gd name="adj4" fmla="val -9024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Dry/Wet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+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JogFX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78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393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 mode </a:t>
            </a:r>
            <a:r>
              <a:rPr lang="en-US" sz="2400" i="1" u="sng" dirty="0" smtClean="0"/>
              <a:t>#4: </a:t>
            </a:r>
            <a:r>
              <a:rPr lang="en-US" sz="2400" i="1" u="sng" dirty="0" err="1" smtClean="0"/>
              <a:t>JogFX</a:t>
            </a:r>
            <a:endParaRPr lang="en-US" sz="2400" i="1" u="sng" dirty="0"/>
          </a:p>
        </p:txBody>
      </p:sp>
      <p:grpSp>
        <p:nvGrpSpPr>
          <p:cNvPr id="1026" name="Group 1025"/>
          <p:cNvGrpSpPr/>
          <p:nvPr/>
        </p:nvGrpSpPr>
        <p:grpSpPr>
          <a:xfrm>
            <a:off x="435397" y="1647821"/>
            <a:ext cx="3679403" cy="1704979"/>
            <a:chOff x="199224" y="1919408"/>
            <a:chExt cx="3679403" cy="1704979"/>
          </a:xfrm>
        </p:grpSpPr>
        <p:sp>
          <p:nvSpPr>
            <p:cNvPr id="19" name="Rectangle 18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Beatmasher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Digital </a:t>
              </a:r>
              <a:r>
                <a:rPr lang="en-US" sz="1200" dirty="0" smtClean="0">
                  <a:solidFill>
                    <a:schemeClr val="tx1"/>
                  </a:solidFill>
                </a:rPr>
                <a:t>filter </a:t>
              </a:r>
              <a:r>
                <a:rPr lang="en-US" sz="1200" dirty="0" err="1">
                  <a:solidFill>
                    <a:schemeClr val="tx1"/>
                  </a:solidFill>
                </a:rPr>
                <a:t>Gater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Beatmasher</a:t>
              </a: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 Filter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Reverb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EventHorizon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(none)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err="1" smtClean="0">
                  <a:solidFill>
                    <a:schemeClr val="tx1"/>
                  </a:solidFill>
                </a:rPr>
                <a:t>Gater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Gater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Beatmasher</a:t>
              </a: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Reverb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Flanger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(None)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err="1" smtClean="0">
                  <a:solidFill>
                    <a:schemeClr val="tx1"/>
                  </a:solidFill>
                </a:rPr>
                <a:t>Gater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Beatmasher</a:t>
              </a: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Peak filter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err="1" smtClean="0">
                  <a:solidFill>
                    <a:schemeClr val="tx1"/>
                  </a:solidFill>
                </a:rPr>
                <a:t>Gater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FormatFilter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Peak </a:t>
              </a:r>
              <a:r>
                <a:rPr lang="en-US" sz="1200" dirty="0" smtClean="0">
                  <a:solidFill>
                    <a:schemeClr val="tx1"/>
                  </a:solidFill>
                </a:rPr>
                <a:t>filter </a:t>
              </a:r>
              <a:r>
                <a:rPr lang="en-US" sz="1200" dirty="0" err="1">
                  <a:solidFill>
                    <a:schemeClr val="tx1"/>
                  </a:solidFill>
                </a:rPr>
                <a:t>Flightest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3287062" y="1328614"/>
            <a:ext cx="827737" cy="250230"/>
            <a:chOff x="2080481" y="1600201"/>
            <a:chExt cx="864333" cy="250230"/>
          </a:xfrm>
        </p:grpSpPr>
        <p:sp>
          <p:nvSpPr>
            <p:cNvPr id="58" name="Rectangle 57"/>
            <p:cNvSpPr/>
            <p:nvPr/>
          </p:nvSpPr>
          <p:spPr>
            <a:xfrm>
              <a:off x="2141752" y="1662726"/>
              <a:ext cx="803062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080481" y="1600201"/>
              <a:ext cx="803062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i="1" dirty="0" smtClean="0">
                  <a:solidFill>
                    <a:schemeClr val="tx1"/>
                  </a:solidFill>
                </a:rPr>
                <a:t>JOG FX</a:t>
              </a:r>
              <a:endParaRPr lang="en-US" sz="1200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15000" y="762000"/>
            <a:ext cx="2966357" cy="3111314"/>
            <a:chOff x="5562599" y="838200"/>
            <a:chExt cx="2966357" cy="3111314"/>
          </a:xfrm>
        </p:grpSpPr>
        <p:pic>
          <p:nvPicPr>
            <p:cNvPr id="62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86" b="27013"/>
            <a:stretch/>
          </p:blipFill>
          <p:spPr bwMode="auto">
            <a:xfrm>
              <a:off x="5562599" y="1194709"/>
              <a:ext cx="2966357" cy="2754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Line Callout 1 (Accent Bar) 62"/>
            <p:cNvSpPr/>
            <p:nvPr/>
          </p:nvSpPr>
          <p:spPr>
            <a:xfrm>
              <a:off x="5836920" y="838200"/>
              <a:ext cx="520542" cy="185626"/>
            </a:xfrm>
            <a:prstGeom prst="accentCallout1">
              <a:avLst>
                <a:gd name="adj1" fmla="val 54662"/>
                <a:gd name="adj2" fmla="val 117505"/>
                <a:gd name="adj3" fmla="val 478317"/>
                <a:gd name="adj4" fmla="val 219826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Jog FX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84150" y="3962400"/>
            <a:ext cx="4830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Enter </a:t>
            </a:r>
            <a:r>
              <a:rPr lang="en-US" dirty="0" err="1" smtClean="0"/>
              <a:t>jogFX</a:t>
            </a:r>
            <a:r>
              <a:rPr lang="en-US" dirty="0" smtClean="0"/>
              <a:t> mode on mode4 (jog will blink)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Touch jog to apply 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Turn jog to change 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Release jog to stop 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Sampler volume to Dry/Wet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Call “</a:t>
            </a:r>
            <a:r>
              <a:rPr lang="en-US" dirty="0" err="1" smtClean="0"/>
              <a:t>hotcues</a:t>
            </a:r>
            <a:r>
              <a:rPr lang="en-US" dirty="0" smtClean="0"/>
              <a:t>” to cancel </a:t>
            </a:r>
            <a:r>
              <a:rPr lang="en-US" dirty="0" err="1" smtClean="0"/>
              <a:t>jogFX</a:t>
            </a:r>
            <a:r>
              <a:rPr lang="en-US" dirty="0" smtClean="0"/>
              <a:t> (=scratch mode)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3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5800" y="609600"/>
            <a:ext cx="8610600" cy="3326670"/>
            <a:chOff x="-438610" y="1244981"/>
            <a:chExt cx="10615532" cy="4208038"/>
          </a:xfrm>
        </p:grpSpPr>
        <p:pic>
          <p:nvPicPr>
            <p:cNvPr id="1026" name="Picture 2" descr="C:\Users\Pedro\Desktop\Z_DRIVE_Pedro\2 Music - Controllers\0_MAPS_Traktor\DDJ Pioneer\v6.5.0 - DDJ-1000 - TP3_TP2 BOME\Support files\Source files\Base pics\DDJ-1000 v6.5.0 BOME - jog screens - 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407" y="1244981"/>
              <a:ext cx="4414276" cy="4208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Line Callout 1 (Accent Bar) 15"/>
            <p:cNvSpPr/>
            <p:nvPr/>
          </p:nvSpPr>
          <p:spPr>
            <a:xfrm>
              <a:off x="-14328" y="2209800"/>
              <a:ext cx="2020671" cy="250101"/>
            </a:xfrm>
            <a:prstGeom prst="accentCallout1">
              <a:avLst>
                <a:gd name="adj1" fmla="val 43216"/>
                <a:gd name="adj2" fmla="val 103100"/>
                <a:gd name="adj3" fmla="val 227201"/>
                <a:gd name="adj4" fmla="val 157599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Key Variation / Key 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Callout 1 (Accent Bar) 18"/>
            <p:cNvSpPr/>
            <p:nvPr/>
          </p:nvSpPr>
          <p:spPr>
            <a:xfrm>
              <a:off x="-438610" y="3304794"/>
              <a:ext cx="2444952" cy="609599"/>
            </a:xfrm>
            <a:prstGeom prst="accentCallout1">
              <a:avLst>
                <a:gd name="adj1" fmla="val 41417"/>
                <a:gd name="adj2" fmla="val 106334"/>
                <a:gd name="adj3" fmla="val 103542"/>
                <a:gd name="adj4" fmla="val 196011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Time Elapsed / Remain  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Loop /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BeatJump</a:t>
              </a:r>
              <a:r>
                <a:rPr lang="en-US" sz="1400" dirty="0" smtClean="0">
                  <a:solidFill>
                    <a:schemeClr val="tx1"/>
                  </a:solidFill>
                </a:rPr>
                <a:t> Size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Line Callout 1 (Accent Bar) 21"/>
            <p:cNvSpPr/>
            <p:nvPr/>
          </p:nvSpPr>
          <p:spPr>
            <a:xfrm>
              <a:off x="6869176" y="3120566"/>
              <a:ext cx="1512824" cy="228434"/>
            </a:xfrm>
            <a:prstGeom prst="accentCallout1">
              <a:avLst>
                <a:gd name="adj1" fmla="val 45417"/>
                <a:gd name="adj2" fmla="val -2669"/>
                <a:gd name="adj3" fmla="val 35531"/>
                <a:gd name="adj4" fmla="val -6947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CUE Needle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Line Callout 1 (Accent Bar) 22"/>
            <p:cNvSpPr/>
            <p:nvPr/>
          </p:nvSpPr>
          <p:spPr>
            <a:xfrm>
              <a:off x="6869176" y="3609594"/>
              <a:ext cx="1360424" cy="180594"/>
            </a:xfrm>
            <a:prstGeom prst="accentCallout1">
              <a:avLst>
                <a:gd name="adj1" fmla="val 45417"/>
                <a:gd name="adj2" fmla="val -2669"/>
                <a:gd name="adj3" fmla="val 50517"/>
                <a:gd name="adj4" fmla="val -96885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Play Needle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Line Callout 1 (Accent Bar) 25"/>
            <p:cNvSpPr/>
            <p:nvPr/>
          </p:nvSpPr>
          <p:spPr>
            <a:xfrm>
              <a:off x="6869176" y="4247388"/>
              <a:ext cx="1131824" cy="198120"/>
            </a:xfrm>
            <a:prstGeom prst="accentCallout1">
              <a:avLst>
                <a:gd name="adj1" fmla="val 45417"/>
                <a:gd name="adj2" fmla="val -2669"/>
                <a:gd name="adj3" fmla="val 39867"/>
                <a:gd name="adj4" fmla="val -10587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Master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Line Callout 1 (Accent Bar) 35"/>
            <p:cNvSpPr/>
            <p:nvPr/>
          </p:nvSpPr>
          <p:spPr>
            <a:xfrm>
              <a:off x="6869176" y="1428423"/>
              <a:ext cx="2274375" cy="246073"/>
            </a:xfrm>
            <a:prstGeom prst="accentCallout1">
              <a:avLst>
                <a:gd name="adj1" fmla="val 45417"/>
                <a:gd name="adj2" fmla="val -2669"/>
                <a:gd name="adj3" fmla="val 461639"/>
                <a:gd name="adj4" fmla="val -10718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Current BPM / Base BPM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Line Callout 1 (Accent Bar) 23"/>
            <p:cNvSpPr/>
            <p:nvPr/>
          </p:nvSpPr>
          <p:spPr>
            <a:xfrm>
              <a:off x="6869175" y="1787486"/>
              <a:ext cx="3307747" cy="346114"/>
            </a:xfrm>
            <a:prstGeom prst="accentCallout1">
              <a:avLst>
                <a:gd name="adj1" fmla="val 45417"/>
                <a:gd name="adj2" fmla="val -2669"/>
                <a:gd name="adj3" fmla="val 288236"/>
                <a:gd name="adj4" fmla="val -6280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Current Tempo / Tempo range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Line Callout 1 (Accent Bar) 30"/>
            <p:cNvSpPr/>
            <p:nvPr/>
          </p:nvSpPr>
          <p:spPr>
            <a:xfrm>
              <a:off x="335536" y="4346448"/>
              <a:ext cx="1670807" cy="304800"/>
            </a:xfrm>
            <a:prstGeom prst="accentCallout1">
              <a:avLst>
                <a:gd name="adj1" fmla="val 41417"/>
                <a:gd name="adj2" fmla="val 106334"/>
                <a:gd name="adj3" fmla="val 6667"/>
                <a:gd name="adj4" fmla="val 187019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Sync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52400" y="111145"/>
            <a:ext cx="2955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Jog Screens</a:t>
            </a:r>
            <a:endParaRPr lang="en-US" sz="2400" i="1" u="sng" dirty="0"/>
          </a:p>
        </p:txBody>
      </p:sp>
      <p:grpSp>
        <p:nvGrpSpPr>
          <p:cNvPr id="8" name="Group 7"/>
          <p:cNvGrpSpPr/>
          <p:nvPr/>
        </p:nvGrpSpPr>
        <p:grpSpPr>
          <a:xfrm>
            <a:off x="4582774" y="4705475"/>
            <a:ext cx="4656778" cy="1722426"/>
            <a:chOff x="310954" y="4542659"/>
            <a:chExt cx="4656778" cy="1722426"/>
          </a:xfrm>
        </p:grpSpPr>
        <p:grpSp>
          <p:nvGrpSpPr>
            <p:cNvPr id="6" name="Group 5"/>
            <p:cNvGrpSpPr/>
            <p:nvPr/>
          </p:nvGrpSpPr>
          <p:grpSpPr>
            <a:xfrm>
              <a:off x="388887" y="4542659"/>
              <a:ext cx="4578845" cy="752005"/>
              <a:chOff x="1136155" y="4594538"/>
              <a:chExt cx="4578845" cy="75200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136155" y="4594538"/>
                <a:ext cx="2055186" cy="752005"/>
                <a:chOff x="1622957" y="4953000"/>
                <a:chExt cx="2055186" cy="752005"/>
              </a:xfrm>
            </p:grpSpPr>
            <p:pic>
              <p:nvPicPr>
                <p:cNvPr id="17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71" t="54202" r="90862" b="40720"/>
                <a:stretch/>
              </p:blipFill>
              <p:spPr bwMode="auto">
                <a:xfrm>
                  <a:off x="1622957" y="5004878"/>
                  <a:ext cx="618703" cy="6482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" name="TextBox 17"/>
                <p:cNvSpPr txBox="1"/>
                <p:nvPr/>
              </p:nvSpPr>
              <p:spPr>
                <a:xfrm>
                  <a:off x="2504617" y="5067393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/>
                    <a:t>+</a:t>
                  </a:r>
                </a:p>
              </p:txBody>
            </p:sp>
            <p:pic>
              <p:nvPicPr>
                <p:cNvPr id="20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6793" t="72701" r="13811" b="20768"/>
                <a:stretch/>
              </p:blipFill>
              <p:spPr bwMode="auto">
                <a:xfrm>
                  <a:off x="2925667" y="4953000"/>
                  <a:ext cx="752476" cy="7520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5" name="TextBox 14"/>
              <p:cNvSpPr txBox="1"/>
              <p:nvPr/>
            </p:nvSpPr>
            <p:spPr>
              <a:xfrm>
                <a:off x="3276600" y="4795344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Set Tempo range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10954" y="5513080"/>
              <a:ext cx="4332626" cy="752005"/>
              <a:chOff x="972799" y="5508938"/>
              <a:chExt cx="4332626" cy="75200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972799" y="5508938"/>
                <a:ext cx="2133119" cy="752005"/>
                <a:chOff x="1488176" y="4953000"/>
                <a:chExt cx="2133119" cy="752005"/>
              </a:xfrm>
            </p:grpSpPr>
            <p:pic>
              <p:nvPicPr>
                <p:cNvPr id="28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14" t="59283" r="85941" b="35639"/>
                <a:stretch/>
              </p:blipFill>
              <p:spPr bwMode="auto">
                <a:xfrm>
                  <a:off x="1488176" y="5014348"/>
                  <a:ext cx="945417" cy="6482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TextBox 28"/>
                <p:cNvSpPr txBox="1"/>
                <p:nvPr/>
              </p:nvSpPr>
              <p:spPr>
                <a:xfrm>
                  <a:off x="2504617" y="5067393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/>
                    <a:t>+</a:t>
                  </a:r>
                </a:p>
              </p:txBody>
            </p:sp>
            <p:pic>
              <p:nvPicPr>
                <p:cNvPr id="30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6793" t="72701" r="13811" b="20768"/>
                <a:stretch/>
              </p:blipFill>
              <p:spPr bwMode="auto">
                <a:xfrm>
                  <a:off x="2868819" y="4953000"/>
                  <a:ext cx="752476" cy="7520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7" name="TextBox 26"/>
              <p:cNvSpPr txBox="1"/>
              <p:nvPr/>
            </p:nvSpPr>
            <p:spPr>
              <a:xfrm>
                <a:off x="3248025" y="5709744"/>
                <a:ext cx="2057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Set elapsed/remain</a:t>
                </a:r>
                <a:endParaRPr lang="en-US" dirty="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98563" y="5639549"/>
            <a:ext cx="3804714" cy="752005"/>
            <a:chOff x="1395366" y="6481997"/>
            <a:chExt cx="3804714" cy="752005"/>
          </a:xfrm>
        </p:grpSpPr>
        <p:grpSp>
          <p:nvGrpSpPr>
            <p:cNvPr id="41" name="Group 40"/>
            <p:cNvGrpSpPr/>
            <p:nvPr/>
          </p:nvGrpSpPr>
          <p:grpSpPr>
            <a:xfrm>
              <a:off x="1395366" y="6481997"/>
              <a:ext cx="1767702" cy="752005"/>
              <a:chOff x="1853593" y="4953000"/>
              <a:chExt cx="1767702" cy="752005"/>
            </a:xfrm>
          </p:grpSpPr>
          <p:pic>
            <p:nvPicPr>
              <p:cNvPr id="43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1" t="54202" r="90862" b="40720"/>
              <a:stretch/>
            </p:blipFill>
            <p:spPr bwMode="auto">
              <a:xfrm>
                <a:off x="1853593" y="4985717"/>
                <a:ext cx="618703" cy="6482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2504617" y="5067393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pic>
            <p:nvPicPr>
              <p:cNvPr id="45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014" t="2594" r="29590" b="90875"/>
              <a:stretch/>
            </p:blipFill>
            <p:spPr bwMode="auto">
              <a:xfrm>
                <a:off x="2868819" y="4953000"/>
                <a:ext cx="752476" cy="75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3294053" y="6660767"/>
              <a:ext cx="1906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Screens Reset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638040" y="4657200"/>
            <a:ext cx="2741437" cy="923330"/>
            <a:chOff x="2453072" y="6341879"/>
            <a:chExt cx="2741437" cy="923330"/>
          </a:xfrm>
        </p:grpSpPr>
        <p:pic>
          <p:nvPicPr>
            <p:cNvPr id="4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" t="54202" r="90862" b="40720"/>
            <a:stretch/>
          </p:blipFill>
          <p:spPr bwMode="auto">
            <a:xfrm>
              <a:off x="2453072" y="6514714"/>
              <a:ext cx="618703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3212282" y="6341879"/>
              <a:ext cx="19822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Preview base BPM, Tempo range and loop sizes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85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83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 mode #5: Tone Play</a:t>
            </a:r>
            <a:endParaRPr lang="en-US" sz="2400" i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152400" y="3741747"/>
            <a:ext cx="412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shift to choose between  </a:t>
            </a:r>
            <a:r>
              <a:rPr lang="en-US" u="sng" dirty="0" smtClean="0"/>
              <a:t>3x modes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457664" y="4659587"/>
            <a:ext cx="2278092" cy="1495836"/>
            <a:chOff x="5462644" y="4966161"/>
            <a:chExt cx="2278092" cy="1495836"/>
          </a:xfrm>
        </p:grpSpPr>
        <p:pic>
          <p:nvPicPr>
            <p:cNvPr id="4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50" t="83205" r="14974" b="7102"/>
            <a:stretch/>
          </p:blipFill>
          <p:spPr bwMode="auto">
            <a:xfrm>
              <a:off x="6927462" y="4966161"/>
              <a:ext cx="813274" cy="1495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Line Callout 1 (Accent Bar) 44"/>
            <p:cNvSpPr/>
            <p:nvPr/>
          </p:nvSpPr>
          <p:spPr>
            <a:xfrm>
              <a:off x="5462644" y="5054289"/>
              <a:ext cx="1196752" cy="343647"/>
            </a:xfrm>
            <a:prstGeom prst="accentCallout1">
              <a:avLst>
                <a:gd name="adj1" fmla="val 43216"/>
                <a:gd name="adj2" fmla="val 103100"/>
                <a:gd name="adj3" fmla="val 56689"/>
                <a:gd name="adj4" fmla="val 141935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N/A</a:t>
              </a:r>
            </a:p>
          </p:txBody>
        </p:sp>
        <p:sp>
          <p:nvSpPr>
            <p:cNvPr id="46" name="Line Callout 1 (Accent Bar) 45"/>
            <p:cNvSpPr/>
            <p:nvPr/>
          </p:nvSpPr>
          <p:spPr>
            <a:xfrm>
              <a:off x="5585983" y="6013695"/>
              <a:ext cx="1078680" cy="283457"/>
            </a:xfrm>
            <a:prstGeom prst="accentCallout1">
              <a:avLst>
                <a:gd name="adj1" fmla="val 43216"/>
                <a:gd name="adj2" fmla="val 103100"/>
                <a:gd name="adj3" fmla="val 33881"/>
                <a:gd name="adj4" fmla="val 136999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Key reset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59197" y="1491367"/>
            <a:ext cx="3679403" cy="1704979"/>
            <a:chOff x="199224" y="1919408"/>
            <a:chExt cx="3679403" cy="1704979"/>
          </a:xfrm>
        </p:grpSpPr>
        <p:sp>
          <p:nvSpPr>
            <p:cNvPr id="48" name="Rectangle 47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+5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+6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+7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= 0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+3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5286" y="1139050"/>
            <a:ext cx="883325" cy="250230"/>
            <a:chOff x="365286" y="1139050"/>
            <a:chExt cx="883325" cy="250230"/>
          </a:xfrm>
        </p:grpSpPr>
        <p:sp>
          <p:nvSpPr>
            <p:cNvPr id="43" name="Rectangle 42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TONE PLAY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4454700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+</a:t>
            </a:r>
            <a:r>
              <a:rPr lang="en-US" sz="1200" dirty="0" smtClean="0">
                <a:solidFill>
                  <a:schemeClr val="tx1"/>
                </a:solidFill>
              </a:rPr>
              <a:t>12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398697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= 0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335957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Inc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263421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454700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+8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98697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+9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335957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+10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263421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+</a:t>
            </a:r>
            <a:r>
              <a:rPr lang="en-US" sz="1050" dirty="0" smtClean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395783" y="1099394"/>
            <a:ext cx="648679" cy="267015"/>
            <a:chOff x="7428521" y="3847785"/>
            <a:chExt cx="857982" cy="212907"/>
          </a:xfrm>
        </p:grpSpPr>
        <p:grpSp>
          <p:nvGrpSpPr>
            <p:cNvPr id="78" name="Group 77"/>
            <p:cNvGrpSpPr/>
            <p:nvPr/>
          </p:nvGrpSpPr>
          <p:grpSpPr>
            <a:xfrm>
              <a:off x="7428521" y="3847786"/>
              <a:ext cx="857982" cy="187707"/>
              <a:chOff x="3020645" y="1600200"/>
              <a:chExt cx="857982" cy="18770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4" t="73780" r="30848" b="23409"/>
            <a:stretch/>
          </p:blipFill>
          <p:spPr bwMode="auto">
            <a:xfrm>
              <a:off x="7428521" y="3847785"/>
              <a:ext cx="422641" cy="21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7485424" y="1112775"/>
            <a:ext cx="648679" cy="237833"/>
            <a:chOff x="7485424" y="1112775"/>
            <a:chExt cx="648679" cy="237833"/>
          </a:xfrm>
        </p:grpSpPr>
        <p:grpSp>
          <p:nvGrpSpPr>
            <p:cNvPr id="83" name="Group 82"/>
            <p:cNvGrpSpPr/>
            <p:nvPr/>
          </p:nvGrpSpPr>
          <p:grpSpPr>
            <a:xfrm>
              <a:off x="7485424" y="1112775"/>
              <a:ext cx="648679" cy="235411"/>
              <a:chOff x="3020645" y="1600200"/>
              <a:chExt cx="857982" cy="187707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8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13" t="73780" r="25178" b="23409"/>
            <a:stretch/>
          </p:blipFill>
          <p:spPr bwMode="auto">
            <a:xfrm>
              <a:off x="7824143" y="1112776"/>
              <a:ext cx="309960" cy="237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oup 86"/>
          <p:cNvGrpSpPr/>
          <p:nvPr/>
        </p:nvGrpSpPr>
        <p:grpSpPr>
          <a:xfrm>
            <a:off x="4442057" y="1139050"/>
            <a:ext cx="883325" cy="250230"/>
            <a:chOff x="365286" y="1139050"/>
            <a:chExt cx="883325" cy="250230"/>
          </a:xfrm>
        </p:grpSpPr>
        <p:sp>
          <p:nvSpPr>
            <p:cNvPr id="88" name="Rectangle 87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TONE PLAY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70169" y="4659587"/>
            <a:ext cx="3679403" cy="1704979"/>
            <a:chOff x="199224" y="1919408"/>
            <a:chExt cx="3679403" cy="1704979"/>
          </a:xfrm>
        </p:grpSpPr>
        <p:sp>
          <p:nvSpPr>
            <p:cNvPr id="91" name="Rectangle 90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Cue And Play mode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Cue mode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Play mode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76258" y="4307270"/>
            <a:ext cx="883325" cy="250230"/>
            <a:chOff x="365286" y="1139050"/>
            <a:chExt cx="883325" cy="250230"/>
          </a:xfrm>
        </p:grpSpPr>
        <p:sp>
          <p:nvSpPr>
            <p:cNvPr id="100" name="Rectangle 99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TONE PLAY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406755" y="4267614"/>
            <a:ext cx="648679" cy="267015"/>
            <a:chOff x="7428521" y="3847785"/>
            <a:chExt cx="857982" cy="212907"/>
          </a:xfrm>
        </p:grpSpPr>
        <p:grpSp>
          <p:nvGrpSpPr>
            <p:cNvPr id="103" name="Group 102"/>
            <p:cNvGrpSpPr/>
            <p:nvPr/>
          </p:nvGrpSpPr>
          <p:grpSpPr>
            <a:xfrm>
              <a:off x="7428521" y="3847786"/>
              <a:ext cx="857982" cy="187707"/>
              <a:chOff x="3020645" y="1600200"/>
              <a:chExt cx="857982" cy="187707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4" t="73780" r="30848" b="23409"/>
            <a:stretch/>
          </p:blipFill>
          <p:spPr bwMode="auto">
            <a:xfrm>
              <a:off x="7428521" y="3847785"/>
              <a:ext cx="422641" cy="21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66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5371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 mode #6: </a:t>
            </a:r>
            <a:r>
              <a:rPr lang="en-US" sz="2400" i="1" u="sng" dirty="0" err="1" smtClean="0"/>
              <a:t>BeatJumps</a:t>
            </a:r>
            <a:r>
              <a:rPr lang="en-US" sz="2400" i="1" u="sng" dirty="0" smtClean="0"/>
              <a:t> and Loops</a:t>
            </a:r>
            <a:endParaRPr lang="en-US" sz="2400" i="1" u="sng" dirty="0"/>
          </a:p>
        </p:txBody>
      </p:sp>
      <p:grpSp>
        <p:nvGrpSpPr>
          <p:cNvPr id="28" name="Group 27"/>
          <p:cNvGrpSpPr/>
          <p:nvPr/>
        </p:nvGrpSpPr>
        <p:grpSpPr>
          <a:xfrm>
            <a:off x="359197" y="1491367"/>
            <a:ext cx="3679403" cy="1704979"/>
            <a:chOff x="199224" y="1919408"/>
            <a:chExt cx="3679403" cy="1704979"/>
          </a:xfrm>
        </p:grpSpPr>
        <p:sp>
          <p:nvSpPr>
            <p:cNvPr id="56" name="Rectangle 55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Jump -1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</a:t>
              </a:r>
              <a:r>
                <a:rPr lang="en-US" sz="1200" dirty="0" smtClean="0">
                  <a:solidFill>
                    <a:schemeClr val="tx1"/>
                  </a:solidFill>
                </a:rPr>
                <a:t>+1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</a:t>
              </a:r>
              <a:r>
                <a:rPr lang="en-US" sz="1200" dirty="0" smtClean="0">
                  <a:solidFill>
                    <a:schemeClr val="tx1"/>
                  </a:solidFill>
                </a:rPr>
                <a:t>-4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</a:t>
              </a:r>
              <a:r>
                <a:rPr lang="en-US" sz="1200" dirty="0" smtClean="0">
                  <a:solidFill>
                    <a:schemeClr val="tx1"/>
                  </a:solidFill>
                </a:rPr>
                <a:t>+4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</a:t>
              </a:r>
              <a:r>
                <a:rPr lang="en-US" sz="1200" dirty="0" smtClean="0">
                  <a:solidFill>
                    <a:schemeClr val="tx1"/>
                  </a:solidFill>
                </a:rPr>
                <a:t>-8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</a:t>
              </a:r>
              <a:r>
                <a:rPr lang="en-US" sz="1200" dirty="0" smtClean="0">
                  <a:solidFill>
                    <a:schemeClr val="tx1"/>
                  </a:solidFill>
                </a:rPr>
                <a:t>+8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-</a:t>
              </a:r>
              <a:r>
                <a:rPr lang="en-US" sz="1200" dirty="0" smtClean="0">
                  <a:solidFill>
                    <a:schemeClr val="tx1"/>
                  </a:solidFill>
                </a:rPr>
                <a:t>16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Jump </a:t>
              </a:r>
              <a:r>
                <a:rPr lang="en-US" sz="1100" dirty="0" smtClean="0">
                  <a:solidFill>
                    <a:schemeClr val="tx1"/>
                  </a:solidFill>
                </a:rPr>
                <a:t>+16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96872" y="1170312"/>
            <a:ext cx="883325" cy="250230"/>
            <a:chOff x="365286" y="1139050"/>
            <a:chExt cx="883325" cy="250230"/>
          </a:xfrm>
        </p:grpSpPr>
        <p:sp>
          <p:nvSpPr>
            <p:cNvPr id="54" name="Rectangle 53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BEATJUMP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454700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Loop 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98697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Loop </a:t>
            </a:r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35957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Loop </a:t>
            </a:r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63421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Loop </a:t>
            </a:r>
            <a:r>
              <a:rPr lang="en-US" sz="1200" dirty="0" smtClean="0">
                <a:solidFill>
                  <a:schemeClr val="tx1"/>
                </a:solidFill>
              </a:rPr>
              <a:t>1/2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54700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Loop 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98697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Loop </a:t>
            </a:r>
            <a:r>
              <a:rPr lang="en-US" sz="1100" dirty="0" smtClean="0">
                <a:solidFill>
                  <a:schemeClr val="tx1"/>
                </a:solidFill>
              </a:rPr>
              <a:t>8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35957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Loop </a:t>
            </a:r>
            <a:r>
              <a:rPr lang="en-US" sz="1100" dirty="0" smtClean="0">
                <a:solidFill>
                  <a:schemeClr val="tx1"/>
                </a:solidFill>
              </a:rPr>
              <a:t>16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263421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Loop </a:t>
            </a:r>
            <a:r>
              <a:rPr lang="en-US" sz="1050" dirty="0" smtClean="0">
                <a:solidFill>
                  <a:schemeClr val="tx1"/>
                </a:solidFill>
              </a:rPr>
              <a:t>32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395783" y="1099394"/>
            <a:ext cx="648679" cy="267015"/>
            <a:chOff x="7428521" y="3847785"/>
            <a:chExt cx="857982" cy="212907"/>
          </a:xfrm>
        </p:grpSpPr>
        <p:grpSp>
          <p:nvGrpSpPr>
            <p:cNvPr id="50" name="Group 49"/>
            <p:cNvGrpSpPr/>
            <p:nvPr/>
          </p:nvGrpSpPr>
          <p:grpSpPr>
            <a:xfrm>
              <a:off x="7428521" y="3847786"/>
              <a:ext cx="857982" cy="187707"/>
              <a:chOff x="3020645" y="1600200"/>
              <a:chExt cx="857982" cy="18770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51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4" t="73780" r="30848" b="23409"/>
            <a:stretch/>
          </p:blipFill>
          <p:spPr bwMode="auto">
            <a:xfrm>
              <a:off x="7428521" y="3847785"/>
              <a:ext cx="422641" cy="21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7485424" y="1112775"/>
            <a:ext cx="648679" cy="237833"/>
            <a:chOff x="7485424" y="1112775"/>
            <a:chExt cx="648679" cy="237833"/>
          </a:xfrm>
        </p:grpSpPr>
        <p:grpSp>
          <p:nvGrpSpPr>
            <p:cNvPr id="45" name="Group 44"/>
            <p:cNvGrpSpPr/>
            <p:nvPr/>
          </p:nvGrpSpPr>
          <p:grpSpPr>
            <a:xfrm>
              <a:off x="7485424" y="1112775"/>
              <a:ext cx="648679" cy="235411"/>
              <a:chOff x="3020645" y="1600200"/>
              <a:chExt cx="857982" cy="187707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6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13" t="73780" r="25178" b="23409"/>
            <a:stretch/>
          </p:blipFill>
          <p:spPr bwMode="auto">
            <a:xfrm>
              <a:off x="7824143" y="1112776"/>
              <a:ext cx="309960" cy="237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5382437" y="1139050"/>
            <a:ext cx="883325" cy="250230"/>
            <a:chOff x="365286" y="1139050"/>
            <a:chExt cx="883325" cy="250230"/>
          </a:xfrm>
        </p:grpSpPr>
        <p:sp>
          <p:nvSpPr>
            <p:cNvPr id="43" name="Rectangle 42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LOOP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33252" y="3733800"/>
            <a:ext cx="4197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“&lt;“ arrow to select </a:t>
            </a:r>
            <a:r>
              <a:rPr lang="en-US" dirty="0" err="1" smtClean="0"/>
              <a:t>beatjump</a:t>
            </a:r>
            <a:r>
              <a:rPr lang="en-US" dirty="0" smtClean="0"/>
              <a:t>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“&gt;” arrow to select loop mode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59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339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 mode #7: Slicer</a:t>
            </a:r>
            <a:endParaRPr lang="en-US" sz="2400" i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152400" y="3741747"/>
            <a:ext cx="412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shift to choose between  </a:t>
            </a:r>
            <a:r>
              <a:rPr lang="en-US" u="sng" dirty="0" smtClean="0"/>
              <a:t>3x modes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59197" y="1491367"/>
            <a:ext cx="3679403" cy="1704979"/>
            <a:chOff x="199224" y="1919408"/>
            <a:chExt cx="3679403" cy="1704979"/>
          </a:xfrm>
        </p:grpSpPr>
        <p:sp>
          <p:nvSpPr>
            <p:cNvPr id="48" name="Rectangle 47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Slicer #1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Slicer </a:t>
              </a:r>
              <a:r>
                <a:rPr lang="en-US" sz="1200" dirty="0" smtClean="0">
                  <a:solidFill>
                    <a:schemeClr val="tx1"/>
                  </a:solidFill>
                </a:rPr>
                <a:t>#2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Slicer </a:t>
              </a:r>
              <a:r>
                <a:rPr lang="en-US" sz="1200" dirty="0" smtClean="0">
                  <a:solidFill>
                    <a:schemeClr val="tx1"/>
                  </a:solidFill>
                </a:rPr>
                <a:t>#3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Slicer </a:t>
              </a:r>
              <a:r>
                <a:rPr lang="en-US" sz="1200" dirty="0" smtClean="0">
                  <a:solidFill>
                    <a:schemeClr val="tx1"/>
                  </a:solidFill>
                </a:rPr>
                <a:t>#4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Slicer </a:t>
              </a:r>
              <a:r>
                <a:rPr lang="en-US" sz="1100" dirty="0" smtClean="0">
                  <a:solidFill>
                    <a:schemeClr val="tx1"/>
                  </a:solidFill>
                </a:rPr>
                <a:t>#</a:t>
              </a:r>
              <a:r>
                <a:rPr lang="en-US" sz="1100" dirty="0">
                  <a:solidFill>
                    <a:schemeClr val="tx1"/>
                  </a:solidFill>
                </a:rPr>
                <a:t>5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Slicer </a:t>
              </a:r>
              <a:r>
                <a:rPr lang="en-US" sz="1200" dirty="0" smtClean="0">
                  <a:solidFill>
                    <a:schemeClr val="tx1"/>
                  </a:solidFill>
                </a:rPr>
                <a:t>#6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Slicer </a:t>
              </a:r>
              <a:r>
                <a:rPr lang="en-US" sz="1200" dirty="0" smtClean="0">
                  <a:solidFill>
                    <a:schemeClr val="tx1"/>
                  </a:solidFill>
                </a:rPr>
                <a:t>#7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Slicer </a:t>
              </a:r>
              <a:r>
                <a:rPr lang="en-US" sz="1100" dirty="0" smtClean="0">
                  <a:solidFill>
                    <a:schemeClr val="tx1"/>
                  </a:solidFill>
                </a:rPr>
                <a:t>#</a:t>
              </a:r>
              <a:r>
                <a:rPr lang="en-US" sz="1100" dirty="0">
                  <a:solidFill>
                    <a:schemeClr val="tx1"/>
                  </a:solidFill>
                </a:rPr>
                <a:t>8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38783" y="1107786"/>
            <a:ext cx="883325" cy="250230"/>
            <a:chOff x="365286" y="1139050"/>
            <a:chExt cx="883325" cy="250230"/>
          </a:xfrm>
        </p:grpSpPr>
        <p:sp>
          <p:nvSpPr>
            <p:cNvPr id="43" name="Rectangle 42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SLICER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395783" y="1099394"/>
            <a:ext cx="648679" cy="267015"/>
            <a:chOff x="7428521" y="3847785"/>
            <a:chExt cx="857982" cy="212907"/>
          </a:xfrm>
        </p:grpSpPr>
        <p:grpSp>
          <p:nvGrpSpPr>
            <p:cNvPr id="78" name="Group 77"/>
            <p:cNvGrpSpPr/>
            <p:nvPr/>
          </p:nvGrpSpPr>
          <p:grpSpPr>
            <a:xfrm>
              <a:off x="7428521" y="3847786"/>
              <a:ext cx="857982" cy="187707"/>
              <a:chOff x="3020645" y="1600200"/>
              <a:chExt cx="857982" cy="18770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4" t="73780" r="30848" b="23409"/>
            <a:stretch/>
          </p:blipFill>
          <p:spPr bwMode="auto">
            <a:xfrm>
              <a:off x="7428521" y="3847785"/>
              <a:ext cx="422641" cy="21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Group 89"/>
          <p:cNvGrpSpPr/>
          <p:nvPr/>
        </p:nvGrpSpPr>
        <p:grpSpPr>
          <a:xfrm>
            <a:off x="370169" y="4659587"/>
            <a:ext cx="3679403" cy="1704979"/>
            <a:chOff x="199224" y="1919408"/>
            <a:chExt cx="3679403" cy="1704979"/>
          </a:xfrm>
        </p:grpSpPr>
        <p:sp>
          <p:nvSpPr>
            <p:cNvPr id="91" name="Rectangle 90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8 slices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whole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16 slices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odd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16 </a:t>
              </a:r>
              <a:r>
                <a:rPr lang="en-US" sz="1200" dirty="0" smtClean="0">
                  <a:solidFill>
                    <a:schemeClr val="tx1"/>
                  </a:solidFill>
                </a:rPr>
                <a:t>slices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even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251426" y="4284399"/>
            <a:ext cx="883325" cy="250230"/>
            <a:chOff x="365286" y="1139050"/>
            <a:chExt cx="883325" cy="250230"/>
          </a:xfrm>
        </p:grpSpPr>
        <p:sp>
          <p:nvSpPr>
            <p:cNvPr id="60" name="Rectangle 59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SLICER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395783" y="4289975"/>
            <a:ext cx="648679" cy="237833"/>
            <a:chOff x="7485424" y="1112775"/>
            <a:chExt cx="648679" cy="237833"/>
          </a:xfrm>
        </p:grpSpPr>
        <p:grpSp>
          <p:nvGrpSpPr>
            <p:cNvPr id="63" name="Group 62"/>
            <p:cNvGrpSpPr/>
            <p:nvPr/>
          </p:nvGrpSpPr>
          <p:grpSpPr>
            <a:xfrm>
              <a:off x="7485424" y="1112775"/>
              <a:ext cx="648679" cy="235411"/>
              <a:chOff x="3020645" y="1600200"/>
              <a:chExt cx="857982" cy="187707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13" t="73780" r="25178" b="23409"/>
            <a:stretch/>
          </p:blipFill>
          <p:spPr bwMode="auto">
            <a:xfrm>
              <a:off x="7824143" y="1112776"/>
              <a:ext cx="309960" cy="237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97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70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 mode #8: Sampler</a:t>
            </a:r>
            <a:endParaRPr lang="en-US" sz="2400" i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152400" y="3741747"/>
            <a:ext cx="412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shift to mute / </a:t>
            </a:r>
            <a:r>
              <a:rPr lang="en-US" dirty="0" err="1" smtClean="0"/>
              <a:t>Toogle</a:t>
            </a:r>
            <a:r>
              <a:rPr lang="en-US" dirty="0" smtClean="0"/>
              <a:t> 1-shot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178890" y="1116179"/>
            <a:ext cx="883325" cy="250230"/>
            <a:chOff x="365286" y="1139050"/>
            <a:chExt cx="883325" cy="250230"/>
          </a:xfrm>
        </p:grpSpPr>
        <p:sp>
          <p:nvSpPr>
            <p:cNvPr id="43" name="Rectangle 42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SAMPLER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335890" y="1107787"/>
            <a:ext cx="648679" cy="267015"/>
            <a:chOff x="7428521" y="3847785"/>
            <a:chExt cx="857982" cy="212907"/>
          </a:xfrm>
        </p:grpSpPr>
        <p:grpSp>
          <p:nvGrpSpPr>
            <p:cNvPr id="78" name="Group 77"/>
            <p:cNvGrpSpPr/>
            <p:nvPr/>
          </p:nvGrpSpPr>
          <p:grpSpPr>
            <a:xfrm>
              <a:off x="7428521" y="3847786"/>
              <a:ext cx="857982" cy="187707"/>
              <a:chOff x="3020645" y="1600200"/>
              <a:chExt cx="857982" cy="18770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4" t="73780" r="30848" b="23409"/>
            <a:stretch/>
          </p:blipFill>
          <p:spPr bwMode="auto">
            <a:xfrm>
              <a:off x="7428521" y="3847785"/>
              <a:ext cx="422641" cy="21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370169" y="4659587"/>
            <a:ext cx="3679403" cy="1704979"/>
            <a:chOff x="370169" y="4659587"/>
            <a:chExt cx="3679403" cy="1704979"/>
          </a:xfrm>
        </p:grpSpPr>
        <p:sp>
          <p:nvSpPr>
            <p:cNvPr id="91" name="Rectangle 90"/>
            <p:cNvSpPr/>
            <p:nvPr/>
          </p:nvSpPr>
          <p:spPr>
            <a:xfrm>
              <a:off x="370169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Mute #1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314166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Mute </a:t>
              </a:r>
              <a:r>
                <a:rPr lang="en-US" sz="1200" dirty="0" smtClean="0">
                  <a:solidFill>
                    <a:schemeClr val="tx1"/>
                  </a:solidFill>
                </a:rPr>
                <a:t>#2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251426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Mute </a:t>
              </a:r>
              <a:r>
                <a:rPr lang="en-US" sz="1200" dirty="0" smtClean="0">
                  <a:solidFill>
                    <a:schemeClr val="tx1"/>
                  </a:solidFill>
                </a:rPr>
                <a:t>#3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178890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Mute </a:t>
              </a:r>
              <a:r>
                <a:rPr lang="en-US" sz="1200" dirty="0" smtClean="0">
                  <a:solidFill>
                    <a:schemeClr val="tx1"/>
                  </a:solidFill>
                </a:rPr>
                <a:t>#</a:t>
              </a:r>
              <a:r>
                <a:rPr lang="en-US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70169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Loop  / 1-shot #1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14166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Loop  / 1-shot </a:t>
              </a:r>
              <a:r>
                <a:rPr lang="en-US" sz="1200" dirty="0" smtClean="0">
                  <a:solidFill>
                    <a:schemeClr val="tx1"/>
                  </a:solidFill>
                </a:rPr>
                <a:t>#2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251426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Loop  / 1-shot </a:t>
              </a:r>
              <a:r>
                <a:rPr lang="en-US" sz="1200" dirty="0" smtClean="0">
                  <a:solidFill>
                    <a:schemeClr val="tx1"/>
                  </a:solidFill>
                </a:rPr>
                <a:t>#3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178890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Loop  / 1-shot </a:t>
              </a:r>
              <a:r>
                <a:rPr lang="en-US" sz="1200" dirty="0" smtClean="0">
                  <a:solidFill>
                    <a:schemeClr val="tx1"/>
                  </a:solidFill>
                </a:rPr>
                <a:t>#4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320288" y="4302373"/>
            <a:ext cx="648679" cy="237833"/>
            <a:chOff x="7485424" y="1112775"/>
            <a:chExt cx="648679" cy="237833"/>
          </a:xfrm>
        </p:grpSpPr>
        <p:grpSp>
          <p:nvGrpSpPr>
            <p:cNvPr id="63" name="Group 62"/>
            <p:cNvGrpSpPr/>
            <p:nvPr/>
          </p:nvGrpSpPr>
          <p:grpSpPr>
            <a:xfrm>
              <a:off x="7485424" y="1112775"/>
              <a:ext cx="648679" cy="235411"/>
              <a:chOff x="3020645" y="1600200"/>
              <a:chExt cx="857982" cy="187707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13" t="73780" r="25178" b="23409"/>
            <a:stretch/>
          </p:blipFill>
          <p:spPr bwMode="auto">
            <a:xfrm>
              <a:off x="7824143" y="1112776"/>
              <a:ext cx="309960" cy="237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/>
          <p:cNvGrpSpPr/>
          <p:nvPr/>
        </p:nvGrpSpPr>
        <p:grpSpPr>
          <a:xfrm>
            <a:off x="3178890" y="4289976"/>
            <a:ext cx="883325" cy="250230"/>
            <a:chOff x="365286" y="1139050"/>
            <a:chExt cx="883325" cy="250230"/>
          </a:xfrm>
        </p:grpSpPr>
        <p:sp>
          <p:nvSpPr>
            <p:cNvPr id="40" name="Rectangle 39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SAMPLER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11724" y="1524000"/>
            <a:ext cx="3679403" cy="1704979"/>
            <a:chOff x="370169" y="4659587"/>
            <a:chExt cx="3679403" cy="1704979"/>
          </a:xfrm>
        </p:grpSpPr>
        <p:sp>
          <p:nvSpPr>
            <p:cNvPr id="45" name="Rectangle 44"/>
            <p:cNvSpPr/>
            <p:nvPr/>
          </p:nvSpPr>
          <p:spPr>
            <a:xfrm>
              <a:off x="370169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Cell #1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14166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51426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78890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</a:t>
              </a:r>
              <a:r>
                <a:rPr lang="en-US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70169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</a:t>
              </a:r>
              <a:r>
                <a:rPr lang="en-US" sz="1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14166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#6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251426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#7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178890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#8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5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dro\Desktop\Z_DRIVE_Pedro\2 Music - Controllers\0_MAPS_Traktor\DDJ Pioneer\v6.5.0 - DDJ-1000 - TP3_TP2 BOME\Support files\Source files\Base pics\DDJ-1000 v6.5.0 BOME - jog screens - 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05" y="819911"/>
            <a:ext cx="3976227" cy="573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159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Jog Screens and LEDs</a:t>
            </a:r>
            <a:endParaRPr lang="en-US" sz="2400" i="1" u="sng" dirty="0"/>
          </a:p>
        </p:txBody>
      </p:sp>
      <p:sp>
        <p:nvSpPr>
          <p:cNvPr id="16" name="Line Callout 1 (Accent Bar) 15"/>
          <p:cNvSpPr/>
          <p:nvPr/>
        </p:nvSpPr>
        <p:spPr>
          <a:xfrm>
            <a:off x="467360" y="2050542"/>
            <a:ext cx="1884680" cy="423672"/>
          </a:xfrm>
          <a:prstGeom prst="accentCallout1">
            <a:avLst>
              <a:gd name="adj1" fmla="val 43216"/>
              <a:gd name="adj2" fmla="val 103100"/>
              <a:gd name="adj3" fmla="val 12935"/>
              <a:gd name="adj4" fmla="val 16604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On-Air Deck /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End of track warning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Line Callout 1 (Accent Bar) 16"/>
          <p:cNvSpPr/>
          <p:nvPr/>
        </p:nvSpPr>
        <p:spPr>
          <a:xfrm>
            <a:off x="751840" y="4360926"/>
            <a:ext cx="1600200" cy="287274"/>
          </a:xfrm>
          <a:prstGeom prst="accentCallout1">
            <a:avLst>
              <a:gd name="adj1" fmla="val 49863"/>
              <a:gd name="adj2" fmla="val 108001"/>
              <a:gd name="adj3" fmla="val 10042"/>
              <a:gd name="adj4" fmla="val 14290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Toggle </a:t>
            </a:r>
            <a:r>
              <a:rPr lang="en-US" sz="1200" dirty="0" smtClean="0">
                <a:solidFill>
                  <a:schemeClr val="tx1"/>
                </a:solidFill>
              </a:rPr>
              <a:t>Elapsed </a:t>
            </a:r>
            <a:r>
              <a:rPr lang="en-US" sz="1200" dirty="0">
                <a:solidFill>
                  <a:schemeClr val="tx1"/>
                </a:solidFill>
              </a:rPr>
              <a:t>&amp; Remain</a:t>
            </a:r>
          </a:p>
        </p:txBody>
      </p:sp>
      <p:sp>
        <p:nvSpPr>
          <p:cNvPr id="20" name="Line Callout 1 (Accent Bar) 19"/>
          <p:cNvSpPr/>
          <p:nvPr/>
        </p:nvSpPr>
        <p:spPr>
          <a:xfrm>
            <a:off x="467360" y="701040"/>
            <a:ext cx="1884680" cy="381000"/>
          </a:xfrm>
          <a:prstGeom prst="accentCallout1">
            <a:avLst>
              <a:gd name="adj1" fmla="val 41417"/>
              <a:gd name="adj2" fmla="val 103504"/>
              <a:gd name="adj3" fmla="val 85766"/>
              <a:gd name="adj4" fmla="val 13243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Show Loop size /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Show </a:t>
            </a:r>
            <a:r>
              <a:rPr lang="en-US" sz="1200" dirty="0" err="1" smtClean="0">
                <a:solidFill>
                  <a:schemeClr val="tx1"/>
                </a:solidFill>
              </a:rPr>
              <a:t>BeatJump</a:t>
            </a:r>
            <a:r>
              <a:rPr lang="en-US" sz="1200" dirty="0" smtClean="0">
                <a:solidFill>
                  <a:schemeClr val="tx1"/>
                </a:solidFill>
              </a:rPr>
              <a:t> Size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Line Callout 1 (Accent Bar) 26"/>
          <p:cNvSpPr/>
          <p:nvPr/>
        </p:nvSpPr>
        <p:spPr>
          <a:xfrm>
            <a:off x="6858000" y="4360926"/>
            <a:ext cx="2057400" cy="315849"/>
          </a:xfrm>
          <a:prstGeom prst="accentCallout1">
            <a:avLst>
              <a:gd name="adj1" fmla="val 45417"/>
              <a:gd name="adj2" fmla="val -2669"/>
              <a:gd name="adj3" fmla="val 183097"/>
              <a:gd name="adj4" fmla="val -3608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Tempo Range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Toggle Time Elapsed / Remain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Line Callout 1 (Accent Bar) 27"/>
          <p:cNvSpPr/>
          <p:nvPr/>
        </p:nvSpPr>
        <p:spPr>
          <a:xfrm>
            <a:off x="6858000" y="4953000"/>
            <a:ext cx="1884680" cy="180594"/>
          </a:xfrm>
          <a:prstGeom prst="accentCallout1">
            <a:avLst>
              <a:gd name="adj1" fmla="val 45417"/>
              <a:gd name="adj2" fmla="val -2669"/>
              <a:gd name="adj3" fmla="val 155580"/>
              <a:gd name="adj4" fmla="val -1534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Tempo adjust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Line Callout 1 (Accent Bar) 29"/>
          <p:cNvSpPr/>
          <p:nvPr/>
        </p:nvSpPr>
        <p:spPr>
          <a:xfrm>
            <a:off x="751840" y="3686555"/>
            <a:ext cx="1600200" cy="428246"/>
          </a:xfrm>
          <a:prstGeom prst="accentCallout1">
            <a:avLst>
              <a:gd name="adj1" fmla="val 36969"/>
              <a:gd name="adj2" fmla="val 105144"/>
              <a:gd name="adj3" fmla="val 86360"/>
              <a:gd name="adj4" fmla="val 12969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i="1" dirty="0" smtClean="0">
                <a:solidFill>
                  <a:schemeClr val="tx1"/>
                </a:solidFill>
              </a:rPr>
              <a:t>Show Tempo Range, Base BPM, Loop sizes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36" name="Line Callout 1 (Accent Bar) 35"/>
          <p:cNvSpPr/>
          <p:nvPr/>
        </p:nvSpPr>
        <p:spPr>
          <a:xfrm>
            <a:off x="6858000" y="432273"/>
            <a:ext cx="1676400" cy="246073"/>
          </a:xfrm>
          <a:prstGeom prst="accentCallout1">
            <a:avLst>
              <a:gd name="adj1" fmla="val 45417"/>
              <a:gd name="adj2" fmla="val -2669"/>
              <a:gd name="adj3" fmla="val 239516"/>
              <a:gd name="adj4" fmla="val -9038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RESET </a:t>
            </a:r>
            <a:r>
              <a:rPr lang="en-US" sz="1200" dirty="0" smtClean="0">
                <a:solidFill>
                  <a:schemeClr val="tx1"/>
                </a:solidFill>
              </a:rPr>
              <a:t>SCREENS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Line Callout 1 (Accent Bar) 23"/>
          <p:cNvSpPr/>
          <p:nvPr/>
        </p:nvSpPr>
        <p:spPr>
          <a:xfrm>
            <a:off x="6858000" y="791337"/>
            <a:ext cx="1676400" cy="180594"/>
          </a:xfrm>
          <a:prstGeom prst="accentCallout1">
            <a:avLst>
              <a:gd name="adj1" fmla="val 45417"/>
              <a:gd name="adj2" fmla="val -2669"/>
              <a:gd name="adj3" fmla="val 180476"/>
              <a:gd name="adj4" fmla="val -6720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Vinyl On/Off</a:t>
            </a:r>
          </a:p>
        </p:txBody>
      </p:sp>
      <p:sp>
        <p:nvSpPr>
          <p:cNvPr id="13" name="Line Callout 1 (Accent Bar) 12"/>
          <p:cNvSpPr/>
          <p:nvPr/>
        </p:nvSpPr>
        <p:spPr>
          <a:xfrm>
            <a:off x="6819900" y="2455164"/>
            <a:ext cx="1485900" cy="315849"/>
          </a:xfrm>
          <a:prstGeom prst="accentCallout1">
            <a:avLst>
              <a:gd name="adj1" fmla="val 45417"/>
              <a:gd name="adj2" fmla="val -2669"/>
              <a:gd name="adj3" fmla="val 189128"/>
              <a:gd name="adj4" fmla="val -10884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JogFX</a:t>
            </a:r>
            <a:r>
              <a:rPr lang="en-US" sz="1200" dirty="0" smtClean="0">
                <a:solidFill>
                  <a:schemeClr val="tx1"/>
                </a:solidFill>
              </a:rPr>
              <a:t> enabled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Line Callout 1 (Accent Bar) 13"/>
          <p:cNvSpPr/>
          <p:nvPr/>
        </p:nvSpPr>
        <p:spPr>
          <a:xfrm>
            <a:off x="838200" y="5807964"/>
            <a:ext cx="1600200" cy="364235"/>
          </a:xfrm>
          <a:prstGeom prst="accentCallout1">
            <a:avLst>
              <a:gd name="adj1" fmla="val 49863"/>
              <a:gd name="adj2" fmla="val 108001"/>
              <a:gd name="adj3" fmla="val 92933"/>
              <a:gd name="adj4" fmla="val 13754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PLAY flashes when in pause mode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Line Callout 1 (Accent Bar) 14"/>
          <p:cNvSpPr/>
          <p:nvPr/>
        </p:nvSpPr>
        <p:spPr>
          <a:xfrm>
            <a:off x="838200" y="5133594"/>
            <a:ext cx="1600200" cy="428246"/>
          </a:xfrm>
          <a:prstGeom prst="accentCallout1">
            <a:avLst>
              <a:gd name="adj1" fmla="val 36969"/>
              <a:gd name="adj2" fmla="val 105144"/>
              <a:gd name="adj3" fmla="val 86360"/>
              <a:gd name="adj4" fmla="val 12969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CUE flashes when a new  cue can be set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4537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General overview - Deck</a:t>
            </a:r>
            <a:endParaRPr lang="en-US" sz="2400" i="1" u="sng" dirty="0"/>
          </a:p>
        </p:txBody>
      </p:sp>
      <p:pic>
        <p:nvPicPr>
          <p:cNvPr id="102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193" y="1448770"/>
            <a:ext cx="3413351" cy="490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838200" y="4021836"/>
            <a:ext cx="1472943" cy="527304"/>
            <a:chOff x="1168143" y="4098036"/>
            <a:chExt cx="1143000" cy="527304"/>
          </a:xfrm>
        </p:grpSpPr>
        <p:sp>
          <p:nvSpPr>
            <p:cNvPr id="10" name="Line Callout 1 (Accent Bar) 9"/>
            <p:cNvSpPr/>
            <p:nvPr/>
          </p:nvSpPr>
          <p:spPr>
            <a:xfrm>
              <a:off x="1168143" y="4098036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64409"/>
                <a:gd name="adj4" fmla="val 144718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b="1" u="sng" dirty="0" smtClean="0">
                  <a:solidFill>
                    <a:schemeClr val="tx1"/>
                  </a:solidFill>
                </a:rPr>
                <a:t>Main shift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12" name="Line Callout 1 (Accent Bar) 11"/>
            <p:cNvSpPr/>
            <p:nvPr/>
          </p:nvSpPr>
          <p:spPr>
            <a:xfrm>
              <a:off x="1168143" y="4399788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75670"/>
                <a:gd name="adj4" fmla="val 14968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b="1" u="sng" dirty="0" smtClean="0">
                  <a:solidFill>
                    <a:schemeClr val="tx1"/>
                  </a:solidFill>
                </a:rPr>
                <a:t>Second shift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Line Callout 1 (Accent Bar) 14"/>
          <p:cNvSpPr/>
          <p:nvPr/>
        </p:nvSpPr>
        <p:spPr>
          <a:xfrm>
            <a:off x="1168143" y="2636012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-28158"/>
              <a:gd name="adj4" fmla="val 1560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Layout change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Line Callout 1 (Accent Bar) 15"/>
          <p:cNvSpPr/>
          <p:nvPr/>
        </p:nvSpPr>
        <p:spPr>
          <a:xfrm>
            <a:off x="426463" y="1613916"/>
            <a:ext cx="1884680" cy="423672"/>
          </a:xfrm>
          <a:prstGeom prst="accentCallout1">
            <a:avLst>
              <a:gd name="adj1" fmla="val 43216"/>
              <a:gd name="adj2" fmla="val 103100"/>
              <a:gd name="adj3" fmla="val 28673"/>
              <a:gd name="adj4" fmla="val 13673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err="1" smtClean="0">
                <a:solidFill>
                  <a:schemeClr val="tx1"/>
                </a:solidFill>
              </a:rPr>
              <a:t>LoopSize</a:t>
            </a:r>
            <a:r>
              <a:rPr lang="en-US" sz="1200" dirty="0" smtClean="0">
                <a:solidFill>
                  <a:schemeClr val="tx1"/>
                </a:solidFill>
              </a:rPr>
              <a:t> / </a:t>
            </a:r>
            <a:r>
              <a:rPr lang="en-US" sz="1200" dirty="0" err="1" smtClean="0">
                <a:solidFill>
                  <a:schemeClr val="tx1"/>
                </a:solidFill>
              </a:rPr>
              <a:t>MoveSize</a:t>
            </a:r>
            <a:r>
              <a:rPr lang="en-US" sz="1200" dirty="0" smtClean="0">
                <a:solidFill>
                  <a:schemeClr val="tx1"/>
                </a:solidFill>
              </a:rPr>
              <a:t> /  </a:t>
            </a:r>
            <a:r>
              <a:rPr lang="en-US" sz="1200" dirty="0" err="1" smtClean="0">
                <a:solidFill>
                  <a:schemeClr val="tx1"/>
                </a:solidFill>
              </a:rPr>
              <a:t>BeatJump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Line Callout 1 (Accent Bar) 16"/>
          <p:cNvSpPr/>
          <p:nvPr/>
        </p:nvSpPr>
        <p:spPr>
          <a:xfrm>
            <a:off x="1168143" y="5161788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48643"/>
              <a:gd name="adj4" fmla="val 16468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Track begin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Line Callout 1 (Accent Bar) 17"/>
          <p:cNvSpPr/>
          <p:nvPr/>
        </p:nvSpPr>
        <p:spPr>
          <a:xfrm>
            <a:off x="1168143" y="5709285"/>
            <a:ext cx="1143000" cy="363855"/>
          </a:xfrm>
          <a:prstGeom prst="accentCallout1">
            <a:avLst>
              <a:gd name="adj1" fmla="val 41417"/>
              <a:gd name="adj2" fmla="val 106334"/>
              <a:gd name="adj3" fmla="val 48643"/>
              <a:gd name="adj4" fmla="val 16468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Vinyl Stop / Release FX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Line Callout 1 (Accent Bar) 18"/>
          <p:cNvSpPr/>
          <p:nvPr/>
        </p:nvSpPr>
        <p:spPr>
          <a:xfrm>
            <a:off x="0" y="3180588"/>
            <a:ext cx="2280407" cy="609600"/>
          </a:xfrm>
          <a:prstGeom prst="accentCallout1">
            <a:avLst>
              <a:gd name="adj1" fmla="val 41417"/>
              <a:gd name="adj2" fmla="val 106334"/>
              <a:gd name="adj3" fmla="val 50416"/>
              <a:gd name="adj4" fmla="val 17447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600" u="sng" dirty="0" err="1" smtClean="0">
                <a:solidFill>
                  <a:schemeClr val="tx1"/>
                </a:solidFill>
              </a:rPr>
              <a:t>JogFX</a:t>
            </a:r>
            <a:r>
              <a:rPr lang="en-US" sz="1600" u="sng" dirty="0" smtClean="0">
                <a:solidFill>
                  <a:schemeClr val="tx1"/>
                </a:solidFill>
              </a:rPr>
              <a:t> / Quick Search</a:t>
            </a:r>
          </a:p>
          <a:p>
            <a:pPr algn="r"/>
            <a:r>
              <a:rPr lang="en-US" sz="1600" u="sng" dirty="0" smtClean="0">
                <a:solidFill>
                  <a:schemeClr val="tx1"/>
                </a:solidFill>
              </a:rPr>
              <a:t>CDJ / Grid Adjust</a:t>
            </a:r>
            <a:endParaRPr lang="en-US" sz="1600" u="sng" dirty="0">
              <a:solidFill>
                <a:schemeClr val="tx1"/>
              </a:solidFill>
            </a:endParaRPr>
          </a:p>
        </p:txBody>
      </p:sp>
      <p:sp>
        <p:nvSpPr>
          <p:cNvPr id="20" name="Line Callout 1 (Accent Bar) 19"/>
          <p:cNvSpPr/>
          <p:nvPr/>
        </p:nvSpPr>
        <p:spPr>
          <a:xfrm>
            <a:off x="426463" y="1039368"/>
            <a:ext cx="1884680" cy="381000"/>
          </a:xfrm>
          <a:prstGeom prst="accentCallout1">
            <a:avLst>
              <a:gd name="adj1" fmla="val 41417"/>
              <a:gd name="adj2" fmla="val 103504"/>
              <a:gd name="adj3" fmla="val 148266"/>
              <a:gd name="adj4" fmla="val 17943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4-beat Loop /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Active Loop  / Move 1-beat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Line Callout 1 (Accent Bar) 20"/>
          <p:cNvSpPr/>
          <p:nvPr/>
        </p:nvSpPr>
        <p:spPr>
          <a:xfrm>
            <a:off x="1168143" y="2247138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-55186"/>
              <a:gd name="adj4" fmla="val 1562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TP3 Slip Reverse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Line Callout 1 (Accent Bar) 21"/>
          <p:cNvSpPr/>
          <p:nvPr/>
        </p:nvSpPr>
        <p:spPr>
          <a:xfrm>
            <a:off x="6477000" y="1066800"/>
            <a:ext cx="1676400" cy="361188"/>
          </a:xfrm>
          <a:prstGeom prst="accentCallout1">
            <a:avLst>
              <a:gd name="adj1" fmla="val 45417"/>
              <a:gd name="adj2" fmla="val -2669"/>
              <a:gd name="adj3" fmla="val 169927"/>
              <a:gd name="adj4" fmla="val -3311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List Browse / Tree Browse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Zoom / Preview player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Line Callout 1 (Accent Bar) 22"/>
          <p:cNvSpPr/>
          <p:nvPr/>
        </p:nvSpPr>
        <p:spPr>
          <a:xfrm>
            <a:off x="6477000" y="1947291"/>
            <a:ext cx="1884680" cy="180594"/>
          </a:xfrm>
          <a:prstGeom prst="accentCallout1">
            <a:avLst>
              <a:gd name="adj1" fmla="val 45417"/>
              <a:gd name="adj2" fmla="val -2669"/>
              <a:gd name="adj3" fmla="val 82163"/>
              <a:gd name="adj4" fmla="val -229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Only Browser (toggle)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Line Callout 1 (Accent Bar) 24"/>
          <p:cNvSpPr/>
          <p:nvPr/>
        </p:nvSpPr>
        <p:spPr>
          <a:xfrm>
            <a:off x="6477000" y="2255138"/>
            <a:ext cx="1884680" cy="335662"/>
          </a:xfrm>
          <a:prstGeom prst="accentCallout1">
            <a:avLst>
              <a:gd name="adj1" fmla="val 45417"/>
              <a:gd name="adj2" fmla="val -2669"/>
              <a:gd name="adj3" fmla="val -34687"/>
              <a:gd name="adj4" fmla="val -4153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Preview Player </a:t>
            </a:r>
          </a:p>
          <a:p>
            <a:r>
              <a:rPr lang="en-US" sz="1200" i="1" dirty="0" smtClean="0">
                <a:solidFill>
                  <a:schemeClr val="tx1"/>
                </a:solidFill>
              </a:rPr>
              <a:t>(using browser)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6" name="Line Callout 1 (Accent Bar) 25"/>
          <p:cNvSpPr/>
          <p:nvPr/>
        </p:nvSpPr>
        <p:spPr>
          <a:xfrm>
            <a:off x="6477000" y="4238244"/>
            <a:ext cx="2057400" cy="198120"/>
          </a:xfrm>
          <a:prstGeom prst="accentCallout1">
            <a:avLst>
              <a:gd name="adj1" fmla="val 45417"/>
              <a:gd name="adj2" fmla="val -2669"/>
              <a:gd name="adj3" fmla="val 6213"/>
              <a:gd name="adj4" fmla="val -1763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Sync Toggle / Sync Off / Master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Line Callout 1 (Accent Bar) 26"/>
          <p:cNvSpPr/>
          <p:nvPr/>
        </p:nvSpPr>
        <p:spPr>
          <a:xfrm>
            <a:off x="6477000" y="5093970"/>
            <a:ext cx="2057400" cy="180594"/>
          </a:xfrm>
          <a:prstGeom prst="accentCallout1">
            <a:avLst>
              <a:gd name="adj1" fmla="val 45417"/>
              <a:gd name="adj2" fmla="val -2669"/>
              <a:gd name="adj3" fmla="val 2913"/>
              <a:gd name="adj4" fmla="val -3886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Keylock</a:t>
            </a:r>
            <a:r>
              <a:rPr lang="en-US" sz="1200" dirty="0" smtClean="0">
                <a:solidFill>
                  <a:schemeClr val="tx1"/>
                </a:solidFill>
              </a:rPr>
              <a:t> / 6%-&gt;10%-&gt;16%-&gt;100%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Line Callout 1 (Accent Bar) 27"/>
          <p:cNvSpPr/>
          <p:nvPr/>
        </p:nvSpPr>
        <p:spPr>
          <a:xfrm>
            <a:off x="6477000" y="5618988"/>
            <a:ext cx="1884680" cy="180594"/>
          </a:xfrm>
          <a:prstGeom prst="accentCallout1">
            <a:avLst>
              <a:gd name="adj1" fmla="val 45417"/>
              <a:gd name="adj2" fmla="val -2669"/>
              <a:gd name="adj3" fmla="val 7900"/>
              <a:gd name="adj4" fmla="val -4213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BPM Slide / Set Marker / Auto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Line Callout 1 (Accent Bar) 28"/>
          <p:cNvSpPr/>
          <p:nvPr/>
        </p:nvSpPr>
        <p:spPr>
          <a:xfrm>
            <a:off x="6477000" y="5982843"/>
            <a:ext cx="2276856" cy="180594"/>
          </a:xfrm>
          <a:prstGeom prst="accentCallout1">
            <a:avLst>
              <a:gd name="adj1" fmla="val 45417"/>
              <a:gd name="adj2" fmla="val -2669"/>
              <a:gd name="adj3" fmla="val -34678"/>
              <a:gd name="adj4" fmla="val -3651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Key reset / BPM Adjust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Reset Marker / Lock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Line Callout 1 (Accent Bar) 29"/>
          <p:cNvSpPr/>
          <p:nvPr/>
        </p:nvSpPr>
        <p:spPr>
          <a:xfrm>
            <a:off x="1168143" y="4704588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48643"/>
              <a:gd name="adj4" fmla="val 16468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i="1" dirty="0" smtClean="0">
                <a:solidFill>
                  <a:schemeClr val="tx1"/>
                </a:solidFill>
              </a:rPr>
              <a:t>Not used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36" name="Line Callout 1 (Accent Bar) 35"/>
          <p:cNvSpPr/>
          <p:nvPr/>
        </p:nvSpPr>
        <p:spPr>
          <a:xfrm>
            <a:off x="6477000" y="341976"/>
            <a:ext cx="1676400" cy="246073"/>
          </a:xfrm>
          <a:prstGeom prst="accentCallout1">
            <a:avLst>
              <a:gd name="adj1" fmla="val 45417"/>
              <a:gd name="adj2" fmla="val -2669"/>
              <a:gd name="adj3" fmla="val 506601"/>
              <a:gd name="adj4" fmla="val -835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Quantize + </a:t>
            </a:r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dirty="0" smtClean="0">
                <a:solidFill>
                  <a:schemeClr val="tx1"/>
                </a:solidFill>
              </a:rPr>
              <a:t>nap (toggle)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Line Callout 1 (Accent Bar) 23"/>
          <p:cNvSpPr/>
          <p:nvPr/>
        </p:nvSpPr>
        <p:spPr>
          <a:xfrm>
            <a:off x="6477000" y="701040"/>
            <a:ext cx="1676400" cy="180594"/>
          </a:xfrm>
          <a:prstGeom prst="accentCallout1">
            <a:avLst>
              <a:gd name="adj1" fmla="val 45417"/>
              <a:gd name="adj2" fmla="val -2669"/>
              <a:gd name="adj3" fmla="val 486383"/>
              <a:gd name="adj4" fmla="val -6265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CDJ mode (per deck)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dro\Desktop\Z_DRIVE_Pedro\2 Music\1 Controllers\0_TSI_Traktor\ddj-sz\2 Working\v6.3.0 - DDJ-1000 TP3 - Initial release\Support files\DDJ-1000 - Mix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60" y="914400"/>
            <a:ext cx="3433386" cy="549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11145"/>
            <a:ext cx="4802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General overview - Mixer</a:t>
            </a:r>
            <a:endParaRPr lang="en-US" sz="2400" i="1" u="sng" dirty="0"/>
          </a:p>
        </p:txBody>
      </p:sp>
      <p:sp>
        <p:nvSpPr>
          <p:cNvPr id="5" name="Line Callout 1 (Accent Bar) 4"/>
          <p:cNvSpPr/>
          <p:nvPr/>
        </p:nvSpPr>
        <p:spPr>
          <a:xfrm>
            <a:off x="1066800" y="3141564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86707"/>
              <a:gd name="adj4" fmla="val 166734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MixerFX1+5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Line Callout 1 (Accent Bar) 7"/>
          <p:cNvSpPr/>
          <p:nvPr/>
        </p:nvSpPr>
        <p:spPr>
          <a:xfrm>
            <a:off x="685800" y="4528612"/>
            <a:ext cx="1539240" cy="225552"/>
          </a:xfrm>
          <a:prstGeom prst="accentCallout1">
            <a:avLst>
              <a:gd name="adj1" fmla="val 41417"/>
              <a:gd name="adj2" fmla="val 106334"/>
              <a:gd name="adj3" fmla="val -48429"/>
              <a:gd name="adj4" fmla="val 16686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err="1" smtClean="0">
                <a:solidFill>
                  <a:schemeClr val="tx1"/>
                </a:solidFill>
              </a:rPr>
              <a:t>JogFX</a:t>
            </a:r>
            <a:r>
              <a:rPr lang="en-US" sz="1200" dirty="0" err="1">
                <a:solidFill>
                  <a:schemeClr val="tx1"/>
                </a:solidFill>
              </a:rPr>
              <a:t>+</a:t>
            </a:r>
            <a:r>
              <a:rPr lang="en-US" sz="1200" dirty="0" err="1" smtClean="0">
                <a:solidFill>
                  <a:schemeClr val="tx1"/>
                </a:solidFill>
              </a:rPr>
              <a:t>MacroFX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DryWet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Line Callout 1 (Accent Bar) 12"/>
          <p:cNvSpPr/>
          <p:nvPr/>
        </p:nvSpPr>
        <p:spPr>
          <a:xfrm>
            <a:off x="6629400" y="3559140"/>
            <a:ext cx="2057400" cy="180594"/>
          </a:xfrm>
          <a:prstGeom prst="accentCallout1">
            <a:avLst>
              <a:gd name="adj1" fmla="val 45417"/>
              <a:gd name="adj2" fmla="val -2669"/>
              <a:gd name="adj3" fmla="val -9746"/>
              <a:gd name="adj4" fmla="val -5219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MacroFX</a:t>
            </a:r>
            <a:r>
              <a:rPr lang="en-US" sz="1200" dirty="0" smtClean="0">
                <a:solidFill>
                  <a:schemeClr val="tx1"/>
                </a:solidFill>
              </a:rPr>
              <a:t>  / </a:t>
            </a:r>
            <a:r>
              <a:rPr lang="en-US" sz="1200" dirty="0" err="1" smtClean="0">
                <a:solidFill>
                  <a:schemeClr val="tx1"/>
                </a:solidFill>
              </a:rPr>
              <a:t>MixerFX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Line Callout 1 (Accent Bar) 13"/>
          <p:cNvSpPr/>
          <p:nvPr/>
        </p:nvSpPr>
        <p:spPr>
          <a:xfrm>
            <a:off x="6629400" y="4257662"/>
            <a:ext cx="2133600" cy="314338"/>
          </a:xfrm>
          <a:prstGeom prst="accentCallout1">
            <a:avLst>
              <a:gd name="adj1" fmla="val 45417"/>
              <a:gd name="adj2" fmla="val -2669"/>
              <a:gd name="adj3" fmla="val 71178"/>
              <a:gd name="adj4" fmla="val -2269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UserFX</a:t>
            </a:r>
            <a:r>
              <a:rPr lang="en-US" sz="1200" dirty="0" smtClean="0">
                <a:solidFill>
                  <a:schemeClr val="tx1"/>
                </a:solidFill>
              </a:rPr>
              <a:t> /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Pioneer FX </a:t>
            </a:r>
            <a:r>
              <a:rPr lang="en-US" sz="1200" i="1" dirty="0" smtClean="0">
                <a:solidFill>
                  <a:schemeClr val="tx1"/>
                </a:solidFill>
              </a:rPr>
              <a:t>(in master mode)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5" name="Line Callout 1 (Accent Bar) 14"/>
          <p:cNvSpPr/>
          <p:nvPr/>
        </p:nvSpPr>
        <p:spPr>
          <a:xfrm>
            <a:off x="6629400" y="5983986"/>
            <a:ext cx="1138428" cy="180594"/>
          </a:xfrm>
          <a:prstGeom prst="accentCallout1">
            <a:avLst>
              <a:gd name="adj1" fmla="val 45417"/>
              <a:gd name="adj2" fmla="val -2669"/>
              <a:gd name="adj3" fmla="val 45491"/>
              <a:gd name="adj4" fmla="val -48566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FX ON+OFF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Line Callout 1 (Accent Bar) 15"/>
          <p:cNvSpPr/>
          <p:nvPr/>
        </p:nvSpPr>
        <p:spPr>
          <a:xfrm>
            <a:off x="1066800" y="2819400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201572"/>
              <a:gd name="adj4" fmla="val 19206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MixerFX2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Line Callout 1 (Accent Bar) 16"/>
          <p:cNvSpPr/>
          <p:nvPr/>
        </p:nvSpPr>
        <p:spPr>
          <a:xfrm>
            <a:off x="1043940" y="3446364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86707"/>
              <a:gd name="adj4" fmla="val 166734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MixerFX3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Line Callout 1 (Accent Bar) 17"/>
          <p:cNvSpPr/>
          <p:nvPr/>
        </p:nvSpPr>
        <p:spPr>
          <a:xfrm>
            <a:off x="1066800" y="3743036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-1131"/>
              <a:gd name="adj4" fmla="val 194734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Filter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Line Callout 1 (Accent Bar) 11"/>
          <p:cNvSpPr/>
          <p:nvPr/>
        </p:nvSpPr>
        <p:spPr>
          <a:xfrm>
            <a:off x="6629400" y="5181600"/>
            <a:ext cx="2133600" cy="314338"/>
          </a:xfrm>
          <a:prstGeom prst="accentCallout1">
            <a:avLst>
              <a:gd name="adj1" fmla="val 45417"/>
              <a:gd name="adj2" fmla="val -2669"/>
              <a:gd name="adj3" fmla="val 71178"/>
              <a:gd name="adj4" fmla="val -2269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Dry Wet /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FX Parameter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9" name="Line Callout 1 (Accent Bar) 18"/>
          <p:cNvSpPr/>
          <p:nvPr/>
        </p:nvSpPr>
        <p:spPr>
          <a:xfrm>
            <a:off x="6629400" y="4754164"/>
            <a:ext cx="2133600" cy="198836"/>
          </a:xfrm>
          <a:prstGeom prst="accentCallout1">
            <a:avLst>
              <a:gd name="adj1" fmla="val 45417"/>
              <a:gd name="adj2" fmla="val -2669"/>
              <a:gd name="adj3" fmla="val 71178"/>
              <a:gd name="adj4" fmla="val -2269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FX Routing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Line Callout 1 (Accent Bar) 19"/>
          <p:cNvSpPr/>
          <p:nvPr/>
        </p:nvSpPr>
        <p:spPr>
          <a:xfrm>
            <a:off x="6629400" y="3846668"/>
            <a:ext cx="2133600" cy="314338"/>
          </a:xfrm>
          <a:prstGeom prst="accentCallout1">
            <a:avLst>
              <a:gd name="adj1" fmla="val 45417"/>
              <a:gd name="adj2" fmla="val -2669"/>
              <a:gd name="adj3" fmla="val 71178"/>
              <a:gd name="adj4" fmla="val -2269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FX Parameter / </a:t>
            </a:r>
            <a:r>
              <a:rPr lang="en-US" sz="1200" dirty="0" err="1" smtClean="0">
                <a:solidFill>
                  <a:schemeClr val="tx1"/>
                </a:solidFill>
              </a:rPr>
              <a:t>Single+Group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0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4018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</a:t>
            </a:r>
            <a:r>
              <a:rPr lang="en-US" sz="2400" i="1" u="sng" dirty="0" err="1"/>
              <a:t>M</a:t>
            </a:r>
            <a:r>
              <a:rPr lang="en-US" sz="2400" i="1" u="sng" dirty="0" err="1" smtClean="0"/>
              <a:t>ixerFX</a:t>
            </a:r>
            <a:r>
              <a:rPr lang="en-US" sz="2400" i="1" u="sng" dirty="0" smtClean="0"/>
              <a:t> and </a:t>
            </a:r>
            <a:r>
              <a:rPr lang="en-US" sz="2400" i="1" u="sng" dirty="0" err="1" smtClean="0"/>
              <a:t>UserFX</a:t>
            </a:r>
            <a:endParaRPr lang="en-US" sz="2400" i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5638800" y="1333773"/>
            <a:ext cx="2719578" cy="4131559"/>
            <a:chOff x="5638800" y="1333773"/>
            <a:chExt cx="2719578" cy="4131559"/>
          </a:xfrm>
        </p:grpSpPr>
        <p:pic>
          <p:nvPicPr>
            <p:cNvPr id="21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33" t="54234"/>
            <a:stretch/>
          </p:blipFill>
          <p:spPr bwMode="auto">
            <a:xfrm>
              <a:off x="5638800" y="1333773"/>
              <a:ext cx="973836" cy="4131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Line Callout 1 (Accent Bar) 13"/>
            <p:cNvSpPr/>
            <p:nvPr/>
          </p:nvSpPr>
          <p:spPr>
            <a:xfrm>
              <a:off x="6905244" y="1984622"/>
              <a:ext cx="1371600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2269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UserFX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Pioneer effects (MST)</a:t>
              </a:r>
            </a:p>
          </p:txBody>
        </p:sp>
        <p:sp>
          <p:nvSpPr>
            <p:cNvPr id="15" name="Line Callout 1 (Accent Bar) 14"/>
            <p:cNvSpPr/>
            <p:nvPr/>
          </p:nvSpPr>
          <p:spPr>
            <a:xfrm>
              <a:off x="6905244" y="4813441"/>
              <a:ext cx="835152" cy="180594"/>
            </a:xfrm>
            <a:prstGeom prst="accentCallout1">
              <a:avLst>
                <a:gd name="adj1" fmla="val 45417"/>
                <a:gd name="adj2" fmla="val -5589"/>
                <a:gd name="adj3" fmla="val -28770"/>
                <a:gd name="adj4" fmla="val -5450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FX ON+OFF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Line Callout 1 (Accent Bar) 11"/>
            <p:cNvSpPr/>
            <p:nvPr/>
          </p:nvSpPr>
          <p:spPr>
            <a:xfrm>
              <a:off x="6905244" y="3594241"/>
              <a:ext cx="1371600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37801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Regular: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DryWet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+shift: FX Parameter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Callout 1 (Accent Bar) 18"/>
            <p:cNvSpPr/>
            <p:nvPr/>
          </p:nvSpPr>
          <p:spPr>
            <a:xfrm>
              <a:off x="6905244" y="2756041"/>
              <a:ext cx="835152" cy="198836"/>
            </a:xfrm>
            <a:prstGeom prst="accentCallout1">
              <a:avLst>
                <a:gd name="adj1" fmla="val 42351"/>
                <a:gd name="adj2" fmla="val -7049"/>
                <a:gd name="adj3" fmla="val 95705"/>
                <a:gd name="adj4" fmla="val -60646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FX Routing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Line Callout 1 (Accent Bar) 19"/>
            <p:cNvSpPr/>
            <p:nvPr/>
          </p:nvSpPr>
          <p:spPr>
            <a:xfrm>
              <a:off x="6905244" y="1367467"/>
              <a:ext cx="1453134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2269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Regular: FX Parameter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+shift: Single Group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44889" y="4145184"/>
            <a:ext cx="2900138" cy="1023980"/>
            <a:chOff x="1516741" y="4493856"/>
            <a:chExt cx="2900138" cy="1023980"/>
          </a:xfrm>
        </p:grpSpPr>
        <p:pic>
          <p:nvPicPr>
            <p:cNvPr id="2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75" t="72121" r="36274" b="21073"/>
            <a:stretch/>
          </p:blipFill>
          <p:spPr bwMode="auto">
            <a:xfrm>
              <a:off x="1545316" y="4876800"/>
              <a:ext cx="2871563" cy="641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Line Callout 1 (Accent Bar) 24"/>
            <p:cNvSpPr/>
            <p:nvPr/>
          </p:nvSpPr>
          <p:spPr>
            <a:xfrm>
              <a:off x="1516741" y="4493856"/>
              <a:ext cx="1324612" cy="163318"/>
            </a:xfrm>
            <a:prstGeom prst="accentCallout1">
              <a:avLst>
                <a:gd name="adj1" fmla="val 54662"/>
                <a:gd name="adj2" fmla="val 117505"/>
                <a:gd name="adj3" fmla="val 276240"/>
                <a:gd name="adj4" fmla="val 141973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(twice=cycle) </a:t>
              </a: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4953000" y="657105"/>
            <a:ext cx="0" cy="5562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990600" y="1113021"/>
            <a:ext cx="3352799" cy="2221991"/>
            <a:chOff x="1143000" y="838708"/>
            <a:chExt cx="3352799" cy="2221991"/>
          </a:xfrm>
        </p:grpSpPr>
        <p:pic>
          <p:nvPicPr>
            <p:cNvPr id="33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78" r="67242" b="32373"/>
            <a:stretch/>
          </p:blipFill>
          <p:spPr bwMode="auto">
            <a:xfrm>
              <a:off x="1537812" y="1170706"/>
              <a:ext cx="1544228" cy="1889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Line Callout 1 (Accent Bar) 33"/>
            <p:cNvSpPr/>
            <p:nvPr/>
          </p:nvSpPr>
          <p:spPr>
            <a:xfrm>
              <a:off x="3237977" y="1217718"/>
              <a:ext cx="859450" cy="361714"/>
            </a:xfrm>
            <a:prstGeom prst="accentCallout1">
              <a:avLst>
                <a:gd name="adj1" fmla="val 70796"/>
                <a:gd name="adj2" fmla="val -4202"/>
                <a:gd name="adj3" fmla="val 95948"/>
                <a:gd name="adj4" fmla="val -47735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Both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mixerFX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+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3000" y="838708"/>
              <a:ext cx="554375" cy="216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Dlb</a:t>
              </a:r>
              <a:r>
                <a:rPr lang="en-US" sz="1000" dirty="0" smtClean="0">
                  <a:solidFill>
                    <a:schemeClr val="tx1"/>
                  </a:solidFill>
                </a:rPr>
                <a:t> delay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60232" y="838708"/>
              <a:ext cx="554375" cy="234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T.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Gater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43000" y="1117432"/>
              <a:ext cx="554375" cy="2099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Noise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63263" y="2007503"/>
              <a:ext cx="554375" cy="216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Crush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0495" y="2007503"/>
              <a:ext cx="554375" cy="234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Filter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Line Callout 1 (Accent Bar) 34"/>
            <p:cNvSpPr/>
            <p:nvPr/>
          </p:nvSpPr>
          <p:spPr>
            <a:xfrm>
              <a:off x="3237976" y="2312888"/>
              <a:ext cx="1257823" cy="361714"/>
            </a:xfrm>
            <a:prstGeom prst="accentCallout1">
              <a:avLst>
                <a:gd name="adj1" fmla="val 70796"/>
                <a:gd name="adj2" fmla="val -4202"/>
                <a:gd name="adj3" fmla="val 115258"/>
                <a:gd name="adj4" fmla="val -9024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Dry/Wet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+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JogFX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1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4018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</a:t>
            </a:r>
            <a:r>
              <a:rPr lang="en-US" sz="2400" i="1" u="sng" dirty="0" err="1"/>
              <a:t>M</a:t>
            </a:r>
            <a:r>
              <a:rPr lang="en-US" sz="2400" i="1" u="sng" dirty="0" err="1" smtClean="0"/>
              <a:t>ixerFX</a:t>
            </a:r>
            <a:r>
              <a:rPr lang="en-US" sz="2400" i="1" u="sng" dirty="0" smtClean="0"/>
              <a:t> and </a:t>
            </a:r>
            <a:r>
              <a:rPr lang="en-US" sz="2400" i="1" u="sng" dirty="0" err="1" smtClean="0"/>
              <a:t>UserFX</a:t>
            </a:r>
            <a:endParaRPr lang="en-US" sz="2400" i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5638800" y="1333773"/>
            <a:ext cx="2719578" cy="4131559"/>
            <a:chOff x="5638800" y="1333773"/>
            <a:chExt cx="2719578" cy="4131559"/>
          </a:xfrm>
        </p:grpSpPr>
        <p:pic>
          <p:nvPicPr>
            <p:cNvPr id="21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33" t="54234"/>
            <a:stretch/>
          </p:blipFill>
          <p:spPr bwMode="auto">
            <a:xfrm>
              <a:off x="5638800" y="1333773"/>
              <a:ext cx="973836" cy="4131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Line Callout 1 (Accent Bar) 13"/>
            <p:cNvSpPr/>
            <p:nvPr/>
          </p:nvSpPr>
          <p:spPr>
            <a:xfrm>
              <a:off x="6905244" y="1984622"/>
              <a:ext cx="1371600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2269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UserFX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Pioneer effects (MST)</a:t>
              </a:r>
            </a:p>
          </p:txBody>
        </p:sp>
        <p:sp>
          <p:nvSpPr>
            <p:cNvPr id="15" name="Line Callout 1 (Accent Bar) 14"/>
            <p:cNvSpPr/>
            <p:nvPr/>
          </p:nvSpPr>
          <p:spPr>
            <a:xfrm>
              <a:off x="6905244" y="4813441"/>
              <a:ext cx="835152" cy="180594"/>
            </a:xfrm>
            <a:prstGeom prst="accentCallout1">
              <a:avLst>
                <a:gd name="adj1" fmla="val 45417"/>
                <a:gd name="adj2" fmla="val -5589"/>
                <a:gd name="adj3" fmla="val -28770"/>
                <a:gd name="adj4" fmla="val -5450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FX ON+OFF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Line Callout 1 (Accent Bar) 11"/>
            <p:cNvSpPr/>
            <p:nvPr/>
          </p:nvSpPr>
          <p:spPr>
            <a:xfrm>
              <a:off x="6905244" y="3594241"/>
              <a:ext cx="1371600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37801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Regular: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DryWet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+shift: FX Parameter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Callout 1 (Accent Bar) 18"/>
            <p:cNvSpPr/>
            <p:nvPr/>
          </p:nvSpPr>
          <p:spPr>
            <a:xfrm>
              <a:off x="6905244" y="2756041"/>
              <a:ext cx="835152" cy="198836"/>
            </a:xfrm>
            <a:prstGeom prst="accentCallout1">
              <a:avLst>
                <a:gd name="adj1" fmla="val 42351"/>
                <a:gd name="adj2" fmla="val -7049"/>
                <a:gd name="adj3" fmla="val 95705"/>
                <a:gd name="adj4" fmla="val -60646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FX Routing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Line Callout 1 (Accent Bar) 19"/>
            <p:cNvSpPr/>
            <p:nvPr/>
          </p:nvSpPr>
          <p:spPr>
            <a:xfrm>
              <a:off x="6905244" y="1367467"/>
              <a:ext cx="1453134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2269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Regular: FX Parameter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+shift: Single Group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3400" y="1127261"/>
            <a:ext cx="3542577" cy="2743180"/>
            <a:chOff x="453751" y="1882516"/>
            <a:chExt cx="3542577" cy="2743180"/>
          </a:xfrm>
        </p:grpSpPr>
        <p:pic>
          <p:nvPicPr>
            <p:cNvPr id="2050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78" r="67242" b="32307"/>
            <a:stretch/>
          </p:blipFill>
          <p:spPr bwMode="auto">
            <a:xfrm>
              <a:off x="2297791" y="2541267"/>
              <a:ext cx="1698537" cy="2084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Line Callout 1 (Accent Bar) 4"/>
            <p:cNvSpPr/>
            <p:nvPr/>
          </p:nvSpPr>
          <p:spPr>
            <a:xfrm>
              <a:off x="697591" y="2513656"/>
              <a:ext cx="1295400" cy="304800"/>
            </a:xfrm>
            <a:prstGeom prst="accentCallout1">
              <a:avLst>
                <a:gd name="adj1" fmla="val 41417"/>
                <a:gd name="adj2" fmla="val 106334"/>
                <a:gd name="adj3" fmla="val 70707"/>
                <a:gd name="adj4" fmla="val 141322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Regular:MixerFX1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+shift:MixerFX5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Line Callout 1 (Accent Bar) 7"/>
            <p:cNvSpPr/>
            <p:nvPr/>
          </p:nvSpPr>
          <p:spPr>
            <a:xfrm>
              <a:off x="453751" y="3933516"/>
              <a:ext cx="1539240" cy="225552"/>
            </a:xfrm>
            <a:prstGeom prst="accentCallout1">
              <a:avLst>
                <a:gd name="adj1" fmla="val 41417"/>
                <a:gd name="adj2" fmla="val 106334"/>
                <a:gd name="adj3" fmla="val 135355"/>
                <a:gd name="adj4" fmla="val 13954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err="1" smtClean="0">
                  <a:solidFill>
                    <a:schemeClr val="tx1"/>
                  </a:solidFill>
                </a:rPr>
                <a:t>JogFX</a:t>
              </a:r>
              <a:r>
                <a:rPr lang="en-US" sz="1200" dirty="0" err="1">
                  <a:solidFill>
                    <a:schemeClr val="tx1"/>
                  </a:solidFill>
                </a:rPr>
                <a:t>+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DryWet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Line Callout 1 (Accent Bar) 15"/>
            <p:cNvSpPr/>
            <p:nvPr/>
          </p:nvSpPr>
          <p:spPr>
            <a:xfrm>
              <a:off x="849991" y="2231116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201572"/>
                <a:gd name="adj4" fmla="val 178734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MixerFX2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Line Callout 1 (Accent Bar) 16"/>
            <p:cNvSpPr/>
            <p:nvPr/>
          </p:nvSpPr>
          <p:spPr>
            <a:xfrm>
              <a:off x="849991" y="2858080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92112"/>
                <a:gd name="adj4" fmla="val 143267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MixerFX3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Line Callout 1 (Accent Bar) 17"/>
            <p:cNvSpPr/>
            <p:nvPr/>
          </p:nvSpPr>
          <p:spPr>
            <a:xfrm>
              <a:off x="849991" y="3267528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-17347"/>
                <a:gd name="adj4" fmla="val 175001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Filter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Line Callout 1 (Accent Bar) 22"/>
            <p:cNvSpPr/>
            <p:nvPr/>
          </p:nvSpPr>
          <p:spPr>
            <a:xfrm>
              <a:off x="697591" y="1882516"/>
              <a:ext cx="1304544" cy="225552"/>
            </a:xfrm>
            <a:prstGeom prst="accentCallout1">
              <a:avLst>
                <a:gd name="adj1" fmla="val 41417"/>
                <a:gd name="adj2" fmla="val 104354"/>
                <a:gd name="adj3" fmla="val 344815"/>
                <a:gd name="adj4" fmla="val 209703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/ Mixer FX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5" t="72121" r="36274" b="21073"/>
          <a:stretch/>
        </p:blipFill>
        <p:spPr bwMode="auto">
          <a:xfrm>
            <a:off x="1545316" y="5338879"/>
            <a:ext cx="2871563" cy="64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Line Callout 1 (Accent Bar) 24"/>
          <p:cNvSpPr/>
          <p:nvPr/>
        </p:nvSpPr>
        <p:spPr>
          <a:xfrm>
            <a:off x="1516741" y="4955935"/>
            <a:ext cx="1324612" cy="163318"/>
          </a:xfrm>
          <a:prstGeom prst="accentCallout1">
            <a:avLst>
              <a:gd name="adj1" fmla="val 54662"/>
              <a:gd name="adj2" fmla="val 117505"/>
              <a:gd name="adj3" fmla="val 276240"/>
              <a:gd name="adj4" fmla="val 141973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err="1" smtClean="0">
                <a:solidFill>
                  <a:schemeClr val="tx1"/>
                </a:solidFill>
              </a:rPr>
              <a:t>MacroFX</a:t>
            </a:r>
            <a:r>
              <a:rPr lang="en-US" sz="1200" dirty="0" smtClean="0">
                <a:solidFill>
                  <a:schemeClr val="tx1"/>
                </a:solidFill>
              </a:rPr>
              <a:t> (twice=cycle)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953000" y="657105"/>
            <a:ext cx="0" cy="5562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3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3104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Loop Section</a:t>
            </a:r>
            <a:endParaRPr lang="en-US" sz="2400" i="1" u="sng" dirty="0"/>
          </a:p>
        </p:txBody>
      </p:sp>
      <p:grpSp>
        <p:nvGrpSpPr>
          <p:cNvPr id="22" name="Group 21"/>
          <p:cNvGrpSpPr/>
          <p:nvPr/>
        </p:nvGrpSpPr>
        <p:grpSpPr>
          <a:xfrm>
            <a:off x="858455" y="676275"/>
            <a:ext cx="5914390" cy="1732867"/>
            <a:chOff x="3834226" y="3658751"/>
            <a:chExt cx="5914390" cy="1732867"/>
          </a:xfrm>
        </p:grpSpPr>
        <p:pic>
          <p:nvPicPr>
            <p:cNvPr id="26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422" b="88842"/>
            <a:stretch/>
          </p:blipFill>
          <p:spPr bwMode="auto">
            <a:xfrm>
              <a:off x="5257800" y="4106896"/>
              <a:ext cx="3249993" cy="128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Line Callout 1 (Accent Bar) 26"/>
            <p:cNvSpPr/>
            <p:nvPr/>
          </p:nvSpPr>
          <p:spPr>
            <a:xfrm>
              <a:off x="3834226" y="3658751"/>
              <a:ext cx="1579880" cy="374992"/>
            </a:xfrm>
            <a:prstGeom prst="accentCallout1">
              <a:avLst>
                <a:gd name="adj1" fmla="val 43216"/>
                <a:gd name="adj2" fmla="val 103100"/>
                <a:gd name="adj3" fmla="val 145120"/>
                <a:gd name="adj4" fmla="val 12031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Regular: Loop In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Loop Engaged: 1/2x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Line Callout 1 (Accent Bar) 27"/>
            <p:cNvSpPr/>
            <p:nvPr/>
          </p:nvSpPr>
          <p:spPr>
            <a:xfrm>
              <a:off x="8605616" y="3793510"/>
              <a:ext cx="1143000" cy="321101"/>
            </a:xfrm>
            <a:prstGeom prst="accentCallout1">
              <a:avLst>
                <a:gd name="adj1" fmla="val 45417"/>
                <a:gd name="adj2" fmla="val -2669"/>
                <a:gd name="adj3" fmla="val 225143"/>
                <a:gd name="adj4" fmla="val -45715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4-beat Loop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Loop Exit</a:t>
              </a:r>
            </a:p>
          </p:txBody>
        </p:sp>
        <p:sp>
          <p:nvSpPr>
            <p:cNvPr id="33" name="Line Callout 1 (Accent Bar) 32"/>
            <p:cNvSpPr/>
            <p:nvPr/>
          </p:nvSpPr>
          <p:spPr>
            <a:xfrm>
              <a:off x="6776816" y="3734739"/>
              <a:ext cx="2057400" cy="321101"/>
            </a:xfrm>
            <a:prstGeom prst="accentCallout1">
              <a:avLst>
                <a:gd name="adj1" fmla="val 45417"/>
                <a:gd name="adj2" fmla="val -2669"/>
                <a:gd name="adj3" fmla="val 183614"/>
                <a:gd name="adj4" fmla="val -12011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Regular: Loop </a:t>
              </a:r>
              <a:r>
                <a:rPr lang="en-US" sz="1200" dirty="0" smtClean="0">
                  <a:solidFill>
                    <a:schemeClr val="tx1"/>
                  </a:solidFill>
                </a:rPr>
                <a:t>Out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Loop </a:t>
              </a:r>
              <a:r>
                <a:rPr lang="en-US" sz="1200" dirty="0">
                  <a:solidFill>
                    <a:schemeClr val="tx1"/>
                  </a:solidFill>
                </a:rPr>
                <a:t>Engaged: </a:t>
              </a:r>
              <a:r>
                <a:rPr lang="en-US" sz="1200" dirty="0" smtClean="0">
                  <a:solidFill>
                    <a:schemeClr val="tx1"/>
                  </a:solidFill>
                </a:rPr>
                <a:t>2x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8008" y="4883268"/>
            <a:ext cx="5965092" cy="1732867"/>
            <a:chOff x="3140808" y="4883268"/>
            <a:chExt cx="5965092" cy="1732867"/>
          </a:xfrm>
        </p:grpSpPr>
        <p:pic>
          <p:nvPicPr>
            <p:cNvPr id="41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3140808" y="5572125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Group 41"/>
            <p:cNvGrpSpPr/>
            <p:nvPr/>
          </p:nvGrpSpPr>
          <p:grpSpPr>
            <a:xfrm>
              <a:off x="3191510" y="4883268"/>
              <a:ext cx="5914390" cy="1732867"/>
              <a:chOff x="3834226" y="3658751"/>
              <a:chExt cx="5914390" cy="1732867"/>
            </a:xfrm>
          </p:grpSpPr>
          <p:pic>
            <p:nvPicPr>
              <p:cNvPr id="43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9422" b="88842"/>
              <a:stretch/>
            </p:blipFill>
            <p:spPr bwMode="auto">
              <a:xfrm>
                <a:off x="5257800" y="4106896"/>
                <a:ext cx="3249993" cy="1284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Line Callout 1 (Accent Bar) 43"/>
              <p:cNvSpPr/>
              <p:nvPr/>
            </p:nvSpPr>
            <p:spPr>
              <a:xfrm>
                <a:off x="3834226" y="3658751"/>
                <a:ext cx="1579880" cy="374992"/>
              </a:xfrm>
              <a:prstGeom prst="accentCallout1">
                <a:avLst>
                  <a:gd name="adj1" fmla="val 43216"/>
                  <a:gd name="adj2" fmla="val 103100"/>
                  <a:gd name="adj3" fmla="val 145120"/>
                  <a:gd name="adj4" fmla="val 120312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Select 1/2x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Line Callout 1 (Accent Bar) 44"/>
              <p:cNvSpPr/>
              <p:nvPr/>
            </p:nvSpPr>
            <p:spPr>
              <a:xfrm>
                <a:off x="8605616" y="3793510"/>
                <a:ext cx="1143000" cy="321101"/>
              </a:xfrm>
              <a:prstGeom prst="accentCallout1">
                <a:avLst>
                  <a:gd name="adj1" fmla="val 45417"/>
                  <a:gd name="adj2" fmla="val -2669"/>
                  <a:gd name="adj3" fmla="val 225143"/>
                  <a:gd name="adj4" fmla="val -51548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err="1" smtClean="0">
                    <a:solidFill>
                      <a:schemeClr val="tx1"/>
                    </a:solidFill>
                  </a:rPr>
                  <a:t>AutoLoop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(selected size)</a:t>
                </a:r>
              </a:p>
            </p:txBody>
          </p:sp>
          <p:sp>
            <p:nvSpPr>
              <p:cNvPr id="46" name="Line Callout 1 (Accent Bar) 45"/>
              <p:cNvSpPr/>
              <p:nvPr/>
            </p:nvSpPr>
            <p:spPr>
              <a:xfrm>
                <a:off x="6776816" y="3734739"/>
                <a:ext cx="2057400" cy="321101"/>
              </a:xfrm>
              <a:prstGeom prst="accentCallout1">
                <a:avLst>
                  <a:gd name="adj1" fmla="val 45417"/>
                  <a:gd name="adj2" fmla="val -2669"/>
                  <a:gd name="adj3" fmla="val 183614"/>
                  <a:gd name="adj4" fmla="val -12011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Select 2x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4157249" y="562517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0800" y="2718262"/>
            <a:ext cx="7038340" cy="1771237"/>
            <a:chOff x="1981200" y="2718262"/>
            <a:chExt cx="7038340" cy="1771237"/>
          </a:xfrm>
        </p:grpSpPr>
        <p:grpSp>
          <p:nvGrpSpPr>
            <p:cNvPr id="9" name="Group 8"/>
            <p:cNvGrpSpPr/>
            <p:nvPr/>
          </p:nvGrpSpPr>
          <p:grpSpPr>
            <a:xfrm>
              <a:off x="1981200" y="2718262"/>
              <a:ext cx="6312300" cy="1732867"/>
              <a:chOff x="2776992" y="2971800"/>
              <a:chExt cx="6312300" cy="1732867"/>
            </a:xfrm>
          </p:grpSpPr>
          <p:pic>
            <p:nvPicPr>
              <p:cNvPr id="30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4" t="54119" r="90688" b="40132"/>
              <a:stretch/>
            </p:blipFill>
            <p:spPr bwMode="auto">
              <a:xfrm>
                <a:off x="3315936" y="3695319"/>
                <a:ext cx="628651" cy="733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" name="Group 33"/>
              <p:cNvGrpSpPr/>
              <p:nvPr/>
            </p:nvGrpSpPr>
            <p:grpSpPr>
              <a:xfrm>
                <a:off x="2776992" y="2971800"/>
                <a:ext cx="6312300" cy="1732867"/>
                <a:chOff x="3436316" y="3658751"/>
                <a:chExt cx="6312300" cy="1732867"/>
              </a:xfrm>
            </p:grpSpPr>
            <p:pic>
              <p:nvPicPr>
                <p:cNvPr id="35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9422" b="88842"/>
                <a:stretch/>
              </p:blipFill>
              <p:spPr bwMode="auto">
                <a:xfrm>
                  <a:off x="5257800" y="4106896"/>
                  <a:ext cx="3249993" cy="12847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6" name="Line Callout 1 (Accent Bar) 35"/>
                <p:cNvSpPr/>
                <p:nvPr/>
              </p:nvSpPr>
              <p:spPr>
                <a:xfrm>
                  <a:off x="3436316" y="3658751"/>
                  <a:ext cx="1977790" cy="374992"/>
                </a:xfrm>
                <a:prstGeom prst="accentCallout1">
                  <a:avLst>
                    <a:gd name="adj1" fmla="val 43216"/>
                    <a:gd name="adj2" fmla="val 103100"/>
                    <a:gd name="adj3" fmla="val 145120"/>
                    <a:gd name="adj4" fmla="val 120312"/>
                  </a:avLst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Whole 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l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oop adjust mode</a:t>
                  </a:r>
                  <a:br>
                    <a:rPr lang="en-US" sz="1200" dirty="0" smtClean="0">
                      <a:solidFill>
                        <a:schemeClr val="tx1"/>
                      </a:solidFill>
                    </a:rPr>
                  </a:br>
                  <a:r>
                    <a:rPr lang="en-US" sz="1200" dirty="0" smtClean="0">
                      <a:solidFill>
                        <a:schemeClr val="tx1"/>
                      </a:solidFill>
                    </a:rPr>
                    <a:t>+memory: Loop In adjust mode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Line Callout 1 (Accent Bar) 36"/>
                <p:cNvSpPr/>
                <p:nvPr/>
              </p:nvSpPr>
              <p:spPr>
                <a:xfrm>
                  <a:off x="8605616" y="3793510"/>
                  <a:ext cx="1143000" cy="321101"/>
                </a:xfrm>
                <a:prstGeom prst="accentCallout1">
                  <a:avLst>
                    <a:gd name="adj1" fmla="val 45417"/>
                    <a:gd name="adj2" fmla="val -2669"/>
                    <a:gd name="adj3" fmla="val 219210"/>
                    <a:gd name="adj4" fmla="val -55715"/>
                  </a:avLst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en-US" sz="1200" dirty="0" smtClean="0">
                      <a:solidFill>
                        <a:schemeClr val="tx1"/>
                      </a:solidFill>
                    </a:rPr>
                    <a:t>Loop activate</a:t>
                  </a:r>
                </a:p>
              </p:txBody>
            </p:sp>
            <p:sp>
              <p:nvSpPr>
                <p:cNvPr id="38" name="Line Callout 1 (Accent Bar) 37"/>
                <p:cNvSpPr/>
                <p:nvPr/>
              </p:nvSpPr>
              <p:spPr>
                <a:xfrm>
                  <a:off x="6776816" y="3734739"/>
                  <a:ext cx="2057400" cy="321101"/>
                </a:xfrm>
                <a:prstGeom prst="accentCallout1">
                  <a:avLst>
                    <a:gd name="adj1" fmla="val 45417"/>
                    <a:gd name="adj2" fmla="val -2669"/>
                    <a:gd name="adj3" fmla="val 183614"/>
                    <a:gd name="adj4" fmla="val -12011"/>
                  </a:avLst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</a:rPr>
                    <a:t>L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oop out adjust mode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3983892" y="3813898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</p:grpSp>
        <p:pic>
          <p:nvPicPr>
            <p:cNvPr id="4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86" b="27013"/>
            <a:stretch/>
          </p:blipFill>
          <p:spPr bwMode="auto">
            <a:xfrm>
              <a:off x="7603150" y="3174122"/>
              <a:ext cx="1416390" cy="131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3733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</a:t>
            </a:r>
            <a:r>
              <a:rPr lang="en-US" sz="2400" i="1" u="sng" dirty="0" err="1" smtClean="0"/>
              <a:t>BeatJump</a:t>
            </a:r>
            <a:r>
              <a:rPr lang="en-US" sz="2400" i="1" u="sng" dirty="0" smtClean="0"/>
              <a:t> Section</a:t>
            </a:r>
            <a:endParaRPr lang="en-US" sz="2400" i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533400" y="832237"/>
            <a:ext cx="4442556" cy="1397137"/>
            <a:chOff x="2948844" y="793613"/>
            <a:chExt cx="4442556" cy="1397137"/>
          </a:xfrm>
        </p:grpSpPr>
        <p:pic>
          <p:nvPicPr>
            <p:cNvPr id="26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5" t="63710" r="78726" b="27111"/>
            <a:stretch/>
          </p:blipFill>
          <p:spPr bwMode="auto">
            <a:xfrm>
              <a:off x="4528724" y="1133945"/>
              <a:ext cx="1386301" cy="1056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Line Callout 1 (Accent Bar) 26"/>
            <p:cNvSpPr/>
            <p:nvPr/>
          </p:nvSpPr>
          <p:spPr>
            <a:xfrm>
              <a:off x="2948844" y="793613"/>
              <a:ext cx="1579880" cy="289276"/>
            </a:xfrm>
            <a:prstGeom prst="accentCallout1">
              <a:avLst>
                <a:gd name="adj1" fmla="val 43216"/>
                <a:gd name="adj2" fmla="val 103100"/>
                <a:gd name="adj3" fmla="val 174754"/>
                <a:gd name="adj4" fmla="val 122121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Select Size 1/2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Line Callout 1 (Accent Bar) 32"/>
            <p:cNvSpPr/>
            <p:nvPr/>
          </p:nvSpPr>
          <p:spPr>
            <a:xfrm>
              <a:off x="6047740" y="793613"/>
              <a:ext cx="1343660" cy="289276"/>
            </a:xfrm>
            <a:prstGeom prst="accentCallout1">
              <a:avLst>
                <a:gd name="adj1" fmla="val 45417"/>
                <a:gd name="adj2" fmla="val -2669"/>
                <a:gd name="adj3" fmla="val 180647"/>
                <a:gd name="adj4" fmla="val -3326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Select Size 2x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7348" y="2900415"/>
            <a:ext cx="4442556" cy="1397137"/>
            <a:chOff x="3101244" y="2861791"/>
            <a:chExt cx="4442556" cy="1397137"/>
          </a:xfrm>
        </p:grpSpPr>
        <p:pic>
          <p:nvPicPr>
            <p:cNvPr id="30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4" t="54119" r="90688" b="40132"/>
            <a:stretch/>
          </p:blipFill>
          <p:spPr bwMode="auto">
            <a:xfrm>
              <a:off x="3283683" y="3399416"/>
              <a:ext cx="628651" cy="733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4143375" y="356036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101244" y="2861791"/>
              <a:ext cx="4442556" cy="1397137"/>
              <a:chOff x="2948844" y="793613"/>
              <a:chExt cx="4442556" cy="1397137"/>
            </a:xfrm>
          </p:grpSpPr>
          <p:pic>
            <p:nvPicPr>
              <p:cNvPr id="31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65" t="63710" r="78726" b="27111"/>
              <a:stretch/>
            </p:blipFill>
            <p:spPr bwMode="auto">
              <a:xfrm>
                <a:off x="4528724" y="1133945"/>
                <a:ext cx="1386301" cy="10568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Line Callout 1 (Accent Bar) 31"/>
              <p:cNvSpPr/>
              <p:nvPr/>
            </p:nvSpPr>
            <p:spPr>
              <a:xfrm>
                <a:off x="2948844" y="793613"/>
                <a:ext cx="1579880" cy="289276"/>
              </a:xfrm>
              <a:prstGeom prst="accentCallout1">
                <a:avLst>
                  <a:gd name="adj1" fmla="val 43216"/>
                  <a:gd name="adj2" fmla="val 103100"/>
                  <a:gd name="adj3" fmla="val 174754"/>
                  <a:gd name="adj4" fmla="val 122121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sz="1200" dirty="0" err="1" smtClean="0">
                    <a:solidFill>
                      <a:schemeClr val="tx1"/>
                    </a:solidFill>
                  </a:rPr>
                  <a:t>Beatjump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left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smtClean="0">
                    <a:solidFill>
                      <a:schemeClr val="tx1"/>
                    </a:solidFill>
                  </a:rPr>
                  <a:t>Loop move left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Line Callout 1 (Accent Bar) 48"/>
              <p:cNvSpPr/>
              <p:nvPr/>
            </p:nvSpPr>
            <p:spPr>
              <a:xfrm>
                <a:off x="6047740" y="793613"/>
                <a:ext cx="1343660" cy="289276"/>
              </a:xfrm>
              <a:prstGeom prst="accentCallout1">
                <a:avLst>
                  <a:gd name="adj1" fmla="val 45417"/>
                  <a:gd name="adj2" fmla="val -2669"/>
                  <a:gd name="adj3" fmla="val 180647"/>
                  <a:gd name="adj4" fmla="val -33263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err="1">
                    <a:solidFill>
                      <a:schemeClr val="tx1"/>
                    </a:solidFill>
                  </a:rPr>
                  <a:t>Beatjump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right</a:t>
                </a:r>
                <a:r>
                  <a:rPr lang="en-US" sz="1200" dirty="0">
                    <a:solidFill>
                      <a:schemeClr val="tx1"/>
                    </a:solidFill>
                  </a:rPr>
                  <a:t/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Loop move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right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577387" y="4965225"/>
            <a:ext cx="4793516" cy="1397137"/>
            <a:chOff x="3131283" y="4926601"/>
            <a:chExt cx="4793516" cy="1397137"/>
          </a:xfrm>
        </p:grpSpPr>
        <p:pic>
          <p:nvPicPr>
            <p:cNvPr id="41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3140808" y="5572125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4157249" y="562517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131283" y="4926601"/>
              <a:ext cx="4793516" cy="1397137"/>
              <a:chOff x="2948844" y="793613"/>
              <a:chExt cx="4793516" cy="1397137"/>
            </a:xfrm>
          </p:grpSpPr>
          <p:pic>
            <p:nvPicPr>
              <p:cNvPr id="51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65" t="63710" r="78726" b="27111"/>
              <a:stretch/>
            </p:blipFill>
            <p:spPr bwMode="auto">
              <a:xfrm>
                <a:off x="4528724" y="1133945"/>
                <a:ext cx="1386301" cy="10568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Line Callout 1 (Accent Bar) 51"/>
              <p:cNvSpPr/>
              <p:nvPr/>
            </p:nvSpPr>
            <p:spPr>
              <a:xfrm>
                <a:off x="2948844" y="793613"/>
                <a:ext cx="1579880" cy="289276"/>
              </a:xfrm>
              <a:prstGeom prst="accentCallout1">
                <a:avLst>
                  <a:gd name="adj1" fmla="val 43216"/>
                  <a:gd name="adj2" fmla="val 103100"/>
                  <a:gd name="adj3" fmla="val 174754"/>
                  <a:gd name="adj4" fmla="val 122121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sz="1200" dirty="0" err="1" smtClean="0">
                    <a:solidFill>
                      <a:schemeClr val="tx1"/>
                    </a:solidFill>
                  </a:rPr>
                  <a:t>Beatjump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1-beat left</a:t>
                </a:r>
                <a:r>
                  <a:rPr lang="en-US" sz="1200" dirty="0">
                    <a:solidFill>
                      <a:schemeClr val="tx1"/>
                    </a:solidFill>
                  </a:rPr>
                  <a:t/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Loop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1-beat left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Line Callout 1 (Accent Bar) 52"/>
              <p:cNvSpPr/>
              <p:nvPr/>
            </p:nvSpPr>
            <p:spPr>
              <a:xfrm>
                <a:off x="6047739" y="793613"/>
                <a:ext cx="1694621" cy="289276"/>
              </a:xfrm>
              <a:prstGeom prst="accentCallout1">
                <a:avLst>
                  <a:gd name="adj1" fmla="val 45417"/>
                  <a:gd name="adj2" fmla="val -2669"/>
                  <a:gd name="adj3" fmla="val 180647"/>
                  <a:gd name="adj4" fmla="val -33263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err="1">
                    <a:solidFill>
                      <a:schemeClr val="tx1"/>
                    </a:solidFill>
                  </a:rPr>
                  <a:t>Beatjump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1-beat right</a:t>
                </a:r>
                <a:r>
                  <a:rPr lang="en-US" sz="1200" dirty="0">
                    <a:solidFill>
                      <a:schemeClr val="tx1"/>
                    </a:solidFill>
                  </a:rPr>
                  <a:t/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Loop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1-beat right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3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1308</Words>
  <Application>Microsoft Office PowerPoint</Application>
  <PresentationFormat>On-screen Show (4:3)</PresentationFormat>
  <Paragraphs>440</Paragraphs>
  <Slides>23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60</cp:revision>
  <dcterms:created xsi:type="dcterms:W3CDTF">2006-08-16T00:00:00Z</dcterms:created>
  <dcterms:modified xsi:type="dcterms:W3CDTF">2019-12-30T18:11:37Z</dcterms:modified>
</cp:coreProperties>
</file>