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7" r:id="rId2"/>
    <p:sldId id="294" r:id="rId3"/>
    <p:sldId id="295" r:id="rId4"/>
    <p:sldId id="282" r:id="rId5"/>
    <p:sldId id="280" r:id="rId6"/>
    <p:sldId id="311" r:id="rId7"/>
    <p:sldId id="314" r:id="rId8"/>
    <p:sldId id="266" r:id="rId9"/>
    <p:sldId id="315" r:id="rId10"/>
    <p:sldId id="297" r:id="rId11"/>
    <p:sldId id="296" r:id="rId12"/>
    <p:sldId id="303" r:id="rId13"/>
    <p:sldId id="284" r:id="rId14"/>
    <p:sldId id="279" r:id="rId15"/>
    <p:sldId id="306" r:id="rId16"/>
    <p:sldId id="256" r:id="rId17"/>
    <p:sldId id="268" r:id="rId18"/>
    <p:sldId id="270" r:id="rId19"/>
    <p:sldId id="301" r:id="rId20"/>
    <p:sldId id="299" r:id="rId21"/>
    <p:sldId id="307" r:id="rId22"/>
    <p:sldId id="287" r:id="rId23"/>
    <p:sldId id="288" r:id="rId24"/>
    <p:sldId id="292" r:id="rId25"/>
    <p:sldId id="302" r:id="rId26"/>
    <p:sldId id="286" r:id="rId27"/>
    <p:sldId id="289" r:id="rId28"/>
    <p:sldId id="308" r:id="rId29"/>
    <p:sldId id="309" r:id="rId30"/>
    <p:sldId id="269" r:id="rId31"/>
    <p:sldId id="267" r:id="rId32"/>
    <p:sldId id="316" r:id="rId33"/>
    <p:sldId id="318" r:id="rId34"/>
    <p:sldId id="304" r:id="rId35"/>
    <p:sldId id="305" r:id="rId36"/>
    <p:sldId id="317" r:id="rId37"/>
    <p:sldId id="312" r:id="rId38"/>
    <p:sldId id="271" r:id="rId39"/>
    <p:sldId id="310" r:id="rId40"/>
    <p:sldId id="3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9199" autoAdjust="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31E-471C-49AB-BCB5-CD02FD8CF774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325A-5F0F-4C05-B2C2-000C37AB3377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7B84-2FF0-4F0F-B570-C4E4B5F21DB7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54EE-D40A-4E6C-8661-C40B803C702C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9394-3C23-4688-9897-ABF79B2340CA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BF2-AA83-4C8D-9F49-F6375157B97D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49AE-4CC5-45F8-929E-E118FC16E1D3}" type="datetime1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5F8-DCFE-4C3D-A7ED-9F4BDCF2EA9B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E5D2-4961-43B9-B2B4-541ED4E48BA6}" type="datetime1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E601-CA79-4E17-A338-D78511FE601A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C098-3787-475E-8AF0-AC644DF989B2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9C64-68CC-4288-B67F-6AB510CCE6FC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oneerdj.com/en/support/software/controller/ddj-1000/#firmware-updat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ioneerdj.com/en/support/software/controller/ddj-1000/#driv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virtualdj.com/manuals/hardware/pioneer/ddj1000/installation.html" TargetMode="External"/><Relationship Id="rId4" Type="http://schemas.openxmlformats.org/officeDocument/2006/relationships/hyperlink" Target="https://rekordbox.com/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estrela@gmail.com" TargetMode="External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techeasier.com/macos-security-privacy-permissions/" TargetMode="External"/><Relationship Id="rId2" Type="http://schemas.openxmlformats.org/officeDocument/2006/relationships/hyperlink" Target="https://www.bome.com/products/miditranslator#download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919" y="533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DDJ-1000 </a:t>
            </a:r>
            <a:r>
              <a:rPr lang="en-US" sz="7200" b="1" dirty="0" err="1" smtClean="0"/>
              <a:t>Traktor</a:t>
            </a:r>
            <a:r>
              <a:rPr lang="en-US" sz="7200" b="1" dirty="0" smtClean="0"/>
              <a:t> mapping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352800"/>
            <a:ext cx="8915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This work </a:t>
            </a:r>
            <a:r>
              <a:rPr lang="en-US" sz="2000" i="1" u="sng" dirty="0" smtClean="0"/>
              <a:t>requires</a:t>
            </a:r>
            <a:r>
              <a:rPr lang="en-US" sz="2000" i="1" dirty="0" smtClean="0"/>
              <a:t> </a:t>
            </a:r>
            <a:r>
              <a:rPr lang="en-US" sz="2000" i="1" dirty="0"/>
              <a:t>the “BOME Midi translator Pro” third-party </a:t>
            </a:r>
            <a:r>
              <a:rPr lang="en-US" sz="2000" i="1" dirty="0" smtClean="0"/>
              <a:t>software</a:t>
            </a:r>
          </a:p>
          <a:p>
            <a:pPr algn="ctr"/>
            <a:r>
              <a:rPr lang="en-US" sz="2000" i="1" dirty="0" smtClean="0"/>
              <a:t>Steps are first </a:t>
            </a:r>
            <a:r>
              <a:rPr lang="en-US" sz="2000" i="1" u="sng" dirty="0" smtClean="0"/>
              <a:t>explained</a:t>
            </a:r>
            <a:r>
              <a:rPr lang="en-US" sz="2000" i="1" dirty="0" smtClean="0"/>
              <a:t>, then </a:t>
            </a:r>
            <a:r>
              <a:rPr lang="en-US" sz="2000" i="1" u="sng" dirty="0" smtClean="0"/>
              <a:t>shown</a:t>
            </a:r>
            <a:r>
              <a:rPr lang="en-US" sz="2000" i="1" dirty="0" smtClean="0"/>
              <a:t> via screenshots. </a:t>
            </a:r>
            <a:r>
              <a:rPr lang="en-US" sz="2000" i="1" u="sng" dirty="0" smtClean="0"/>
              <a:t>Do not skip any step</a:t>
            </a:r>
            <a:r>
              <a:rPr lang="en-US" sz="2000" i="1" dirty="0" smtClean="0"/>
              <a:t>!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See also the installation FAQ (on a separate pdf file</a:t>
            </a:r>
            <a:r>
              <a:rPr lang="en-US" sz="2000" i="1" dirty="0" smtClean="0"/>
              <a:t>).</a:t>
            </a:r>
          </a:p>
          <a:p>
            <a:pPr algn="ctr"/>
            <a:r>
              <a:rPr lang="en-US" sz="2000" i="1" dirty="0" smtClean="0"/>
              <a:t>See also the common </a:t>
            </a:r>
            <a:r>
              <a:rPr lang="en-US" sz="2000" i="1" dirty="0" err="1" smtClean="0"/>
              <a:t>gotchas</a:t>
            </a:r>
            <a:r>
              <a:rPr lang="en-US" sz="2000" i="1" dirty="0" smtClean="0"/>
              <a:t> on page 34.</a:t>
            </a:r>
            <a:endParaRPr lang="en-US" sz="20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Aliases</a:t>
            </a:r>
            <a:endParaRPr lang="en-US" sz="2400" i="1" u="sng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2362200" y="1371600"/>
            <a:ext cx="4082422" cy="4150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44017" y="1981200"/>
            <a:ext cx="913383" cy="266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61" y="341977"/>
            <a:ext cx="3673089" cy="637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2400" y="111145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Devices</a:t>
            </a:r>
            <a:endParaRPr lang="en-US" sz="2400" i="1" u="sng" dirty="0"/>
          </a:p>
        </p:txBody>
      </p:sp>
      <p:sp>
        <p:nvSpPr>
          <p:cNvPr id="32" name="Oval 31"/>
          <p:cNvSpPr/>
          <p:nvPr/>
        </p:nvSpPr>
        <p:spPr>
          <a:xfrm>
            <a:off x="4240405" y="685800"/>
            <a:ext cx="4419600" cy="1219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685800" y="1574826"/>
            <a:ext cx="3133725" cy="1320774"/>
          </a:xfrm>
          <a:prstGeom prst="accentCallout1">
            <a:avLst>
              <a:gd name="adj1" fmla="val 14622"/>
              <a:gd name="adj2" fmla="val 101775"/>
              <a:gd name="adj3" fmla="val -1337"/>
              <a:gd name="adj4" fmla="val 1179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the devices </a:t>
            </a:r>
            <a:r>
              <a:rPr lang="en-US" sz="1200" u="sng" dirty="0">
                <a:solidFill>
                  <a:schemeClr val="tx1"/>
                </a:solidFill>
              </a:rPr>
              <a:t>are OPEN</a:t>
            </a:r>
            <a:r>
              <a:rPr lang="en-US" sz="1200" u="sng" dirty="0" smtClean="0">
                <a:solidFill>
                  <a:schemeClr val="tx1"/>
                </a:solidFill>
              </a:rPr>
              <a:t>!</a:t>
            </a:r>
          </a:p>
          <a:p>
            <a:endParaRPr lang="en-US" sz="1200" u="sng" dirty="0" smtClean="0">
              <a:solidFill>
                <a:schemeClr val="tx1"/>
              </a:solidFill>
            </a:endParaRPr>
          </a:p>
          <a:p>
            <a:r>
              <a:rPr lang="en-US" sz="1200" u="sng" dirty="0" smtClean="0">
                <a:solidFill>
                  <a:schemeClr val="tx1"/>
                </a:solidFill>
              </a:rPr>
              <a:t>Ensure ONLY these 2x options are checked:</a:t>
            </a:r>
            <a:endParaRPr lang="en-US" sz="1200" u="sng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-&gt; device 1 in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-&gt; DDJ-1000 OPEN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Confirm it looks EXACTLY like on the picture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514600"/>
            <a:ext cx="4648199" cy="12954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86200" y="2667000"/>
            <a:ext cx="4572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(Accent Bar) 10"/>
          <p:cNvSpPr/>
          <p:nvPr/>
        </p:nvSpPr>
        <p:spPr>
          <a:xfrm>
            <a:off x="485775" y="5334000"/>
            <a:ext cx="3377565" cy="711174"/>
          </a:xfrm>
          <a:prstGeom prst="accentCallout1">
            <a:avLst>
              <a:gd name="adj1" fmla="val 14622"/>
              <a:gd name="adj2" fmla="val 101775"/>
              <a:gd name="adj3" fmla="val 40532"/>
              <a:gd name="adj4" fmla="val 1475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this “cross” on EXACTLY these aliases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#3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BOM: </a:t>
            </a:r>
            <a:r>
              <a:rPr lang="en-US" sz="4800" b="1" u="sng" dirty="0" smtClean="0"/>
              <a:t>VERIFICATION</a:t>
            </a:r>
          </a:p>
          <a:p>
            <a:pPr algn="ctr"/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VERIFICATION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Confirm the </a:t>
            </a:r>
            <a:r>
              <a:rPr lang="en-US" dirty="0" smtClean="0"/>
              <a:t>“</a:t>
            </a:r>
            <a:r>
              <a:rPr lang="en-US" dirty="0" err="1" smtClean="0"/>
              <a:t>Bome</a:t>
            </a:r>
            <a:r>
              <a:rPr lang="en-US" dirty="0" smtClean="0"/>
              <a:t> MIDI Translator 1” device </a:t>
            </a:r>
            <a:r>
              <a:rPr lang="en-US" dirty="0"/>
              <a:t>is created </a:t>
            </a:r>
            <a:r>
              <a:rPr lang="en-US" dirty="0" smtClean="0"/>
              <a:t>(</a:t>
            </a:r>
            <a:r>
              <a:rPr lang="en-US" dirty="0" err="1" smtClean="0"/>
              <a:t>longformat</a:t>
            </a:r>
            <a:r>
              <a:rPr lang="en-US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View </a:t>
            </a:r>
            <a:r>
              <a:rPr lang="en-US" dirty="0"/>
              <a:t>; settings ; virtual midi ports ; 1 port; </a:t>
            </a:r>
            <a:r>
              <a:rPr lang="en-US" dirty="0" smtClean="0"/>
              <a:t>long port names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the 4x midi ports were opened correctly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check log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Controller talks to BOME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“MIDI-IN/OUT”; Press any button on the controller; confirm they appear in the log file; unclick “MIDI-IN/OUT”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BOME clock is running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“rules”; see a lot of messages appearing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unclick “rules” to stop </a:t>
            </a:r>
            <a:r>
              <a:rPr lang="en-US" dirty="0" err="1" smtClean="0"/>
              <a:t>loggin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BOME to keep it running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1" y="676646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7060"/>
            <a:ext cx="403244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1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auto start with windows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344386" cy="393711"/>
          </a:xfrm>
          <a:prstGeom prst="accentCallout1">
            <a:avLst>
              <a:gd name="adj1" fmla="val 45417"/>
              <a:gd name="adj2" fmla="val -2669"/>
              <a:gd name="adj3" fmla="val 164158"/>
              <a:gd name="adj4" fmla="val -978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Auto start with Windows!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2879716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1287" y="3352800"/>
            <a:ext cx="2090913" cy="5540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7" y="1986131"/>
            <a:ext cx="4048125" cy="28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93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long port name device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785070" y="3010025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506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4898" y="3242413"/>
            <a:ext cx="93017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32870" y="3410558"/>
            <a:ext cx="1430500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1 (Accent Bar) 35"/>
          <p:cNvSpPr/>
          <p:nvPr/>
        </p:nvSpPr>
        <p:spPr>
          <a:xfrm>
            <a:off x="7391400" y="2959089"/>
            <a:ext cx="1447800" cy="246073"/>
          </a:xfrm>
          <a:prstGeom prst="accentCallout1">
            <a:avLst>
              <a:gd name="adj1" fmla="val 45417"/>
              <a:gd name="adj2" fmla="val -2669"/>
              <a:gd name="adj3" fmla="val 241484"/>
              <a:gd name="adj4" fmla="val -22217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Long port names!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45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pic>
        <p:nvPicPr>
          <p:cNvPr id="2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7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488338" y="4774623"/>
            <a:ext cx="2836439" cy="87207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59258" y="358543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10170" y="1828800"/>
            <a:ext cx="2986130" cy="267570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95044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(Accent Bar) 34"/>
          <p:cNvSpPr/>
          <p:nvPr/>
        </p:nvSpPr>
        <p:spPr>
          <a:xfrm>
            <a:off x="152399" y="4369448"/>
            <a:ext cx="1307069" cy="270116"/>
          </a:xfrm>
          <a:prstGeom prst="accentCallout1">
            <a:avLst>
              <a:gd name="adj1" fmla="val 41417"/>
              <a:gd name="adj2" fmla="val 103504"/>
              <a:gd name="adj3" fmla="val 177404"/>
              <a:gd name="adj4" fmla="val 14069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4x messages here!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3604307" y="762000"/>
            <a:ext cx="1990725" cy="1473608"/>
          </a:xfrm>
          <a:prstGeom prst="accentCallout1">
            <a:avLst>
              <a:gd name="adj1" fmla="val 47993"/>
              <a:gd name="adj2" fmla="val 103680"/>
              <a:gd name="adj3" fmla="val 98592"/>
              <a:gd name="adj4" fmla="val 12305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this!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Default is ONLY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confirm devices are OPEN!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772400" y="5000296"/>
            <a:ext cx="1447800" cy="420727"/>
          </a:xfrm>
          <a:prstGeom prst="accentCallout1">
            <a:avLst>
              <a:gd name="adj1" fmla="val 45417"/>
              <a:gd name="adj2" fmla="val -2669"/>
              <a:gd name="adj3" fmla="val 253435"/>
              <a:gd name="adj4" fmla="val -4299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 “cross”!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DDJ talks to BOME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MIDI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08585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80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internal clock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 - Controllers\0_MAPS_Traktor\DDJ Pioneer\v6.5.0 - DDJ-1000 - TP3_TP2 BOME\Support files\Source files\Installation\3 - BOME - debug bome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137"/>
            <a:ext cx="6629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Callout 1 (Accent Bar) 23"/>
          <p:cNvSpPr/>
          <p:nvPr/>
        </p:nvSpPr>
        <p:spPr>
          <a:xfrm>
            <a:off x="5867400" y="1943100"/>
            <a:ext cx="16764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HZ goes up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one by one continuously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5295900"/>
            <a:ext cx="9906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419475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rules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096000"/>
            <a:ext cx="44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click “rules” again to stop the logging)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00134" y="5959733"/>
            <a:ext cx="972066" cy="64186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#4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304800"/>
            <a:ext cx="8991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Step #0 </a:t>
            </a:r>
          </a:p>
          <a:p>
            <a:pPr algn="ctr"/>
            <a:r>
              <a:rPr lang="en-US" sz="4400" b="1" dirty="0" smtClean="0"/>
              <a:t>CONFIRM THAT REKORDBOX PERFORMANCE MODE WORKS PROPERLY IN YOUR SYSTEM!!</a:t>
            </a:r>
            <a:br>
              <a:rPr lang="en-US" sz="4400" b="1" dirty="0" smtClean="0"/>
            </a:br>
            <a:endParaRPr lang="en-US" sz="2800" b="1" dirty="0"/>
          </a:p>
          <a:p>
            <a:r>
              <a:rPr lang="en-US" sz="1200" dirty="0"/>
              <a:t>Driver Download: </a:t>
            </a:r>
            <a:r>
              <a:rPr lang="en-US" sz="1200" dirty="0">
                <a:hlinkClick r:id="rId2"/>
              </a:rPr>
              <a:t>https://www.pioneerdj.com/en/support/software/controller/ddj-1000/#drivers</a:t>
            </a:r>
            <a:endParaRPr lang="en-US" sz="1200" dirty="0"/>
          </a:p>
          <a:p>
            <a:r>
              <a:rPr lang="en-US" sz="1200" dirty="0"/>
              <a:t>Firmware download: </a:t>
            </a:r>
            <a:r>
              <a:rPr lang="en-US" sz="1200" dirty="0">
                <a:hlinkClick r:id="rId3"/>
              </a:rPr>
              <a:t>https://www.pioneerdj.com/en/support/software/controller/ddj-1000/#firmware-update</a:t>
            </a:r>
            <a:endParaRPr lang="en-US" sz="1200" dirty="0"/>
          </a:p>
          <a:p>
            <a:r>
              <a:rPr lang="en-US" sz="1200" dirty="0" err="1"/>
              <a:t>Rekordbox</a:t>
            </a:r>
            <a:r>
              <a:rPr lang="en-US" sz="1200" dirty="0"/>
              <a:t> </a:t>
            </a:r>
            <a:r>
              <a:rPr lang="en-US" sz="1200" dirty="0" smtClean="0"/>
              <a:t>DJ download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https://rekordbox.com/en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r>
              <a:rPr lang="en-US" sz="1200" dirty="0" err="1" smtClean="0"/>
              <a:t>VirtualDJ</a:t>
            </a:r>
            <a:r>
              <a:rPr lang="en-US" sz="1200" dirty="0" smtClean="0"/>
              <a:t> Instructions (for reference):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www.virtualdj.com/manuals/hardware/pioneer/ddj1000/installation.html</a:t>
            </a:r>
            <a:r>
              <a:rPr lang="en-US" sz="1200" dirty="0" smtClean="0"/>
              <a:t> </a:t>
            </a:r>
            <a:endParaRPr lang="en-US" sz="1200" b="1" i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12" y="5257800"/>
            <a:ext cx="13964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799"/>
            <a:ext cx="1426240" cy="13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9" y="76200"/>
            <a:ext cx="80649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 BACKUP: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Note: the mapping replaces a lot of your settings.  In any cases, </a:t>
            </a:r>
            <a:r>
              <a:rPr lang="en-US" dirty="0" err="1" smtClean="0"/>
              <a:t>Traktor</a:t>
            </a:r>
            <a:r>
              <a:rPr lang="en-US" dirty="0" smtClean="0"/>
              <a:t> always makes automatic backups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err="1" smtClean="0"/>
              <a:t>Root_Dir</a:t>
            </a:r>
            <a:r>
              <a:rPr lang="en-US" dirty="0" smtClean="0"/>
              <a:t>\Backup\Settings”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Traktor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big </a:t>
            </a:r>
            <a:r>
              <a:rPr lang="en-US" dirty="0" smtClean="0"/>
              <a:t>“export button</a:t>
            </a:r>
            <a:r>
              <a:rPr lang="en-US" dirty="0"/>
              <a:t>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Ensure all settings are clicked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 the file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INSTALL TRAKTOR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big “import button”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all checks;  PLUS additionally click the “Audio device settings”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/>
              <a:t>INSTALL TRAKTOR </a:t>
            </a:r>
            <a:r>
              <a:rPr lang="en-US" b="1" dirty="0" smtClean="0"/>
              <a:t>MAPPING (second time):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 above process a second time. This is </a:t>
            </a:r>
            <a:r>
              <a:rPr lang="en-US" u="sng" dirty="0" smtClean="0"/>
              <a:t>only </a:t>
            </a:r>
            <a:r>
              <a:rPr lang="en-US" dirty="0" smtClean="0"/>
              <a:t>to avoid a </a:t>
            </a:r>
            <a:r>
              <a:rPr lang="en-US" dirty="0" err="1"/>
              <a:t>T</a:t>
            </a:r>
            <a:r>
              <a:rPr lang="en-US" dirty="0" err="1" smtClean="0"/>
              <a:t>raktor</a:t>
            </a:r>
            <a:r>
              <a:rPr lang="en-US" dirty="0" smtClean="0"/>
              <a:t> bug that gets the FX list wrong.</a:t>
            </a:r>
          </a:p>
          <a:p>
            <a:pPr lvl="1"/>
            <a:endParaRPr lang="en-US" dirty="0"/>
          </a:p>
          <a:p>
            <a:r>
              <a:rPr lang="en-US" b="1" dirty="0" smtClean="0"/>
              <a:t>MAC-OS </a:t>
            </a:r>
            <a:r>
              <a:rPr lang="en-US" b="1" dirty="0" smtClean="0"/>
              <a:t>AUDIO OUTPUT </a:t>
            </a:r>
            <a:r>
              <a:rPr lang="en-US" b="1" dirty="0" smtClean="0"/>
              <a:t>ROUTING: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 preferences / Output Routing / Internal to:  2 / 3 / 0 / 1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Left Arrow 3"/>
          <p:cNvSpPr/>
          <p:nvPr/>
        </p:nvSpPr>
        <p:spPr>
          <a:xfrm>
            <a:off x="7675685" y="3581400"/>
            <a:ext cx="1315916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</a:t>
            </a:r>
            <a:r>
              <a:rPr lang="en-US" dirty="0" smtClean="0">
                <a:solidFill>
                  <a:schemeClr val="tx1"/>
                </a:solidFill>
              </a:rPr>
              <a:t>click!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3179"/>
            <a:ext cx="8253436" cy="55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create backup of your settings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162800" y="110490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6019800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97995"/>
            <a:ext cx="2176099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32585" y="2997995"/>
            <a:ext cx="439615" cy="238839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281498" y="2209800"/>
            <a:ext cx="1352937" cy="457200"/>
          </a:xfrm>
          <a:prstGeom prst="accentCallout1">
            <a:avLst>
              <a:gd name="adj1" fmla="val 45417"/>
              <a:gd name="adj2" fmla="val -2669"/>
              <a:gd name="adj3" fmla="val 188608"/>
              <a:gd name="adj4" fmla="val -926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Backup everything!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5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dro\Desktop\Z_DRIVE_Pedro\2 Music - Controllers\0_MAPS_Traktor\DDJ Pioneer\v6.5.1 - DDJ-1000 - TP3_TP2 BOME\Support files\Source files\Installation\Traktor\2 - seelct audio devices as w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916161"/>
            <a:ext cx="6786563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50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click audio device </a:t>
            </a:r>
            <a:r>
              <a:rPr lang="en-US" sz="2400" i="1" u="sng" dirty="0" err="1" smtClean="0"/>
              <a:t>config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714999" y="3657600"/>
            <a:ext cx="1549219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7467600" y="2952750"/>
            <a:ext cx="12192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Please include this one as well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7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 (second time)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#5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VERIFICATION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65" y="151179"/>
            <a:ext cx="9067800" cy="6463308"/>
            <a:chOff x="304800" y="457200"/>
            <a:chExt cx="8839200" cy="6463308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457200"/>
              <a:ext cx="8839200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TRAKTOR VERIFICATION:</a:t>
              </a:r>
            </a:p>
            <a:p>
              <a:pPr marL="0" lvl="1"/>
              <a:r>
                <a:rPr lang="en-US" i="1" dirty="0" smtClean="0"/>
                <a:t>        Note</a:t>
              </a:r>
              <a:r>
                <a:rPr lang="en-US" i="1" dirty="0"/>
                <a:t>: the Preferences window is now </a:t>
              </a:r>
              <a:r>
                <a:rPr lang="en-US" i="1" dirty="0" smtClean="0"/>
                <a:t>quite slow to open. </a:t>
              </a:r>
              <a:r>
                <a:rPr lang="en-US" i="1" dirty="0"/>
                <a:t>This is </a:t>
              </a:r>
              <a:r>
                <a:rPr lang="en-US" i="1" dirty="0" smtClean="0"/>
                <a:t>another </a:t>
              </a:r>
              <a:r>
                <a:rPr lang="en-US" i="1" dirty="0" err="1" smtClean="0"/>
                <a:t>Traktor</a:t>
              </a:r>
              <a:r>
                <a:rPr lang="en-US" i="1" dirty="0" smtClean="0"/>
                <a:t> </a:t>
              </a:r>
              <a:r>
                <a:rPr lang="en-US" i="1" dirty="0"/>
                <a:t>bug.</a:t>
              </a:r>
            </a:p>
            <a:p>
              <a:endParaRPr lang="en-US" b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Confirm the </a:t>
              </a:r>
              <a:r>
                <a:rPr lang="en-US" dirty="0"/>
                <a:t>audio device is </a:t>
              </a:r>
              <a:r>
                <a:rPr lang="en-US" dirty="0" smtClean="0"/>
                <a:t>“DDJ-1000 ASIO”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audio setup ; confirm audio device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the </a:t>
              </a:r>
              <a:r>
                <a:rPr lang="en-US" dirty="0" smtClean="0"/>
                <a:t>Output routing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</a:t>
              </a:r>
              <a:r>
                <a:rPr lang="en-US" dirty="0" smtClean="0"/>
                <a:t>output routing; confirm “internal”; confirm “3 / 4 / 1 / 2”</a:t>
              </a:r>
              <a:endParaRPr lang="en-US" dirty="0"/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that all </a:t>
              </a:r>
              <a:r>
                <a:rPr lang="en-US" dirty="0" smtClean="0"/>
                <a:t>6x </a:t>
              </a:r>
              <a:r>
                <a:rPr lang="en-US" dirty="0"/>
                <a:t>pages </a:t>
              </a:r>
              <a:r>
                <a:rPr lang="en-US" dirty="0" smtClean="0"/>
                <a:t>have exactly “</a:t>
              </a:r>
              <a:r>
                <a:rPr lang="en-US" dirty="0" err="1" smtClean="0"/>
                <a:t>Bome</a:t>
              </a:r>
              <a:r>
                <a:rPr lang="en-US" dirty="0" smtClean="0"/>
                <a:t> Midi Translator1”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Settings; controller manager; click each of the 6x </a:t>
              </a:r>
              <a:r>
                <a:rPr lang="en-US" dirty="0" smtClean="0"/>
                <a:t>pages one-by-one</a:t>
              </a:r>
              <a:r>
                <a:rPr lang="en-US" dirty="0"/>
                <a:t>; check IN and OUT </a:t>
              </a:r>
              <a:r>
                <a:rPr lang="en-US" dirty="0" smtClean="0"/>
                <a:t>port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</a:t>
              </a:r>
              <a:r>
                <a:rPr lang="en-US" sz="2000" b="1" i="1" u="sng" dirty="0"/>
                <a:t>NOT </a:t>
              </a:r>
              <a:r>
                <a:rPr lang="en-US" sz="2000" b="1" i="1" u="sng" dirty="0" smtClean="0"/>
                <a:t>CHANGE TO DDJ-1000 </a:t>
              </a:r>
              <a:r>
                <a:rPr lang="en-US" sz="2000" b="1" i="1" u="sng" dirty="0"/>
                <a:t>in the controller manager</a:t>
              </a:r>
              <a:r>
                <a:rPr lang="en-US" sz="2000" b="1" i="1" u="sng" dirty="0" smtClean="0"/>
                <a:t>!!!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NOT FORGET TO CONFIRM </a:t>
              </a:r>
              <a:r>
                <a:rPr lang="en-US" sz="3200" b="1" i="1" u="sng" dirty="0" smtClean="0"/>
                <a:t>ALL </a:t>
              </a:r>
              <a:r>
                <a:rPr lang="en-US" sz="2000" b="1" i="1" u="sng" dirty="0" smtClean="0"/>
                <a:t>6x PAGES!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sound is played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Load a track; click Cue and play/pause repeatedly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Use </a:t>
              </a:r>
              <a:r>
                <a:rPr lang="en-US" dirty="0" err="1" smtClean="0"/>
                <a:t>shift+quantize</a:t>
              </a:r>
              <a:r>
                <a:rPr lang="en-US" dirty="0" smtClean="0"/>
                <a:t> to send a reset command to BOME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sz="2000" b="1" i="1" u="sng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BOME sees all the messages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open the </a:t>
              </a:r>
              <a:r>
                <a:rPr lang="en-US" dirty="0" err="1" smtClean="0"/>
                <a:t>bome</a:t>
              </a:r>
              <a:r>
                <a:rPr lang="en-US" dirty="0" smtClean="0"/>
                <a:t> window; click the “CUE” button;  verify that the BOME log displays </a:t>
              </a:r>
              <a:r>
                <a:rPr lang="en-US" u="sng" dirty="0" smtClean="0"/>
                <a:t>at least 8x log lines per human click</a:t>
              </a:r>
              <a:endParaRPr lang="en-US" u="sng" dirty="0"/>
            </a:p>
          </p:txBody>
        </p:sp>
        <p:sp>
          <p:nvSpPr>
            <p:cNvPr id="4" name="Left Arrow 3"/>
            <p:cNvSpPr/>
            <p:nvPr/>
          </p:nvSpPr>
          <p:spPr>
            <a:xfrm>
              <a:off x="7746672" y="3689526"/>
              <a:ext cx="1397327" cy="50751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#1!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7746673" y="4039821"/>
              <a:ext cx="1397326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#2!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861282"/>
            <a:ext cx="4851582" cy="5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8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audio device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4419600" y="1228782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893" y="1066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MAPS_Traktor\DDJ Pioneer\2 - Archived DDJ TSIs\MAC OS instructions\macOS output routing - 84831868_2249822195312771_8101665336648007680_n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b="2208"/>
          <a:stretch/>
        </p:blipFill>
        <p:spPr bwMode="auto">
          <a:xfrm>
            <a:off x="4648200" y="1981200"/>
            <a:ext cx="4238306" cy="46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81200"/>
            <a:ext cx="3827918" cy="46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09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output routing</a:t>
            </a:r>
            <a:endParaRPr lang="en-US" sz="2400" i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352425" y="2281625"/>
            <a:ext cx="2394224" cy="351041"/>
            <a:chOff x="352425" y="2755807"/>
            <a:chExt cx="2394224" cy="351041"/>
          </a:xfrm>
        </p:grpSpPr>
        <p:sp>
          <p:nvSpPr>
            <p:cNvPr id="8" name="Oval 7"/>
            <p:cNvSpPr/>
            <p:nvPr/>
          </p:nvSpPr>
          <p:spPr>
            <a:xfrm>
              <a:off x="2087726" y="2755807"/>
              <a:ext cx="658923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2425" y="2755807"/>
              <a:ext cx="1002677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1930969" y="2613616"/>
            <a:ext cx="1159444" cy="96295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255873" y="685800"/>
            <a:ext cx="2254818" cy="798790"/>
          </a:xfrm>
          <a:prstGeom prst="accentCallout1">
            <a:avLst>
              <a:gd name="adj1" fmla="val 41417"/>
              <a:gd name="adj2" fmla="val 103504"/>
              <a:gd name="adj3" fmla="val 264418"/>
              <a:gd name="adj4" fmla="val 120388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u="sng" dirty="0" smtClean="0">
                <a:solidFill>
                  <a:schemeClr val="tx1"/>
                </a:solidFill>
              </a:rPr>
              <a:t>Windows</a:t>
            </a:r>
            <a:r>
              <a:rPr lang="en-US" u="sng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channels </a:t>
            </a:r>
            <a:r>
              <a:rPr lang="en-US" dirty="0" smtClean="0">
                <a:solidFill>
                  <a:schemeClr val="tx1"/>
                </a:solidFill>
              </a:rPr>
              <a:t>are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/ 4 / 1 /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Line Callout 1 (Accent Bar) 12"/>
          <p:cNvSpPr/>
          <p:nvPr/>
        </p:nvSpPr>
        <p:spPr>
          <a:xfrm>
            <a:off x="4724400" y="572810"/>
            <a:ext cx="2254818" cy="798790"/>
          </a:xfrm>
          <a:prstGeom prst="accentCallout1">
            <a:avLst>
              <a:gd name="adj1" fmla="val 41417"/>
              <a:gd name="adj2" fmla="val 103504"/>
              <a:gd name="adj3" fmla="val 290651"/>
              <a:gd name="adj4" fmla="val 122078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u="sng" dirty="0" smtClean="0">
                <a:solidFill>
                  <a:schemeClr val="tx1"/>
                </a:solidFill>
              </a:rPr>
              <a:t>Windows</a:t>
            </a:r>
            <a:r>
              <a:rPr lang="en-US" u="sng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channels </a:t>
            </a:r>
            <a:r>
              <a:rPr lang="en-US" dirty="0" smtClean="0">
                <a:solidFill>
                  <a:schemeClr val="tx1"/>
                </a:solidFill>
              </a:rPr>
              <a:t>are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/ 3 </a:t>
            </a:r>
            <a:r>
              <a:rPr lang="en-US" dirty="0" smtClean="0">
                <a:solidFill>
                  <a:schemeClr val="tx1"/>
                </a:solidFill>
              </a:rPr>
              <a:t>/ </a:t>
            </a:r>
            <a:r>
              <a:rPr lang="en-US" dirty="0" smtClean="0">
                <a:solidFill>
                  <a:schemeClr val="tx1"/>
                </a:solidFill>
              </a:rPr>
              <a:t>0 /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552464" y="2300675"/>
            <a:ext cx="2610336" cy="312941"/>
            <a:chOff x="352425" y="2755807"/>
            <a:chExt cx="2394224" cy="351041"/>
          </a:xfrm>
        </p:grpSpPr>
        <p:sp>
          <p:nvSpPr>
            <p:cNvPr id="25" name="Oval 24"/>
            <p:cNvSpPr/>
            <p:nvPr/>
          </p:nvSpPr>
          <p:spPr>
            <a:xfrm>
              <a:off x="2087726" y="2755807"/>
              <a:ext cx="658923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2425" y="2755807"/>
              <a:ext cx="1002677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6399496" y="2613616"/>
            <a:ext cx="1159444" cy="117733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73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</a:t>
            </a:r>
            <a:r>
              <a:rPr lang="en-US" sz="2400" i="1" u="sng" dirty="0" smtClean="0"/>
              <a:t>recording settings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381000" y="1371600"/>
            <a:ext cx="4048125" cy="4579276"/>
            <a:chOff x="371475" y="990600"/>
            <a:chExt cx="4640610" cy="5249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4631085" cy="52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71475" y="1447800"/>
              <a:ext cx="1214510" cy="381114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36421" y="3397426"/>
              <a:ext cx="2775663" cy="435847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4622" cy="45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5943600" y="1721770"/>
            <a:ext cx="205740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7190" y="2971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#1 </a:t>
            </a:r>
            <a:endParaRPr lang="en-US" sz="11500" b="1" dirty="0"/>
          </a:p>
          <a:p>
            <a:pPr algn="ctr"/>
            <a:r>
              <a:rPr lang="en-US" sz="4800" b="1" dirty="0" smtClean="0"/>
              <a:t>BOME TRIAL: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4876800" y="1405978"/>
            <a:ext cx="4121590" cy="44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152400" y="1405979"/>
            <a:ext cx="4535270" cy="44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286000" y="1869352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38" y="4166103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11145"/>
            <a:ext cx="5608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MIDI device is long format</a:t>
            </a:r>
            <a:endParaRPr lang="en-US" sz="2400" i="1" u="sng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4723129" y="606830"/>
            <a:ext cx="3081886" cy="548912"/>
          </a:xfrm>
          <a:prstGeom prst="accentCallout1">
            <a:avLst>
              <a:gd name="adj1" fmla="val 41417"/>
              <a:gd name="adj2" fmla="val 103504"/>
              <a:gd name="adj3" fmla="val 231007"/>
              <a:gd name="adj4" fmla="val 1134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Both IN and OUT = Long format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ALL 6 PAGES!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595987" y="708102"/>
            <a:ext cx="1558721" cy="346369"/>
          </a:xfrm>
          <a:prstGeom prst="accentCallout1">
            <a:avLst>
              <a:gd name="adj1" fmla="val 41417"/>
              <a:gd name="adj2" fmla="val 103504"/>
              <a:gd name="adj3" fmla="val 333938"/>
              <a:gd name="adj4" fmla="val 1507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first click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7932" y="1855017"/>
            <a:ext cx="2712267" cy="98682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31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bidirectional </a:t>
            </a:r>
            <a:r>
              <a:rPr lang="en-US" sz="2400" i="1" u="sng" dirty="0"/>
              <a:t>flow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114300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This is both in the 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562" y="1117418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048000" y="6096000"/>
            <a:ext cx="1199562" cy="253364"/>
          </a:xfrm>
          <a:prstGeom prst="accentCallout1">
            <a:avLst>
              <a:gd name="adj1" fmla="val 45417"/>
              <a:gd name="adj2" fmla="val -2669"/>
              <a:gd name="adj3" fmla="val -171077"/>
              <a:gd name="adj4" fmla="val -6187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Stop “rules”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#6</a:t>
            </a:r>
            <a:endParaRPr lang="en-US" sz="11500" b="1" dirty="0"/>
          </a:p>
          <a:p>
            <a:pPr algn="ctr"/>
            <a:r>
              <a:rPr lang="en-US" sz="4800" b="1" dirty="0" smtClean="0"/>
              <a:t>PROPER START SEQUENCE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 START-UP SEQUENCE IF YOU HAVE PROBLEMS:</a:t>
            </a:r>
            <a:endParaRPr lang="en-US" b="1" dirty="0" smtClean="0"/>
          </a:p>
          <a:p>
            <a:pPr marL="800100" lvl="1" indent="-342900">
              <a:buFont typeface="+mj-lt"/>
              <a:buAutoNum type="arabicParenR"/>
            </a:pPr>
            <a:endParaRPr lang="en-US" dirty="0" smtClean="0"/>
          </a:p>
          <a:p>
            <a:pPr marL="800100" lvl="1" indent="-342900">
              <a:buFont typeface="+mj-lt"/>
              <a:buAutoNum type="arabicParenR"/>
            </a:pPr>
            <a:endParaRPr lang="en-US" dirty="0"/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Stop everything</a:t>
            </a:r>
          </a:p>
          <a:p>
            <a:pPr marL="800100" lvl="1" indent="-342900">
              <a:buFont typeface="+mj-lt"/>
              <a:buAutoNum type="arabicParenR" startAt="10"/>
            </a:pPr>
            <a:endParaRPr lang="en-US" dirty="0" smtClean="0"/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Laptop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DDJ-1000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BOME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</a:t>
            </a:r>
            <a:r>
              <a:rPr lang="en-US" dirty="0" err="1" smtClean="0"/>
              <a:t>Traktor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0575" y="1285874"/>
            <a:ext cx="152400" cy="236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9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8458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</a:t>
            </a:r>
            <a:r>
              <a:rPr lang="en-US" sz="7200" b="1" dirty="0" smtClean="0"/>
              <a:t>1</a:t>
            </a:r>
          </a:p>
          <a:p>
            <a:pPr algn="ctr"/>
            <a:endParaRPr lang="en-US" sz="1600" b="1" i="1" u="sng" dirty="0">
              <a:sym typeface="Wingdings" panose="05000000000000000000" pitchFamily="2" charset="2"/>
            </a:endParaRPr>
          </a:p>
          <a:p>
            <a:pPr algn="ctr"/>
            <a:r>
              <a:rPr lang="en-US" sz="2000" b="1" i="1" u="sng" dirty="0" smtClean="0"/>
              <a:t>Audio doesn’t work:</a:t>
            </a:r>
            <a:endParaRPr lang="en-US" sz="2000" b="1" i="1" u="sng" dirty="0" smtClean="0"/>
          </a:p>
          <a:p>
            <a:pPr algn="ctr"/>
            <a:r>
              <a:rPr lang="en-US" sz="2000" b="1" i="1" dirty="0" smtClean="0"/>
              <a:t>Re-confirm the DDJ-1000 is </a:t>
            </a:r>
            <a:r>
              <a:rPr lang="en-US" sz="2000" b="1" i="1" dirty="0" smtClean="0"/>
              <a:t>your audio device</a:t>
            </a:r>
          </a:p>
          <a:p>
            <a:pPr algn="ctr"/>
            <a:r>
              <a:rPr lang="en-US" sz="2000" b="1" i="1" dirty="0" smtClean="0"/>
              <a:t>Re-confirm output routing is 3/4/1/2 in windows and 2/3/0/1 in </a:t>
            </a:r>
            <a:r>
              <a:rPr lang="en-US" sz="2000" b="1" i="1" dirty="0" err="1" smtClean="0"/>
              <a:t>macOS</a:t>
            </a:r>
            <a:endParaRPr lang="en-US" sz="2000" b="1" i="1" dirty="0" smtClean="0"/>
          </a:p>
          <a:p>
            <a:pPr algn="ctr"/>
            <a:r>
              <a:rPr lang="en-US" sz="2000" b="1" i="1" dirty="0" smtClean="0"/>
              <a:t>Re-confirm </a:t>
            </a:r>
            <a:r>
              <a:rPr lang="en-US" sz="2000" b="1" i="1" dirty="0" err="1" smtClean="0"/>
              <a:t>Rekordbox</a:t>
            </a:r>
            <a:r>
              <a:rPr lang="en-US" sz="2000" b="1" i="1" dirty="0" smtClean="0"/>
              <a:t> performance mode works.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u="sng" dirty="0"/>
              <a:t>Audio </a:t>
            </a:r>
            <a:r>
              <a:rPr lang="en-US" sz="2000" b="1" i="1" u="sng" dirty="0" smtClean="0"/>
              <a:t>works - but MIDI doesn’t :</a:t>
            </a:r>
            <a:endParaRPr lang="en-US" sz="2000" b="1" i="1" dirty="0" smtClean="0"/>
          </a:p>
          <a:p>
            <a:pPr algn="ctr"/>
            <a:r>
              <a:rPr lang="en-US" sz="2000" b="1" i="1" dirty="0"/>
              <a:t>Re-confirm you have BOME in the </a:t>
            </a:r>
            <a:r>
              <a:rPr lang="en-US" sz="2000" b="1" i="1" dirty="0" err="1"/>
              <a:t>macOS</a:t>
            </a:r>
            <a:r>
              <a:rPr lang="en-US" sz="2000" b="1" i="1" dirty="0"/>
              <a:t> accessibly security</a:t>
            </a:r>
          </a:p>
          <a:p>
            <a:pPr algn="ctr"/>
            <a:r>
              <a:rPr lang="en-US" sz="2000" b="1" i="1" dirty="0"/>
              <a:t>Re-confirm you have “</a:t>
            </a:r>
            <a:r>
              <a:rPr lang="en-US" sz="2000" b="1" i="1" dirty="0" err="1"/>
              <a:t>Bome</a:t>
            </a:r>
            <a:r>
              <a:rPr lang="en-US" sz="2000" b="1" i="1" dirty="0"/>
              <a:t> midi Translator 1” on all 6x pages in </a:t>
            </a:r>
            <a:r>
              <a:rPr lang="en-US" sz="2000" b="1" i="1" dirty="0" err="1"/>
              <a:t>Traktor</a:t>
            </a:r>
            <a:endParaRPr lang="en-US" sz="2000" b="1" i="1" dirty="0"/>
          </a:p>
          <a:p>
            <a:pPr algn="ctr"/>
            <a:endParaRPr lang="en-US" sz="2000" b="1" i="1" dirty="0"/>
          </a:p>
          <a:p>
            <a:pPr algn="ctr"/>
            <a:r>
              <a:rPr lang="en-US" sz="2000" b="1" i="1" u="sng" dirty="0" smtClean="0"/>
              <a:t>MIDI </a:t>
            </a:r>
            <a:r>
              <a:rPr lang="en-US" sz="2000" b="1" i="1" u="sng" dirty="0"/>
              <a:t>works </a:t>
            </a:r>
            <a:r>
              <a:rPr lang="en-US" sz="2000" b="1" i="1" u="sng" dirty="0" smtClean="0"/>
              <a:t>but jog screens / </a:t>
            </a:r>
            <a:r>
              <a:rPr lang="en-US" sz="2000" b="1" i="1" u="sng" dirty="0" err="1" smtClean="0"/>
              <a:t>Leds</a:t>
            </a:r>
            <a:r>
              <a:rPr lang="en-US" sz="2000" b="1" i="1" u="sng" dirty="0" smtClean="0"/>
              <a:t> doesn’t </a:t>
            </a:r>
            <a:r>
              <a:rPr lang="en-US" sz="2000" b="1" i="1" u="sng" dirty="0"/>
              <a:t>:</a:t>
            </a:r>
            <a:endParaRPr lang="en-US" sz="2000" b="1" i="1" dirty="0"/>
          </a:p>
          <a:p>
            <a:pPr algn="ctr"/>
            <a:r>
              <a:rPr lang="en-US" sz="2000" b="1" i="1" dirty="0" smtClean="0"/>
              <a:t>Reset the jog Screens using </a:t>
            </a:r>
            <a:r>
              <a:rPr lang="en-US" sz="2000" b="1" i="1" dirty="0" err="1" smtClean="0"/>
              <a:t>shift+quantize</a:t>
            </a:r>
            <a:endParaRPr lang="en-US" sz="2000" b="1" i="1" dirty="0" smtClean="0"/>
          </a:p>
          <a:p>
            <a:pPr algn="ctr"/>
            <a:r>
              <a:rPr lang="en-US" sz="2000" b="1" i="1" dirty="0" smtClean="0"/>
              <a:t>Start components in this order: #1 Laptop #</a:t>
            </a:r>
            <a:r>
              <a:rPr lang="en-US" sz="2000" b="1" i="1" dirty="0"/>
              <a:t>2</a:t>
            </a:r>
            <a:r>
              <a:rPr lang="en-US" sz="2000" b="1" i="1" dirty="0" smtClean="0"/>
              <a:t> DDJ #3 BOME #4 </a:t>
            </a:r>
            <a:r>
              <a:rPr lang="en-US" sz="2000" b="1" i="1" dirty="0" err="1" smtClean="0"/>
              <a:t>Traktor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#2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 smtClean="0"/>
              <a:t>Make a HD video of the verification steps, INCLUDING THE BOME LOG.</a:t>
            </a:r>
          </a:p>
          <a:p>
            <a:pPr algn="ctr"/>
            <a:r>
              <a:rPr lang="en-US" sz="2000" b="1" i="1" dirty="0" smtClean="0"/>
              <a:t>Put your phone really close to the screen for me to read </a:t>
            </a:r>
            <a:r>
              <a:rPr lang="en-US" sz="2000" b="1" i="1" dirty="0"/>
              <a:t>the small </a:t>
            </a:r>
            <a:r>
              <a:rPr lang="en-US" sz="2000" b="1" i="1" dirty="0" smtClean="0"/>
              <a:t>text!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Upload the video to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wetransfer.com</a:t>
            </a:r>
            <a:r>
              <a:rPr lang="en-US" sz="2000" b="1" i="1" dirty="0" smtClean="0"/>
              <a:t> and send an email to </a:t>
            </a:r>
            <a:r>
              <a:rPr lang="en-US" sz="2000" b="1" i="1" dirty="0" smtClean="0">
                <a:hlinkClick r:id="rId3"/>
              </a:rPr>
              <a:t>pedro.estrela@gmail.com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/>
              <a:t>ANNEXES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my experience there is </a:t>
            </a:r>
            <a:r>
              <a:rPr lang="en-US" sz="2000" b="1" dirty="0" smtClean="0"/>
              <a:t>no need </a:t>
            </a:r>
            <a:r>
              <a:rPr lang="en-US" sz="2000" dirty="0" smtClean="0"/>
              <a:t>to set the unit to forced MIDI mode.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this is ever necessary, instructions are on page </a:t>
            </a:r>
            <a:r>
              <a:rPr lang="en-US" sz="2000" dirty="0"/>
              <a:t>26 of the DDJ-1000 </a:t>
            </a:r>
            <a:r>
              <a:rPr lang="en-US" sz="2000" dirty="0" smtClean="0"/>
              <a:t>manual: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USB </a:t>
            </a:r>
            <a:r>
              <a:rPr lang="en-US" sz="2000" dirty="0" smtClean="0"/>
              <a:t>cable</a:t>
            </a:r>
          </a:p>
          <a:p>
            <a:r>
              <a:rPr lang="en-US" sz="2000" dirty="0" smtClean="0"/>
              <a:t>power off DDJ</a:t>
            </a:r>
          </a:p>
          <a:p>
            <a:r>
              <a:rPr lang="en-US" sz="2000" dirty="0" smtClean="0"/>
              <a:t>Press left play + left shift + turn on DDJ</a:t>
            </a:r>
          </a:p>
          <a:p>
            <a:r>
              <a:rPr lang="en-US" sz="2000" dirty="0" smtClean="0"/>
              <a:t>left </a:t>
            </a:r>
            <a:r>
              <a:rPr lang="en-US" sz="2000" dirty="0"/>
              <a:t>Slip </a:t>
            </a:r>
            <a:r>
              <a:rPr lang="en-US" sz="2000" dirty="0" smtClean="0"/>
              <a:t>Reverse:</a:t>
            </a:r>
          </a:p>
          <a:p>
            <a:pPr lvl="1"/>
            <a:r>
              <a:rPr lang="en-US" sz="1600" dirty="0" smtClean="0"/>
              <a:t>Off = auto mode</a:t>
            </a:r>
          </a:p>
          <a:p>
            <a:pPr lvl="1"/>
            <a:r>
              <a:rPr lang="en-US" sz="1600" dirty="0" smtClean="0"/>
              <a:t>ON = forced mode</a:t>
            </a:r>
          </a:p>
          <a:p>
            <a:r>
              <a:rPr lang="en-US" sz="2000" dirty="0" smtClean="0"/>
              <a:t>Power off DDJ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ower ON DDJ</a:t>
            </a:r>
          </a:p>
          <a:p>
            <a:r>
              <a:rPr lang="en-US" sz="2000" dirty="0" smtClean="0"/>
              <a:t>insert </a:t>
            </a:r>
            <a:r>
              <a:rPr lang="en-US" sz="2000" dirty="0"/>
              <a:t>USB cable.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11145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forced MIDI mode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2678992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75" y="807436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TRAKTOR</a:t>
            </a:r>
            <a:br>
              <a:rPr lang="en-US" sz="1400" dirty="0" smtClean="0"/>
            </a:br>
            <a:r>
              <a:rPr lang="en-US" sz="1400" dirty="0" smtClean="0"/>
              <a:t>DJ Software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877904" y="4886728"/>
            <a:ext cx="1680532" cy="12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BOME</a:t>
            </a:r>
            <a:br>
              <a:rPr lang="en-US" sz="1400" dirty="0" smtClean="0"/>
            </a:br>
            <a:r>
              <a:rPr lang="en-US" sz="1400" dirty="0" smtClean="0"/>
              <a:t>MIDI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1813" y="825219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DDJ-1000</a:t>
            </a:r>
          </a:p>
          <a:p>
            <a:pPr algn="ctr"/>
            <a:r>
              <a:rPr lang="en-US" sz="1400" dirty="0" smtClean="0"/>
              <a:t>OS Driver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1809781" y="1483205"/>
            <a:ext cx="3872032" cy="177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8096" y="746611"/>
            <a:ext cx="26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AUDIO path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793433" y="4019786"/>
            <a:ext cx="1849475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BMTP file</a:t>
            </a:r>
            <a:br>
              <a:rPr lang="en-US" sz="1400" dirty="0" smtClean="0"/>
            </a:br>
            <a:r>
              <a:rPr lang="en-US" sz="900" dirty="0" smtClean="0"/>
              <a:t>(7 presets)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71516" y="2407797"/>
            <a:ext cx="1796124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TSI FILE</a:t>
            </a:r>
            <a:br>
              <a:rPr lang="en-US" sz="1400" dirty="0" smtClean="0"/>
            </a:br>
            <a:r>
              <a:rPr lang="en-US" sz="900" dirty="0" smtClean="0"/>
              <a:t>(6 sub pages)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6356" y="3756660"/>
            <a:ext cx="548640" cy="48768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1" idx="0"/>
          </p:cNvCxnSpPr>
          <p:nvPr/>
        </p:nvCxnSpPr>
        <p:spPr>
          <a:xfrm>
            <a:off x="1169578" y="2158975"/>
            <a:ext cx="0" cy="2488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605" y="4659989"/>
            <a:ext cx="0" cy="22673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8436" y="3404052"/>
            <a:ext cx="844748" cy="803245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2797" y="2498474"/>
            <a:ext cx="21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MIDI path</a:t>
            </a:r>
            <a:endParaRPr lang="en-US" sz="3600" b="1" dirty="0"/>
          </a:p>
        </p:txBody>
      </p:sp>
      <p:sp>
        <p:nvSpPr>
          <p:cNvPr id="65" name="Oval 64"/>
          <p:cNvSpPr/>
          <p:nvPr/>
        </p:nvSpPr>
        <p:spPr>
          <a:xfrm>
            <a:off x="5603120" y="5251288"/>
            <a:ext cx="1644966" cy="480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BMTS file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" idx="3"/>
            <a:endCxn id="65" idx="2"/>
          </p:cNvCxnSpPr>
          <p:nvPr/>
        </p:nvCxnSpPr>
        <p:spPr>
          <a:xfrm>
            <a:off x="4558436" y="5491364"/>
            <a:ext cx="1044683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4381" y="5139863"/>
            <a:ext cx="893512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ettings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6962219" y="1500989"/>
            <a:ext cx="810181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4536" y="1077022"/>
            <a:ext cx="559286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5896" y="3642360"/>
            <a:ext cx="579120" cy="51816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2059" y="3291840"/>
            <a:ext cx="802757" cy="81614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236" y="3051336"/>
            <a:ext cx="581718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n port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6780" y="2895600"/>
            <a:ext cx="665836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out port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13" y="3671293"/>
            <a:ext cx="7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</a:t>
            </a:r>
            <a:r>
              <a:rPr lang="en-US" sz="900" i="1" dirty="0" err="1" smtClean="0"/>
              <a:t>Traktor</a:t>
            </a:r>
            <a:endParaRPr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85923"/>
            <a:ext cx="1447800" cy="29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1835974" y="3216432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BMT1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51137" y="2854669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DDJ-1000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48196" y="2192885"/>
            <a:ext cx="761744" cy="67985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 flipV="1">
            <a:off x="5719000" y="2176758"/>
            <a:ext cx="987436" cy="961843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82066" y="3044076"/>
            <a:ext cx="453908" cy="389677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40516" y="2999196"/>
            <a:ext cx="319182" cy="2791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616" y="4090408"/>
            <a:ext cx="5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To </a:t>
            </a:r>
            <a:r>
              <a:rPr lang="en-US" sz="900" i="1" dirty="0" err="1"/>
              <a:t>T</a:t>
            </a:r>
            <a:r>
              <a:rPr lang="en-US" sz="900" i="1" dirty="0" err="1" smtClean="0"/>
              <a:t>raktor</a:t>
            </a:r>
            <a:endParaRPr lang="en-US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5925" y="4061538"/>
            <a:ext cx="668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DDJ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37986" y="3784295"/>
            <a:ext cx="54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/>
              <a:t>To DDJ</a:t>
            </a:r>
            <a:endParaRPr lang="en-US" sz="9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7663822" y="1708264"/>
            <a:ext cx="1371600" cy="139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DDJ-800</a:t>
            </a:r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09800"/>
            <a:ext cx="22592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199" y="2381295"/>
            <a:ext cx="3230749" cy="34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371769"/>
            <a:ext cx="2743200" cy="34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SOFTWARE INSTALLATION: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Download and install the BOME trial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www.bome.com/products/miditranslator#downloads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 smtClean="0"/>
              <a:t>MAC-OS SECURITY ENABLE (see page 40 of the BOME manual):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10.9</a:t>
            </a:r>
            <a:r>
              <a:rPr lang="en-US" dirty="0" smtClean="0"/>
              <a:t> and later: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</a:t>
            </a:r>
            <a:r>
              <a:rPr lang="en-US" dirty="0"/>
              <a:t>Security &amp; Privacy → </a:t>
            </a:r>
            <a:r>
              <a:rPr lang="en-US" dirty="0" smtClean="0"/>
              <a:t>Privacy  </a:t>
            </a:r>
            <a:r>
              <a:rPr lang="en-US" dirty="0"/>
              <a:t>→ </a:t>
            </a:r>
            <a:r>
              <a:rPr lang="en-US" dirty="0" smtClean="0"/>
              <a:t>Accessibility -&gt; Add “BOME”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10.8</a:t>
            </a:r>
            <a:r>
              <a:rPr lang="en-US" dirty="0" smtClean="0"/>
              <a:t> and earlier: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Universal Access </a:t>
            </a:r>
            <a:r>
              <a:rPr lang="en-US" dirty="0"/>
              <a:t>→ </a:t>
            </a:r>
            <a:r>
              <a:rPr lang="en-US" dirty="0" smtClean="0"/>
              <a:t>check 'access for assistive devices‘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More info: </a:t>
            </a:r>
            <a:r>
              <a:rPr lang="en-US" dirty="0">
                <a:hlinkClick r:id="rId3"/>
              </a:rPr>
              <a:t>https://www.maketecheasier.com/macos-security-privacy-permissions/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9" y="152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XDJ-XZ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2" descr="C:\Users\Pedro\Desktop\Z_DRIVE_Pedro\2 Music - Controllers\0_MAPS_Traktor\DDJ Pioneer\XDJ-XZ version (based on v6.1.2)\pics\bome 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69865"/>
            <a:ext cx="2572072" cy="40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78073" y="1269879"/>
            <a:ext cx="4424207" cy="2435582"/>
            <a:chOff x="219823" y="404664"/>
            <a:chExt cx="8763717" cy="4824536"/>
          </a:xfrm>
        </p:grpSpPr>
        <p:pic>
          <p:nvPicPr>
            <p:cNvPr id="9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73" y="3864395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Pedro\Desktop\Z_DRIVE_Pedro\2 Music - Controllers\0_MAPS_Traktor\DDJ Pioneer\XDJ-XZ version (based on v6.1.2)\pics\bome l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9" y="4084319"/>
            <a:ext cx="3074192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700088"/>
            <a:ext cx="6362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 smtClean="0"/>
              <a:t>macOS</a:t>
            </a:r>
            <a:r>
              <a:rPr lang="en-US" sz="2400" i="1" u="sng" dirty="0" smtClean="0"/>
              <a:t> security:</a:t>
            </a:r>
            <a:endParaRPr lang="en-US" sz="2400" i="1" u="sng" dirty="0"/>
          </a:p>
        </p:txBody>
      </p:sp>
      <p:sp>
        <p:nvSpPr>
          <p:cNvPr id="13" name="Oval 12"/>
          <p:cNvSpPr/>
          <p:nvPr/>
        </p:nvSpPr>
        <p:spPr>
          <a:xfrm>
            <a:off x="1600200" y="4495800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AutoShape 2" descr="macos-security-privacy-permissions-accessibilit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4547" y="1214164"/>
            <a:ext cx="987653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700088"/>
            <a:ext cx="14478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#2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BOME: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PRELIMINARIES: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Rekordbox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Traktor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Expand all files in the zip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the USB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Turn on your DDJ-1000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INSTALLING BOME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BOME. DO NOT RUN TRAKTOR!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Settings</a:t>
            </a:r>
            <a:r>
              <a:rPr lang="en-US" dirty="0" smtClean="0"/>
              <a:t>: Import </a:t>
            </a:r>
            <a:r>
              <a:rPr lang="en-US" dirty="0"/>
              <a:t>the </a:t>
            </a:r>
            <a:r>
              <a:rPr lang="en-US" u="sng" dirty="0" smtClean="0"/>
              <a:t>settings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</a:t>
            </a:r>
            <a:r>
              <a:rPr lang="en-US" dirty="0"/>
              <a:t>View; settings; export/import; import; select BMTS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Mapping</a:t>
            </a:r>
            <a:r>
              <a:rPr lang="en-US" dirty="0" smtClean="0"/>
              <a:t>: load the </a:t>
            </a:r>
            <a:r>
              <a:rPr lang="en-US" u="sng" dirty="0" smtClean="0"/>
              <a:t>mapping</a:t>
            </a:r>
            <a:r>
              <a:rPr lang="en-US" dirty="0" smtClean="0"/>
              <a:t> file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Click </a:t>
            </a:r>
            <a:r>
              <a:rPr lang="en-US" dirty="0"/>
              <a:t>menu File; Open; select BMTP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mix up the </a:t>
            </a:r>
            <a:r>
              <a:rPr lang="en-US" u="sng" dirty="0"/>
              <a:t>S</a:t>
            </a:r>
            <a:r>
              <a:rPr lang="en-US" u="sng" dirty="0" smtClean="0"/>
              <a:t>ettings</a:t>
            </a:r>
            <a:r>
              <a:rPr lang="en-US" dirty="0" smtClean="0"/>
              <a:t> file </a:t>
            </a:r>
            <a:r>
              <a:rPr lang="en-US" dirty="0"/>
              <a:t>with the </a:t>
            </a:r>
            <a:r>
              <a:rPr lang="en-US" u="sng" dirty="0"/>
              <a:t>M</a:t>
            </a:r>
            <a:r>
              <a:rPr lang="en-US" u="sng" dirty="0" smtClean="0"/>
              <a:t>apping</a:t>
            </a:r>
            <a:r>
              <a:rPr lang="en-US" dirty="0" smtClean="0"/>
              <a:t> file!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477000" y="5000195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Beware!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1 - DDJ-1000 - TP3_TP2 BOME\Support files\Source files\Installation\BOME\1 - BOME - import bome 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7" y="685800"/>
            <a:ext cx="5944892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</a:t>
            </a:r>
            <a:r>
              <a:rPr lang="en-US" sz="2400" i="1" u="sng" dirty="0"/>
              <a:t>s</a:t>
            </a:r>
            <a:r>
              <a:rPr lang="en-US" sz="2400" i="1" u="sng" dirty="0" smtClean="0"/>
              <a:t>ettings file (BMTS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6493329" y="974271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2492364"/>
            <a:ext cx="838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2259001"/>
            <a:ext cx="762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9082" y="4343400"/>
            <a:ext cx="1704517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v6.5.1 - DDJ-1000 - TP3_TP2 BOME\Support files\Source files\Installation\BOME\2 - BOME - import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5068284" cy="56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mapping file (BMTP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133600" y="990327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2725726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1163</Words>
  <Application>Microsoft Office PowerPoint</Application>
  <PresentationFormat>On-screen Show (4:3)</PresentationFormat>
  <Paragraphs>261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95</cp:revision>
  <dcterms:created xsi:type="dcterms:W3CDTF">2006-08-16T00:00:00Z</dcterms:created>
  <dcterms:modified xsi:type="dcterms:W3CDTF">2020-02-08T00:25:02Z</dcterms:modified>
</cp:coreProperties>
</file>