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0" autoAdjust="0"/>
    <p:restoredTop sz="94660"/>
  </p:normalViewPr>
  <p:slideViewPr>
    <p:cSldViewPr>
      <p:cViewPr varScale="1">
        <p:scale>
          <a:sx n="117" d="100"/>
          <a:sy n="117" d="100"/>
        </p:scale>
        <p:origin x="-1644" y="-10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06D6-862D-40C1-9815-6CA98A8212E7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F952E-6FE4-41A9-8A71-42D8BEE8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dro\Desktop\Z_DRIVE_Pedro\2 Music - Controllers\0_TSI_Traktor\DDJ Pioneer\1 Released maps\v6.1.0 - DDJ-SX2 TP3 - Mixer FX\Support files\base pics\DDJ-SX2 - Only D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135650"/>
            <a:ext cx="3400572" cy="502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3910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DDJ-SX2: General overview #1</a:t>
            </a:r>
            <a:endParaRPr lang="en-US" sz="2400" i="1" u="sng" dirty="0"/>
          </a:p>
        </p:txBody>
      </p:sp>
      <p:sp>
        <p:nvSpPr>
          <p:cNvPr id="10" name="Line Callout 1 (Accent Bar) 9"/>
          <p:cNvSpPr/>
          <p:nvPr/>
        </p:nvSpPr>
        <p:spPr>
          <a:xfrm>
            <a:off x="1042294" y="4021836"/>
            <a:ext cx="1472943" cy="225552"/>
          </a:xfrm>
          <a:prstGeom prst="accentCallout1">
            <a:avLst>
              <a:gd name="adj1" fmla="val 41417"/>
              <a:gd name="adj2" fmla="val 104560"/>
              <a:gd name="adj3" fmla="val 64409"/>
              <a:gd name="adj4" fmla="val 14471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r"/>
            <a:r>
              <a:rPr lang="en-US" b="1" u="sng" dirty="0" smtClean="0">
                <a:solidFill>
                  <a:schemeClr val="tx1"/>
                </a:solidFill>
              </a:rPr>
              <a:t>Main shift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12" name="Line Callout 1 (Accent Bar) 11"/>
          <p:cNvSpPr/>
          <p:nvPr/>
        </p:nvSpPr>
        <p:spPr>
          <a:xfrm>
            <a:off x="1042294" y="3124200"/>
            <a:ext cx="1472943" cy="473964"/>
          </a:xfrm>
          <a:prstGeom prst="accentCallout1">
            <a:avLst>
              <a:gd name="adj1" fmla="val 41417"/>
              <a:gd name="adj2" fmla="val 106334"/>
              <a:gd name="adj3" fmla="val 75670"/>
              <a:gd name="adj4" fmla="val 149686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r"/>
            <a:r>
              <a:rPr lang="en-US" b="1" u="sng" dirty="0" smtClean="0">
                <a:solidFill>
                  <a:schemeClr val="tx1"/>
                </a:solidFill>
              </a:rPr>
              <a:t>Second shift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 / Layout change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Line Callout 1 (Accent Bar) 15"/>
          <p:cNvSpPr/>
          <p:nvPr/>
        </p:nvSpPr>
        <p:spPr>
          <a:xfrm>
            <a:off x="6477000" y="4985766"/>
            <a:ext cx="1884680" cy="423672"/>
          </a:xfrm>
          <a:prstGeom prst="accentCallout1">
            <a:avLst>
              <a:gd name="adj1" fmla="val 25230"/>
              <a:gd name="adj2" fmla="val -3538"/>
              <a:gd name="adj3" fmla="val 34324"/>
              <a:gd name="adj4" fmla="val -23502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LoopSize</a:t>
            </a:r>
            <a:r>
              <a:rPr lang="en-US" sz="1200" dirty="0" smtClean="0">
                <a:solidFill>
                  <a:schemeClr val="tx1"/>
                </a:solidFill>
              </a:rPr>
              <a:t> / </a:t>
            </a:r>
            <a:r>
              <a:rPr lang="en-US" sz="1200" dirty="0" err="1" smtClean="0">
                <a:solidFill>
                  <a:schemeClr val="tx1"/>
                </a:solidFill>
              </a:rPr>
              <a:t>MoveSize</a:t>
            </a:r>
            <a:r>
              <a:rPr lang="en-US" sz="1200" dirty="0" smtClean="0">
                <a:solidFill>
                  <a:schemeClr val="tx1"/>
                </a:solidFill>
              </a:rPr>
              <a:t> /  </a:t>
            </a:r>
            <a:r>
              <a:rPr lang="en-US" sz="1200" dirty="0" err="1" smtClean="0">
                <a:solidFill>
                  <a:schemeClr val="tx1"/>
                </a:solidFill>
              </a:rPr>
              <a:t>BeatJump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1372237" y="5161788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48643"/>
              <a:gd name="adj4" fmla="val 16468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Track begin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Line Callout 1 (Accent Bar) 17"/>
          <p:cNvSpPr/>
          <p:nvPr/>
        </p:nvSpPr>
        <p:spPr>
          <a:xfrm>
            <a:off x="1372237" y="5709285"/>
            <a:ext cx="1143000" cy="363855"/>
          </a:xfrm>
          <a:prstGeom prst="accentCallout1">
            <a:avLst>
              <a:gd name="adj1" fmla="val 41417"/>
              <a:gd name="adj2" fmla="val 106334"/>
              <a:gd name="adj3" fmla="val 48643"/>
              <a:gd name="adj4" fmla="val 16468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Vinyl Stop / Release FX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6477000" y="2673477"/>
            <a:ext cx="2280407" cy="609600"/>
          </a:xfrm>
          <a:prstGeom prst="accentCallout1">
            <a:avLst>
              <a:gd name="adj1" fmla="val 39721"/>
              <a:gd name="adj2" fmla="val -2516"/>
              <a:gd name="adj3" fmla="val 101728"/>
              <a:gd name="adj4" fmla="val -5725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600" u="sng" dirty="0" err="1" smtClean="0">
                <a:solidFill>
                  <a:schemeClr val="tx1"/>
                </a:solidFill>
              </a:rPr>
              <a:t>JogFX</a:t>
            </a:r>
            <a:r>
              <a:rPr lang="en-US" sz="1600" u="sng" dirty="0" smtClean="0">
                <a:solidFill>
                  <a:schemeClr val="tx1"/>
                </a:solidFill>
              </a:rPr>
              <a:t> / Quick Search</a:t>
            </a:r>
          </a:p>
          <a:p>
            <a:r>
              <a:rPr lang="en-US" sz="1600" u="sng" dirty="0" smtClean="0">
                <a:solidFill>
                  <a:schemeClr val="tx1"/>
                </a:solidFill>
              </a:rPr>
              <a:t>CDJ / Grid Adjust</a:t>
            </a:r>
            <a:endParaRPr lang="en-US" sz="1600" u="sng" dirty="0">
              <a:solidFill>
                <a:schemeClr val="tx1"/>
              </a:solidFill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6477000" y="4514469"/>
            <a:ext cx="1884680" cy="381000"/>
          </a:xfrm>
          <a:prstGeom prst="accentCallout1">
            <a:avLst>
              <a:gd name="adj1" fmla="val 43917"/>
              <a:gd name="adj2" fmla="val -4144"/>
              <a:gd name="adj3" fmla="val 81623"/>
              <a:gd name="adj4" fmla="val -2543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4-beat Loop /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Active Loop  / Move 1-beat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Line Callout 1 (Accent Bar) 20"/>
          <p:cNvSpPr/>
          <p:nvPr/>
        </p:nvSpPr>
        <p:spPr>
          <a:xfrm>
            <a:off x="1372237" y="1752600"/>
            <a:ext cx="1143000" cy="225552"/>
          </a:xfrm>
          <a:prstGeom prst="accentCallout1">
            <a:avLst>
              <a:gd name="adj1" fmla="val 37556"/>
              <a:gd name="adj2" fmla="val 108620"/>
              <a:gd name="adj3" fmla="val 137615"/>
              <a:gd name="adj4" fmla="val 14963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TP3 Slip Reverse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Line Callout 1 (Accent Bar) 25"/>
          <p:cNvSpPr/>
          <p:nvPr/>
        </p:nvSpPr>
        <p:spPr>
          <a:xfrm>
            <a:off x="630557" y="4513707"/>
            <a:ext cx="1884680" cy="180594"/>
          </a:xfrm>
          <a:prstGeom prst="accentCallout1">
            <a:avLst>
              <a:gd name="adj1" fmla="val 49787"/>
              <a:gd name="adj2" fmla="val 104128"/>
              <a:gd name="adj3" fmla="val 80053"/>
              <a:gd name="adj4" fmla="val 13146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Sync Force / Sync Off / Master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6477000" y="2066544"/>
            <a:ext cx="2057400" cy="180594"/>
          </a:xfrm>
          <a:prstGeom prst="accentCallout1">
            <a:avLst>
              <a:gd name="adj1" fmla="val 45417"/>
              <a:gd name="adj2" fmla="val -2669"/>
              <a:gd name="adj3" fmla="val 22202"/>
              <a:gd name="adj4" fmla="val -24471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Keylock</a:t>
            </a:r>
            <a:r>
              <a:rPr lang="en-US" sz="1200" dirty="0" smtClean="0">
                <a:solidFill>
                  <a:schemeClr val="tx1"/>
                </a:solidFill>
              </a:rPr>
              <a:t> / 6%-&gt;10%-&gt;16%-&gt;100%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Line Callout 1 (Accent Bar) 27"/>
          <p:cNvSpPr/>
          <p:nvPr/>
        </p:nvSpPr>
        <p:spPr>
          <a:xfrm>
            <a:off x="630557" y="2351912"/>
            <a:ext cx="1884680" cy="180594"/>
          </a:xfrm>
          <a:prstGeom prst="accentCallout1">
            <a:avLst>
              <a:gd name="adj1" fmla="val 39971"/>
              <a:gd name="adj2" fmla="val 105077"/>
              <a:gd name="adj3" fmla="val 92988"/>
              <a:gd name="adj4" fmla="val 12911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BPM Slide / Set Marker / Auto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Line Callout 1 (Accent Bar) 28"/>
          <p:cNvSpPr/>
          <p:nvPr/>
        </p:nvSpPr>
        <p:spPr>
          <a:xfrm>
            <a:off x="238381" y="2734547"/>
            <a:ext cx="2276856" cy="180594"/>
          </a:xfrm>
          <a:prstGeom prst="accentCallout1">
            <a:avLst>
              <a:gd name="adj1" fmla="val 39973"/>
              <a:gd name="adj2" fmla="val 103734"/>
              <a:gd name="adj3" fmla="val 66899"/>
              <a:gd name="adj4" fmla="val 12387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BPM Adjust / Reset Marker / Lock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Line Callout 1 (Accent Bar) 23"/>
          <p:cNvSpPr/>
          <p:nvPr/>
        </p:nvSpPr>
        <p:spPr>
          <a:xfrm>
            <a:off x="6477000" y="2358611"/>
            <a:ext cx="1676400" cy="180594"/>
          </a:xfrm>
          <a:prstGeom prst="accentCallout1">
            <a:avLst>
              <a:gd name="adj1" fmla="val 45417"/>
              <a:gd name="adj2" fmla="val -2669"/>
              <a:gd name="adj3" fmla="val 95010"/>
              <a:gd name="adj4" fmla="val -5375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Slip / CDJ mode)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Line Callout 1 (Accent Bar) 32"/>
          <p:cNvSpPr/>
          <p:nvPr/>
        </p:nvSpPr>
        <p:spPr>
          <a:xfrm>
            <a:off x="6477000" y="4021836"/>
            <a:ext cx="1884680" cy="190500"/>
          </a:xfrm>
          <a:prstGeom prst="accentCallout1">
            <a:avLst>
              <a:gd name="adj1" fmla="val 43917"/>
              <a:gd name="adj2" fmla="val -4144"/>
              <a:gd name="adj3" fmla="val 191337"/>
              <a:gd name="adj4" fmla="val -3005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Loop recorder functions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Line Callout 1 (Accent Bar) 33"/>
          <p:cNvSpPr/>
          <p:nvPr/>
        </p:nvSpPr>
        <p:spPr>
          <a:xfrm>
            <a:off x="6477000" y="838200"/>
            <a:ext cx="2057400" cy="180594"/>
          </a:xfrm>
          <a:prstGeom prst="accentCallout1">
            <a:avLst>
              <a:gd name="adj1" fmla="val 45417"/>
              <a:gd name="adj2" fmla="val -2669"/>
              <a:gd name="adj3" fmla="val 287733"/>
              <a:gd name="adj4" fmla="val -4911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Dry Wet / Toggle all FX units</a:t>
            </a:r>
          </a:p>
        </p:txBody>
      </p:sp>
      <p:sp>
        <p:nvSpPr>
          <p:cNvPr id="35" name="Line Callout 1 (Accent Bar) 34"/>
          <p:cNvSpPr/>
          <p:nvPr/>
        </p:nvSpPr>
        <p:spPr>
          <a:xfrm>
            <a:off x="6477000" y="1295400"/>
            <a:ext cx="2057400" cy="180594"/>
          </a:xfrm>
          <a:prstGeom prst="accentCallout1">
            <a:avLst>
              <a:gd name="adj1" fmla="val 45417"/>
              <a:gd name="adj2" fmla="val -2669"/>
              <a:gd name="adj3" fmla="val 244800"/>
              <a:gd name="adj4" fmla="val -4519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Turn FX off</a:t>
            </a:r>
          </a:p>
        </p:txBody>
      </p:sp>
      <p:sp>
        <p:nvSpPr>
          <p:cNvPr id="37" name="Line Callout 1 (Accent Bar) 36"/>
          <p:cNvSpPr/>
          <p:nvPr/>
        </p:nvSpPr>
        <p:spPr>
          <a:xfrm>
            <a:off x="6477000" y="6248400"/>
            <a:ext cx="1795777" cy="304800"/>
          </a:xfrm>
          <a:prstGeom prst="accentCallout1">
            <a:avLst>
              <a:gd name="adj1" fmla="val 45417"/>
              <a:gd name="adj2" fmla="val -2669"/>
              <a:gd name="adj3" fmla="val -143781"/>
              <a:gd name="adj4" fmla="val -41286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Sortcut</a:t>
            </a:r>
            <a:r>
              <a:rPr lang="en-US" sz="1200" dirty="0" smtClean="0">
                <a:solidFill>
                  <a:schemeClr val="tx1"/>
                </a:solidFill>
              </a:rPr>
              <a:t> to </a:t>
            </a:r>
            <a:r>
              <a:rPr lang="en-US" sz="1200" dirty="0" err="1" smtClean="0">
                <a:solidFill>
                  <a:schemeClr val="tx1"/>
                </a:solidFill>
              </a:rPr>
              <a:t>MacroFX</a:t>
            </a:r>
            <a:r>
              <a:rPr lang="en-US" sz="1200" dirty="0" smtClean="0">
                <a:solidFill>
                  <a:schemeClr val="tx1"/>
                </a:solidFill>
              </a:rPr>
              <a:t>  /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Cycle page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Line Callout 1 (Accent Bar) 37"/>
          <p:cNvSpPr/>
          <p:nvPr/>
        </p:nvSpPr>
        <p:spPr>
          <a:xfrm>
            <a:off x="6477000" y="5891211"/>
            <a:ext cx="1442208" cy="181929"/>
          </a:xfrm>
          <a:prstGeom prst="accentCallout1">
            <a:avLst>
              <a:gd name="adj1" fmla="val 45417"/>
              <a:gd name="adj2" fmla="val -2669"/>
              <a:gd name="adj3" fmla="val -54162"/>
              <a:gd name="adj4" fmla="val -3074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Shortcut to </a:t>
            </a:r>
            <a:r>
              <a:rPr lang="en-US" sz="1200" dirty="0" err="1" smtClean="0">
                <a:solidFill>
                  <a:schemeClr val="tx1"/>
                </a:solidFill>
              </a:rPr>
              <a:t>JogFX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9" name="Line Callout 1 (Accent Bar) 38"/>
          <p:cNvSpPr/>
          <p:nvPr/>
        </p:nvSpPr>
        <p:spPr>
          <a:xfrm>
            <a:off x="1376809" y="1295400"/>
            <a:ext cx="1143000" cy="225552"/>
          </a:xfrm>
          <a:prstGeom prst="accentCallout1">
            <a:avLst>
              <a:gd name="adj1" fmla="val 37556"/>
              <a:gd name="adj2" fmla="val 108620"/>
              <a:gd name="adj3" fmla="val 192513"/>
              <a:gd name="adj4" fmla="val 19213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Select FX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8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edro\Desktop\Z_DRIVE_Pedro\2 Music - Controllers\0_TSI_Traktor\DDJ Pioneer\1 Released maps\v6.1.0 - DDJ-SX2 TP3 - Mixer FX\Support files\base pics\DDJ-SX2 - Only Mix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905" y="1405658"/>
            <a:ext cx="3156904" cy="519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11145"/>
            <a:ext cx="3910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DDJ-SX2: General overview #2</a:t>
            </a:r>
            <a:endParaRPr lang="en-US" sz="2400" i="1" u="sng" dirty="0"/>
          </a:p>
        </p:txBody>
      </p:sp>
      <p:sp>
        <p:nvSpPr>
          <p:cNvPr id="8" name="Line Callout 1 (Accent Bar) 7"/>
          <p:cNvSpPr/>
          <p:nvPr/>
        </p:nvSpPr>
        <p:spPr>
          <a:xfrm>
            <a:off x="6189406" y="4572000"/>
            <a:ext cx="1539240" cy="225552"/>
          </a:xfrm>
          <a:prstGeom prst="accentCallout1">
            <a:avLst>
              <a:gd name="adj1" fmla="val 51630"/>
              <a:gd name="adj2" fmla="val -4101"/>
              <a:gd name="adj3" fmla="val 147734"/>
              <a:gd name="adj4" fmla="val -120581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JogFX</a:t>
            </a:r>
            <a:r>
              <a:rPr lang="en-US" sz="1200" dirty="0" err="1">
                <a:solidFill>
                  <a:schemeClr val="tx1"/>
                </a:solidFill>
              </a:rPr>
              <a:t>+</a:t>
            </a:r>
            <a:r>
              <a:rPr lang="en-US" sz="1200" dirty="0" err="1" smtClean="0">
                <a:solidFill>
                  <a:schemeClr val="tx1"/>
                </a:solidFill>
              </a:rPr>
              <a:t>MacroFX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DryWet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Line Callout 1 (Accent Bar) 12"/>
          <p:cNvSpPr/>
          <p:nvPr/>
        </p:nvSpPr>
        <p:spPr>
          <a:xfrm>
            <a:off x="6189406" y="3823243"/>
            <a:ext cx="2057400" cy="180594"/>
          </a:xfrm>
          <a:prstGeom prst="accentCallout1">
            <a:avLst>
              <a:gd name="adj1" fmla="val 45417"/>
              <a:gd name="adj2" fmla="val -2669"/>
              <a:gd name="adj3" fmla="val 115476"/>
              <a:gd name="adj4" fmla="val -2591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MacroFX</a:t>
            </a:r>
            <a:r>
              <a:rPr lang="en-US" sz="1200" dirty="0" smtClean="0">
                <a:solidFill>
                  <a:schemeClr val="tx1"/>
                </a:solidFill>
              </a:rPr>
              <a:t>  / </a:t>
            </a:r>
            <a:r>
              <a:rPr lang="en-US" sz="1200" dirty="0" err="1" smtClean="0">
                <a:solidFill>
                  <a:schemeClr val="tx1"/>
                </a:solidFill>
              </a:rPr>
              <a:t>MixerFX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Line Callout 1 (Accent Bar) 20"/>
          <p:cNvSpPr/>
          <p:nvPr/>
        </p:nvSpPr>
        <p:spPr>
          <a:xfrm>
            <a:off x="2186940" y="966073"/>
            <a:ext cx="1600200" cy="180594"/>
          </a:xfrm>
          <a:prstGeom prst="accentCallout1">
            <a:avLst>
              <a:gd name="adj1" fmla="val 61750"/>
              <a:gd name="adj2" fmla="val 102481"/>
              <a:gd name="adj3" fmla="val 485048"/>
              <a:gd name="adj4" fmla="val 11835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Only Browser (toggle)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Line Callout 1 (Accent Bar) 21"/>
          <p:cNvSpPr/>
          <p:nvPr/>
        </p:nvSpPr>
        <p:spPr>
          <a:xfrm>
            <a:off x="4744720" y="978836"/>
            <a:ext cx="1275080" cy="335662"/>
          </a:xfrm>
          <a:prstGeom prst="accentCallout1">
            <a:avLst>
              <a:gd name="adj1" fmla="val 45417"/>
              <a:gd name="adj2" fmla="val -5401"/>
              <a:gd name="adj3" fmla="val 274053"/>
              <a:gd name="adj4" fmla="val -2557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Preview Player </a:t>
            </a:r>
          </a:p>
          <a:p>
            <a:r>
              <a:rPr lang="en-US" sz="1200" i="1" dirty="0" smtClean="0">
                <a:solidFill>
                  <a:schemeClr val="tx1"/>
                </a:solidFill>
              </a:rPr>
              <a:t>(using browser)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3" name="Line Callout 1 (Accent Bar) 22"/>
          <p:cNvSpPr/>
          <p:nvPr/>
        </p:nvSpPr>
        <p:spPr>
          <a:xfrm>
            <a:off x="4744720" y="532540"/>
            <a:ext cx="1676400" cy="361188"/>
          </a:xfrm>
          <a:prstGeom prst="accentCallout1">
            <a:avLst>
              <a:gd name="adj1" fmla="val 43006"/>
              <a:gd name="adj2" fmla="val -4747"/>
              <a:gd name="adj3" fmla="val 295149"/>
              <a:gd name="adj4" fmla="val -2607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List Browse / Tree Browse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Zoom / Preview player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70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73578" y="3164685"/>
            <a:ext cx="4925387" cy="2563585"/>
            <a:chOff x="1973578" y="3164685"/>
            <a:chExt cx="4925387" cy="2563585"/>
          </a:xfrm>
        </p:grpSpPr>
        <p:pic>
          <p:nvPicPr>
            <p:cNvPr id="19" name="Picture 2" descr="C:\Users\Pedro\Desktop\Z_DRIVE_Pedro\2 Music - Controllers\0_TSI_Traktor\DDJ Pioneer\1 Released maps\v6.1.0 - DDJ-SX2 TP3 - Mixer FX\Support files\base pics\DDJ-SX2 - Only Deck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72" t="71370" r="2241" b="1990"/>
            <a:stretch/>
          </p:blipFill>
          <p:spPr bwMode="auto">
            <a:xfrm>
              <a:off x="1973579" y="3164685"/>
              <a:ext cx="4925386" cy="2563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/>
            <p:cNvSpPr/>
            <p:nvPr/>
          </p:nvSpPr>
          <p:spPr>
            <a:xfrm>
              <a:off x="1973578" y="3836063"/>
              <a:ext cx="3665221" cy="18922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2400" y="111145"/>
            <a:ext cx="2723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DDJ-SX2: Pad modes</a:t>
            </a:r>
            <a:endParaRPr lang="en-US" sz="2400" i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762000"/>
            <a:ext cx="5435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mode has several sub-pages, accessible using shift.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Press “&lt;” to access </a:t>
            </a:r>
            <a:r>
              <a:rPr lang="en-US" dirty="0" err="1" smtClean="0"/>
              <a:t>MacroFX</a:t>
            </a:r>
            <a:r>
              <a:rPr lang="en-US" dirty="0" smtClean="0"/>
              <a:t>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Press “&lt;” to cycle the top 2x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Press “&gt;” to access </a:t>
            </a:r>
            <a:r>
              <a:rPr lang="en-US" dirty="0" err="1" smtClean="0"/>
              <a:t>JogFX</a:t>
            </a:r>
            <a:r>
              <a:rPr lang="en-US" dirty="0" smtClean="0"/>
              <a:t> mode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769168" y="3164685"/>
            <a:ext cx="1129796" cy="17671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Callout 1 (Accent Bar) 14"/>
          <p:cNvSpPr/>
          <p:nvPr/>
        </p:nvSpPr>
        <p:spPr>
          <a:xfrm>
            <a:off x="591457" y="3065943"/>
            <a:ext cx="1198880" cy="335788"/>
          </a:xfrm>
          <a:prstGeom prst="accentCallout1">
            <a:avLst>
              <a:gd name="adj1" fmla="val 41417"/>
              <a:gd name="adj2" fmla="val 106334"/>
              <a:gd name="adj3" fmla="val 88622"/>
              <a:gd name="adj4" fmla="val 150816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Hot Cues /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Cancel </a:t>
            </a:r>
            <a:r>
              <a:rPr lang="en-US" sz="1200" dirty="0" err="1" smtClean="0">
                <a:solidFill>
                  <a:schemeClr val="tx1"/>
                </a:solidFill>
              </a:rPr>
              <a:t>JogFX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Line Callout 1 (Accent Bar) 20"/>
          <p:cNvSpPr/>
          <p:nvPr/>
        </p:nvSpPr>
        <p:spPr>
          <a:xfrm>
            <a:off x="477157" y="4190476"/>
            <a:ext cx="1313180" cy="225552"/>
          </a:xfrm>
          <a:prstGeom prst="accentCallout1">
            <a:avLst>
              <a:gd name="adj1" fmla="val 41417"/>
              <a:gd name="adj2" fmla="val 106334"/>
              <a:gd name="adj3" fmla="val -222367"/>
              <a:gd name="adj4" fmla="val 204881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Pad FX (3 pages)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Line Callout 1 (Accent Bar) 30"/>
          <p:cNvSpPr/>
          <p:nvPr/>
        </p:nvSpPr>
        <p:spPr>
          <a:xfrm>
            <a:off x="5915960" y="3821297"/>
            <a:ext cx="730421" cy="180594"/>
          </a:xfrm>
          <a:prstGeom prst="accentCallout1">
            <a:avLst>
              <a:gd name="adj1" fmla="val 55061"/>
              <a:gd name="adj2" fmla="val -9568"/>
              <a:gd name="adj3" fmla="val -66844"/>
              <a:gd name="adj4" fmla="val -18670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Jog FX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Line Callout 1 (Accent Bar) 33"/>
          <p:cNvSpPr/>
          <p:nvPr/>
        </p:nvSpPr>
        <p:spPr>
          <a:xfrm>
            <a:off x="495663" y="3554131"/>
            <a:ext cx="1294674" cy="225552"/>
          </a:xfrm>
          <a:prstGeom prst="accentCallout1">
            <a:avLst>
              <a:gd name="adj1" fmla="val 41417"/>
              <a:gd name="adj2" fmla="val 106334"/>
              <a:gd name="adj3" fmla="val 38732"/>
              <a:gd name="adj4" fmla="val 12671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err="1" smtClean="0">
                <a:solidFill>
                  <a:schemeClr val="tx1"/>
                </a:solidFill>
              </a:rPr>
              <a:t>MacroFX</a:t>
            </a:r>
            <a:r>
              <a:rPr lang="en-US" sz="1200" dirty="0" smtClean="0">
                <a:solidFill>
                  <a:schemeClr val="tx1"/>
                </a:solidFill>
              </a:rPr>
              <a:t> (3 pages)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Line Callout 1 (Accent Bar) 35"/>
          <p:cNvSpPr/>
          <p:nvPr/>
        </p:nvSpPr>
        <p:spPr>
          <a:xfrm>
            <a:off x="5869577" y="2950301"/>
            <a:ext cx="1373799" cy="152400"/>
          </a:xfrm>
          <a:prstGeom prst="accentCallout1">
            <a:avLst>
              <a:gd name="adj1" fmla="val 51552"/>
              <a:gd name="adj2" fmla="val -3968"/>
              <a:gd name="adj3" fmla="val 294176"/>
              <a:gd name="adj4" fmla="val -5216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Remix decks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Line Callout 1 (Accent Bar) 37"/>
          <p:cNvSpPr/>
          <p:nvPr/>
        </p:nvSpPr>
        <p:spPr>
          <a:xfrm>
            <a:off x="5867400" y="2681338"/>
            <a:ext cx="1373799" cy="152400"/>
          </a:xfrm>
          <a:prstGeom prst="accentCallout1">
            <a:avLst>
              <a:gd name="adj1" fmla="val 51552"/>
              <a:gd name="adj2" fmla="val -3968"/>
              <a:gd name="adj3" fmla="val 442033"/>
              <a:gd name="adj4" fmla="val -98361"/>
            </a:avLst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Slicer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Line Callout 1 (Accent Bar) 17"/>
          <p:cNvSpPr/>
          <p:nvPr/>
        </p:nvSpPr>
        <p:spPr>
          <a:xfrm>
            <a:off x="228599" y="3831990"/>
            <a:ext cx="1561737" cy="246073"/>
          </a:xfrm>
          <a:prstGeom prst="accentCallout1">
            <a:avLst>
              <a:gd name="adj1" fmla="val 59573"/>
              <a:gd name="adj2" fmla="val 105498"/>
              <a:gd name="adj3" fmla="val -24252"/>
              <a:gd name="adj4" fmla="val 128381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Quantize + </a:t>
            </a:r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dirty="0" smtClean="0">
                <a:solidFill>
                  <a:schemeClr val="tx1"/>
                </a:solidFill>
              </a:rPr>
              <a:t>nap (toggle)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Line Callout 1 (Accent Bar) 21"/>
          <p:cNvSpPr/>
          <p:nvPr/>
        </p:nvSpPr>
        <p:spPr>
          <a:xfrm>
            <a:off x="477157" y="2703109"/>
            <a:ext cx="1313180" cy="225552"/>
          </a:xfrm>
          <a:prstGeom prst="accentCallout1">
            <a:avLst>
              <a:gd name="adj1" fmla="val 41417"/>
              <a:gd name="adj2" fmla="val 106334"/>
              <a:gd name="adj3" fmla="val 279563"/>
              <a:gd name="adj4" fmla="val 20753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Roll (4 pages)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Line Callout 1 (Accent Bar) 24"/>
          <p:cNvSpPr/>
          <p:nvPr/>
        </p:nvSpPr>
        <p:spPr>
          <a:xfrm>
            <a:off x="7086601" y="5524026"/>
            <a:ext cx="1442208" cy="408487"/>
          </a:xfrm>
          <a:prstGeom prst="accentCallout1">
            <a:avLst>
              <a:gd name="adj1" fmla="val 45417"/>
              <a:gd name="adj2" fmla="val -2669"/>
              <a:gd name="adj3" fmla="val -64900"/>
              <a:gd name="adj4" fmla="val -49045"/>
            </a:avLst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Sortcut</a:t>
            </a:r>
            <a:r>
              <a:rPr lang="en-US" sz="1200" dirty="0" smtClean="0">
                <a:solidFill>
                  <a:schemeClr val="tx1"/>
                </a:solidFill>
              </a:rPr>
              <a:t> to </a:t>
            </a:r>
            <a:r>
              <a:rPr lang="en-US" sz="1200" dirty="0" err="1" smtClean="0">
                <a:solidFill>
                  <a:schemeClr val="tx1"/>
                </a:solidFill>
              </a:rPr>
              <a:t>MacroFX</a:t>
            </a:r>
            <a:r>
              <a:rPr lang="en-US" sz="1200" dirty="0" smtClean="0">
                <a:solidFill>
                  <a:schemeClr val="tx1"/>
                </a:solidFill>
              </a:rPr>
              <a:t>  /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Cycle page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Line Callout 1 (Accent Bar) 25"/>
          <p:cNvSpPr/>
          <p:nvPr/>
        </p:nvSpPr>
        <p:spPr>
          <a:xfrm>
            <a:off x="7086600" y="5202967"/>
            <a:ext cx="1295400" cy="181929"/>
          </a:xfrm>
          <a:prstGeom prst="accentCallout1">
            <a:avLst>
              <a:gd name="adj1" fmla="val 45417"/>
              <a:gd name="adj2" fmla="val -2669"/>
              <a:gd name="adj3" fmla="val -1507"/>
              <a:gd name="adj4" fmla="val -27120"/>
            </a:avLst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Shortcut to </a:t>
            </a:r>
            <a:r>
              <a:rPr lang="en-US" sz="1200" dirty="0" err="1" smtClean="0">
                <a:solidFill>
                  <a:schemeClr val="tx1"/>
                </a:solidFill>
              </a:rPr>
              <a:t>JogFX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5893090" y="3554131"/>
            <a:ext cx="1506583" cy="152400"/>
          </a:xfrm>
          <a:prstGeom prst="accentCallout1">
            <a:avLst>
              <a:gd name="adj1" fmla="val 51552"/>
              <a:gd name="adj2" fmla="val -3968"/>
              <a:gd name="adj3" fmla="val 71318"/>
              <a:gd name="adj4" fmla="val -2768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Remix decks (Velocity)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15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2208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DDJ-SX2: Details</a:t>
            </a:r>
            <a:endParaRPr lang="en-US" sz="2400" i="1" u="sng" dirty="0"/>
          </a:p>
        </p:txBody>
      </p:sp>
      <p:grpSp>
        <p:nvGrpSpPr>
          <p:cNvPr id="8" name="Group 7"/>
          <p:cNvGrpSpPr/>
          <p:nvPr/>
        </p:nvGrpSpPr>
        <p:grpSpPr>
          <a:xfrm>
            <a:off x="436103" y="687410"/>
            <a:ext cx="2649996" cy="1870556"/>
            <a:chOff x="329022" y="611977"/>
            <a:chExt cx="2649996" cy="1870556"/>
          </a:xfrm>
        </p:grpSpPr>
        <p:pic>
          <p:nvPicPr>
            <p:cNvPr id="26" name="Picture 2" descr="C:\Users\Pedro\Desktop\Z_DRIVE_Pedro\2 Music - Controllers\0_TSI_Traktor\DDJ Pioneer\1 Released maps\v6.1.0 - DDJ-SX2 TP3 - Mixer FX\Support files\base pics\DDJ-SX2 - Only Deck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542" r="81747" b="36232"/>
            <a:stretch/>
          </p:blipFill>
          <p:spPr bwMode="auto">
            <a:xfrm>
              <a:off x="2098617" y="611977"/>
              <a:ext cx="880401" cy="1870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Line Callout 1 (Accent Bar) 38"/>
            <p:cNvSpPr/>
            <p:nvPr/>
          </p:nvSpPr>
          <p:spPr>
            <a:xfrm>
              <a:off x="329022" y="1693580"/>
              <a:ext cx="1472943" cy="225552"/>
            </a:xfrm>
            <a:prstGeom prst="accentCallout1">
              <a:avLst>
                <a:gd name="adj1" fmla="val 41417"/>
                <a:gd name="adj2" fmla="val 106334"/>
                <a:gd name="adj3" fmla="val 183859"/>
                <a:gd name="adj4" fmla="val 141947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Main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40" name="Line Callout 1 (Accent Bar) 39"/>
            <p:cNvSpPr/>
            <p:nvPr/>
          </p:nvSpPr>
          <p:spPr>
            <a:xfrm>
              <a:off x="329022" y="1158104"/>
              <a:ext cx="1472943" cy="225552"/>
            </a:xfrm>
            <a:prstGeom prst="accentCallout1">
              <a:avLst>
                <a:gd name="adj1" fmla="val 41417"/>
                <a:gd name="adj2" fmla="val 106334"/>
                <a:gd name="adj3" fmla="val 62157"/>
                <a:gd name="adj4" fmla="val 144720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Second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54230" y="4604251"/>
            <a:ext cx="2758376" cy="1756962"/>
            <a:chOff x="6229112" y="4781977"/>
            <a:chExt cx="2758376" cy="1756962"/>
          </a:xfrm>
        </p:grpSpPr>
        <p:pic>
          <p:nvPicPr>
            <p:cNvPr id="30" name="Picture 2" descr="C:\Users\Pedro\Desktop\Z_DRIVE_Pedro\2 Music - Controllers\0_TSI_Traktor\DDJ Pioneer\1 Released maps\v6.1.0 - DDJ-SX2 TP3 - Mixer FX\Support files\base pics\DDJ-SX2 - Only Deck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2" t="23678" r="85130" b="61169"/>
            <a:stretch/>
          </p:blipFill>
          <p:spPr bwMode="auto">
            <a:xfrm>
              <a:off x="8153400" y="4781977"/>
              <a:ext cx="834088" cy="175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Line Callout 1 (Accent Bar) 40"/>
            <p:cNvSpPr/>
            <p:nvPr/>
          </p:nvSpPr>
          <p:spPr>
            <a:xfrm>
              <a:off x="6229112" y="5036982"/>
              <a:ext cx="1579880" cy="374990"/>
            </a:xfrm>
            <a:prstGeom prst="accentCallout1">
              <a:avLst>
                <a:gd name="adj1" fmla="val 43216"/>
                <a:gd name="adj2" fmla="val 103100"/>
                <a:gd name="adj3" fmla="val 55303"/>
                <a:gd name="adj4" fmla="val 136133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+shift: BPM set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+Jog: grid slide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+Key reset: BPM Auto</a:t>
              </a:r>
            </a:p>
          </p:txBody>
        </p:sp>
        <p:sp>
          <p:nvSpPr>
            <p:cNvPr id="42" name="Line Callout 1 (Accent Bar) 41"/>
            <p:cNvSpPr/>
            <p:nvPr/>
          </p:nvSpPr>
          <p:spPr>
            <a:xfrm>
              <a:off x="6229112" y="5641210"/>
              <a:ext cx="1579880" cy="544283"/>
            </a:xfrm>
            <a:prstGeom prst="accentCallout1">
              <a:avLst>
                <a:gd name="adj1" fmla="val 43216"/>
                <a:gd name="adj2" fmla="val 103100"/>
                <a:gd name="adj3" fmla="val 78062"/>
                <a:gd name="adj4" fmla="val 136132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+shift: BPM delete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+Jog: grid adjust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+Key sync: Analysis Lock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10688" y="639615"/>
            <a:ext cx="4876800" cy="1638948"/>
            <a:chOff x="4315680" y="796196"/>
            <a:chExt cx="4876800" cy="1638948"/>
          </a:xfrm>
        </p:grpSpPr>
        <p:pic>
          <p:nvPicPr>
            <p:cNvPr id="36" name="Picture 2" descr="C:\Users\Pedro\Desktop\Z_DRIVE_Pedro\2 Music - Controllers\0_TSI_Traktor\DDJ Pioneer\1 Released maps\v6.1.0 - DDJ-SX2 TP3 - Mixer FX\Support files\base pics\DDJ-SX2 - Only Mixer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0" t="1515" r="40629" b="85419"/>
            <a:stretch/>
          </p:blipFill>
          <p:spPr bwMode="auto">
            <a:xfrm>
              <a:off x="6096000" y="876028"/>
              <a:ext cx="1371600" cy="1559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Line Callout 1 (Accent Bar) 26"/>
            <p:cNvSpPr/>
            <p:nvPr/>
          </p:nvSpPr>
          <p:spPr>
            <a:xfrm>
              <a:off x="7772112" y="796196"/>
              <a:ext cx="1420368" cy="587460"/>
            </a:xfrm>
            <a:prstGeom prst="accentCallout1">
              <a:avLst>
                <a:gd name="adj1" fmla="val 45417"/>
                <a:gd name="adj2" fmla="val -2669"/>
                <a:gd name="adj3" fmla="val 92741"/>
                <a:gd name="adj4" fmla="val -42521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Press: Load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Open folder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+memory: Auto-zoom</a:t>
              </a:r>
            </a:p>
          </p:txBody>
        </p:sp>
        <p:sp>
          <p:nvSpPr>
            <p:cNvPr id="45" name="Line Callout 1 (Accent Bar) 44"/>
            <p:cNvSpPr/>
            <p:nvPr/>
          </p:nvSpPr>
          <p:spPr>
            <a:xfrm>
              <a:off x="4391880" y="899260"/>
              <a:ext cx="1275080" cy="723428"/>
            </a:xfrm>
            <a:prstGeom prst="accentCallout1">
              <a:avLst>
                <a:gd name="adj1" fmla="val 43216"/>
                <a:gd name="adj2" fmla="val 103100"/>
                <a:gd name="adj3" fmla="val 63729"/>
                <a:gd name="adj4" fmla="val 164221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Regular: Browse List 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+shift: Browse Tree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+Memory: Zoom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+Back: Preview seek</a:t>
              </a:r>
            </a:p>
          </p:txBody>
        </p:sp>
        <p:sp>
          <p:nvSpPr>
            <p:cNvPr id="46" name="Line Callout 1 (Accent Bar) 45"/>
            <p:cNvSpPr/>
            <p:nvPr/>
          </p:nvSpPr>
          <p:spPr>
            <a:xfrm>
              <a:off x="4315680" y="1871673"/>
              <a:ext cx="1351280" cy="241999"/>
            </a:xfrm>
            <a:prstGeom prst="accentCallout1">
              <a:avLst>
                <a:gd name="adj1" fmla="val 43216"/>
                <a:gd name="adj2" fmla="val 103100"/>
                <a:gd name="adj3" fmla="val 99386"/>
                <a:gd name="adj4" fmla="val 140080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Load Preview player</a:t>
              </a:r>
            </a:p>
          </p:txBody>
        </p:sp>
        <p:sp>
          <p:nvSpPr>
            <p:cNvPr id="48" name="Line Callout 1 (Accent Bar) 47"/>
            <p:cNvSpPr/>
            <p:nvPr/>
          </p:nvSpPr>
          <p:spPr>
            <a:xfrm>
              <a:off x="7772112" y="1807463"/>
              <a:ext cx="1028700" cy="197654"/>
            </a:xfrm>
            <a:prstGeom prst="accentCallout1">
              <a:avLst>
                <a:gd name="adj1" fmla="val 45417"/>
                <a:gd name="adj2" fmla="val -2669"/>
                <a:gd name="adj3" fmla="val 138341"/>
                <a:gd name="adj4" fmla="val -45380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Only browser</a:t>
              </a:r>
            </a:p>
          </p:txBody>
        </p:sp>
      </p:grpSp>
      <p:pic>
        <p:nvPicPr>
          <p:cNvPr id="29" name="Picture 2" descr="C:\Users\Pedro\Desktop\Z_DRIVE_Pedro\2 Music - Controllers\0_TSI_Traktor\DDJ Pioneer\1 Released maps\v6.1.0 - DDJ-SX2 TP3 - Mixer FX\Support files\base pics\DDJ-SX2 - Only Dec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" t="67247" r="79317" b="1583"/>
          <a:stretch/>
        </p:blipFill>
        <p:spPr bwMode="auto">
          <a:xfrm>
            <a:off x="1981199" y="3122190"/>
            <a:ext cx="1312333" cy="330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0" y="3360582"/>
            <a:ext cx="1731496" cy="2666433"/>
            <a:chOff x="0" y="3360582"/>
            <a:chExt cx="1731496" cy="2666433"/>
          </a:xfrm>
        </p:grpSpPr>
        <p:sp>
          <p:nvSpPr>
            <p:cNvPr id="43" name="Line Callout 1 (Accent Bar) 42"/>
            <p:cNvSpPr/>
            <p:nvPr/>
          </p:nvSpPr>
          <p:spPr>
            <a:xfrm>
              <a:off x="432978" y="4237694"/>
              <a:ext cx="1298518" cy="544283"/>
            </a:xfrm>
            <a:prstGeom prst="accentCallout1">
              <a:avLst>
                <a:gd name="adj1" fmla="val 43216"/>
                <a:gd name="adj2" fmla="val 103100"/>
                <a:gd name="adj3" fmla="val 78062"/>
                <a:gd name="adj4" fmla="val 136132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regular: Cue 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+shift: Move to font</a:t>
              </a:r>
            </a:p>
          </p:txBody>
        </p:sp>
        <p:sp>
          <p:nvSpPr>
            <p:cNvPr id="44" name="Line Callout 1 (Accent Bar) 43"/>
            <p:cNvSpPr/>
            <p:nvPr/>
          </p:nvSpPr>
          <p:spPr>
            <a:xfrm>
              <a:off x="0" y="5482732"/>
              <a:ext cx="1731496" cy="544283"/>
            </a:xfrm>
            <a:prstGeom prst="accentCallout1">
              <a:avLst>
                <a:gd name="adj1" fmla="val 43216"/>
                <a:gd name="adj2" fmla="val 103100"/>
                <a:gd name="adj3" fmla="val 71840"/>
                <a:gd name="adj4" fmla="val 1297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Regular: Pause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</a:t>
              </a:r>
              <a:r>
                <a:rPr lang="en-US" sz="1200" dirty="0">
                  <a:solidFill>
                    <a:schemeClr val="tx1"/>
                  </a:solidFill>
                </a:rPr>
                <a:t>shift: </a:t>
              </a:r>
              <a:r>
                <a:rPr lang="en-US" sz="1200" dirty="0" smtClean="0">
                  <a:solidFill>
                    <a:schemeClr val="tx1"/>
                  </a:solidFill>
                </a:rPr>
                <a:t>Vinyl quick stop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+memory: Vinyl long stop</a:t>
              </a:r>
            </a:p>
          </p:txBody>
        </p:sp>
        <p:sp>
          <p:nvSpPr>
            <p:cNvPr id="32" name="Line Callout 1 (Accent Bar) 31"/>
            <p:cNvSpPr/>
            <p:nvPr/>
          </p:nvSpPr>
          <p:spPr>
            <a:xfrm>
              <a:off x="492062" y="3360582"/>
              <a:ext cx="1239434" cy="573910"/>
            </a:xfrm>
            <a:prstGeom prst="accentCallout1">
              <a:avLst>
                <a:gd name="adj1" fmla="val 57921"/>
                <a:gd name="adj2" fmla="val 104757"/>
                <a:gd name="adj3" fmla="val 33027"/>
                <a:gd name="adj4" fmla="val 150511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r</a:t>
              </a:r>
              <a:r>
                <a:rPr lang="en-US" sz="1200" dirty="0" smtClean="0">
                  <a:solidFill>
                    <a:schemeClr val="tx1"/>
                  </a:solidFill>
                </a:rPr>
                <a:t>egular: Sync Force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+shift: Sync Off 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+memory: Master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53538" y="2826517"/>
            <a:ext cx="4953000" cy="1547475"/>
            <a:chOff x="4239480" y="2638938"/>
            <a:chExt cx="4953000" cy="1547475"/>
          </a:xfrm>
        </p:grpSpPr>
        <p:pic>
          <p:nvPicPr>
            <p:cNvPr id="33" name="Picture 2" descr="C:\Users\Pedro\Desktop\Z_DRIVE_Pedro\2 Music - Controllers\0_TSI_Traktor\DDJ Pioneer\1 Released maps\v6.1.0 - DDJ-SX2 TP3 - Mixer FX\Support files\base pics\DDJ-SX2 - Only Deck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0" t="70699" r="2473" b="16618"/>
            <a:stretch/>
          </p:blipFill>
          <p:spPr bwMode="auto">
            <a:xfrm>
              <a:off x="6045651" y="2638938"/>
              <a:ext cx="1343784" cy="1547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Line Callout 1 (Accent Bar) 52"/>
            <p:cNvSpPr/>
            <p:nvPr/>
          </p:nvSpPr>
          <p:spPr>
            <a:xfrm>
              <a:off x="4239480" y="2747199"/>
              <a:ext cx="1579880" cy="749981"/>
            </a:xfrm>
            <a:prstGeom prst="accentCallout1">
              <a:avLst>
                <a:gd name="adj1" fmla="val 43216"/>
                <a:gd name="adj2" fmla="val 103100"/>
                <a:gd name="adj3" fmla="val 145120"/>
                <a:gd name="adj4" fmla="val 120312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r</a:t>
              </a:r>
              <a:r>
                <a:rPr lang="en-US" sz="1200" dirty="0" smtClean="0">
                  <a:solidFill>
                    <a:schemeClr val="tx1"/>
                  </a:solidFill>
                </a:rPr>
                <a:t>egular: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LoopSize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+shift: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MoveSize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+memory: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BeatJump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+memory +shift: IN/OUT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Line Callout 1 (Accent Bar) 50"/>
            <p:cNvSpPr/>
            <p:nvPr/>
          </p:nvSpPr>
          <p:spPr>
            <a:xfrm>
              <a:off x="7472584" y="2697293"/>
              <a:ext cx="1719896" cy="745998"/>
            </a:xfrm>
            <a:prstGeom prst="accentCallout1">
              <a:avLst>
                <a:gd name="adj1" fmla="val 45417"/>
                <a:gd name="adj2" fmla="val -2669"/>
                <a:gd name="adj3" fmla="val 67411"/>
                <a:gd name="adj4" fmla="val -11253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Regular: 4-Loop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Selected Loop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+memory: 1-Move</a:t>
              </a:r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+memory +shift: Activate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13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2068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DDJ-SX2: </a:t>
            </a:r>
            <a:r>
              <a:rPr lang="en-US" sz="2400" i="1" u="sng" dirty="0" err="1" smtClean="0"/>
              <a:t>JogFX</a:t>
            </a:r>
            <a:endParaRPr lang="en-US" sz="2400" i="1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304800" y="848566"/>
            <a:ext cx="5584963" cy="2987750"/>
            <a:chOff x="434837" y="848566"/>
            <a:chExt cx="5584963" cy="2987750"/>
          </a:xfrm>
        </p:grpSpPr>
        <p:grpSp>
          <p:nvGrpSpPr>
            <p:cNvPr id="12" name="Group 11"/>
            <p:cNvGrpSpPr/>
            <p:nvPr/>
          </p:nvGrpSpPr>
          <p:grpSpPr>
            <a:xfrm>
              <a:off x="434837" y="1146455"/>
              <a:ext cx="5584963" cy="2689861"/>
              <a:chOff x="1018214" y="3886200"/>
              <a:chExt cx="4925386" cy="2506981"/>
            </a:xfrm>
          </p:grpSpPr>
          <p:pic>
            <p:nvPicPr>
              <p:cNvPr id="18" name="Picture 2" descr="C:\Users\Pedro\Desktop\Z_DRIVE_Pedro\2 Music - Controllers\0_TSI_Traktor\DDJ Pioneer\1 Released maps\v6.1.0 - DDJ-SX2 TP3 - Mixer FX\Support files\base pics\DDJ-SX2 - Only Deck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072" t="71371" r="2241" b="2578"/>
              <a:stretch/>
            </p:blipFill>
            <p:spPr bwMode="auto">
              <a:xfrm>
                <a:off x="1018214" y="3886201"/>
                <a:ext cx="4925386" cy="25069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4800600" y="3886200"/>
                <a:ext cx="1143000" cy="17748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Line Callout 1 (Accent Bar) 19"/>
            <p:cNvSpPr/>
            <p:nvPr/>
          </p:nvSpPr>
          <p:spPr>
            <a:xfrm>
              <a:off x="1855752" y="848566"/>
              <a:ext cx="520542" cy="185626"/>
            </a:xfrm>
            <a:prstGeom prst="accentCallout1">
              <a:avLst>
                <a:gd name="adj1" fmla="val 50557"/>
                <a:gd name="adj2" fmla="val -9851"/>
                <a:gd name="adj3" fmla="val 433160"/>
                <a:gd name="adj4" fmla="val -9344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Jog FX</a:t>
              </a: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639441" y="2138024"/>
              <a:ext cx="710711" cy="53927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Beatmasher</a:t>
              </a:r>
              <a:r>
                <a:rPr lang="en-US" sz="1000" dirty="0">
                  <a:solidFill>
                    <a:schemeClr val="tx1"/>
                  </a:solidFill>
                </a:rPr>
                <a:t> / Digital filter / </a:t>
              </a:r>
              <a:r>
                <a:rPr lang="en-US" sz="1000" dirty="0" err="1">
                  <a:solidFill>
                    <a:schemeClr val="tx1"/>
                  </a:solidFill>
                </a:rPr>
                <a:t>Gater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73203" y="2138024"/>
              <a:ext cx="710711" cy="53927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Beatmasher</a:t>
              </a:r>
              <a:r>
                <a:rPr lang="en-US" sz="1000" dirty="0">
                  <a:solidFill>
                    <a:schemeClr val="tx1"/>
                  </a:solidFill>
                </a:rPr>
                <a:t> / Filter / Reverb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21825" y="2138024"/>
              <a:ext cx="710711" cy="53927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Event</a:t>
              </a:r>
              <a:br>
                <a:rPr lang="en-US" sz="1000" dirty="0" smtClean="0">
                  <a:solidFill>
                    <a:schemeClr val="tx1"/>
                  </a:solidFill>
                </a:rPr>
              </a:br>
              <a:r>
                <a:rPr lang="en-US" sz="1000" dirty="0" smtClean="0">
                  <a:solidFill>
                    <a:schemeClr val="tx1"/>
                  </a:solidFill>
                </a:rPr>
                <a:t>Horizon </a:t>
              </a:r>
              <a:r>
                <a:rPr lang="en-US" sz="1000" dirty="0">
                  <a:solidFill>
                    <a:schemeClr val="tx1"/>
                  </a:solidFill>
                </a:rPr>
                <a:t>/ </a:t>
              </a:r>
              <a:r>
                <a:rPr lang="en-US" sz="1000" dirty="0" err="1">
                  <a:solidFill>
                    <a:schemeClr val="tx1"/>
                  </a:solidFill>
                </a:rPr>
                <a:t>Gater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740727" y="2138024"/>
              <a:ext cx="710711" cy="53927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Gater</a:t>
              </a:r>
              <a:r>
                <a:rPr lang="en-US" sz="1000" dirty="0">
                  <a:solidFill>
                    <a:schemeClr val="tx1"/>
                  </a:solidFill>
                </a:rPr>
                <a:t> / </a:t>
              </a:r>
              <a:r>
                <a:rPr lang="en-US" sz="1000" dirty="0" err="1">
                  <a:solidFill>
                    <a:schemeClr val="tx1"/>
                  </a:solidFill>
                </a:rPr>
                <a:t>Beatmasher</a:t>
              </a:r>
              <a:r>
                <a:rPr lang="en-US" sz="1000" dirty="0">
                  <a:solidFill>
                    <a:schemeClr val="tx1"/>
                  </a:solidFill>
                </a:rPr>
                <a:t> / Reverb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21825" y="3139914"/>
              <a:ext cx="710711" cy="53927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FormatFilter</a:t>
              </a:r>
              <a:r>
                <a:rPr lang="en-US" sz="1000" dirty="0">
                  <a:solidFill>
                    <a:schemeClr val="tx1"/>
                  </a:solidFill>
                </a:rPr>
                <a:t> / Peak filter / </a:t>
              </a:r>
              <a:r>
                <a:rPr lang="en-US" sz="1000" dirty="0" err="1">
                  <a:solidFill>
                    <a:schemeClr val="tx1"/>
                  </a:solidFill>
                </a:rPr>
                <a:t>Flightest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73203" y="3139914"/>
              <a:ext cx="710711" cy="53927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Beatmasher</a:t>
              </a:r>
              <a:r>
                <a:rPr lang="en-US" sz="1000" dirty="0">
                  <a:solidFill>
                    <a:schemeClr val="tx1"/>
                  </a:solidFill>
                </a:rPr>
                <a:t> / Peak filter / </a:t>
              </a:r>
              <a:r>
                <a:rPr lang="en-US" sz="1000" dirty="0" err="1">
                  <a:solidFill>
                    <a:schemeClr val="tx1"/>
                  </a:solidFill>
                </a:rPr>
                <a:t>Gater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9441" y="3139914"/>
              <a:ext cx="710711" cy="53927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Flanger</a:t>
              </a:r>
              <a:r>
                <a:rPr lang="en-US" sz="1000" dirty="0">
                  <a:solidFill>
                    <a:schemeClr val="tx1"/>
                  </a:solidFill>
                </a:rPr>
                <a:t> / </a:t>
              </a:r>
              <a:r>
                <a:rPr lang="en-US" sz="1000" dirty="0" err="1">
                  <a:solidFill>
                    <a:schemeClr val="tx1"/>
                  </a:solidFill>
                </a:rPr>
                <a:t>Gater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Line Callout 1 (Accent Bar) 13"/>
            <p:cNvSpPr/>
            <p:nvPr/>
          </p:nvSpPr>
          <p:spPr>
            <a:xfrm>
              <a:off x="4800600" y="2578754"/>
              <a:ext cx="609600" cy="230812"/>
            </a:xfrm>
            <a:prstGeom prst="accentCallout1">
              <a:avLst>
                <a:gd name="adj1" fmla="val 43087"/>
                <a:gd name="adj2" fmla="val 107142"/>
                <a:gd name="adj3" fmla="val 260425"/>
                <a:gd name="adj4" fmla="val 147422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Jog FX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72200" y="848566"/>
            <a:ext cx="2651047" cy="2993482"/>
            <a:chOff x="6292929" y="848566"/>
            <a:chExt cx="2651047" cy="2993482"/>
          </a:xfrm>
        </p:grpSpPr>
        <p:pic>
          <p:nvPicPr>
            <p:cNvPr id="17" name="Picture 2" descr="C:\Users\Pedro\Desktop\Z_DRIVE_Pedro\2 Music - Controllers\0_TSI_Traktor\DDJ Pioneer\1 Released maps\v6.1.0 - DDJ-SX2 TP3 - Mixer FX\Support files\base pics\DDJ-SX2 - Only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05" t="24003" r="14290" b="28351"/>
            <a:stretch/>
          </p:blipFill>
          <p:spPr bwMode="auto">
            <a:xfrm>
              <a:off x="6400800" y="1293447"/>
              <a:ext cx="2543176" cy="2548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Line Callout 1 (Accent Bar) 20"/>
            <p:cNvSpPr/>
            <p:nvPr/>
          </p:nvSpPr>
          <p:spPr>
            <a:xfrm>
              <a:off x="6292929" y="848566"/>
              <a:ext cx="520542" cy="185626"/>
            </a:xfrm>
            <a:prstGeom prst="accentCallout1">
              <a:avLst>
                <a:gd name="adj1" fmla="val 54662"/>
                <a:gd name="adj2" fmla="val 117505"/>
                <a:gd name="adj3" fmla="val 478317"/>
                <a:gd name="adj4" fmla="val 219826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Jog FX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27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24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DDJ-SX2: </a:t>
            </a:r>
            <a:r>
              <a:rPr lang="en-US" sz="2400" i="1" u="sng" dirty="0" err="1" smtClean="0"/>
              <a:t>MacroFX</a:t>
            </a:r>
            <a:endParaRPr lang="en-US" sz="2400" i="1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" y="914400"/>
            <a:ext cx="3810000" cy="5427346"/>
            <a:chOff x="381000" y="973454"/>
            <a:chExt cx="3810000" cy="5427346"/>
          </a:xfrm>
        </p:grpSpPr>
        <p:pic>
          <p:nvPicPr>
            <p:cNvPr id="48" name="Picture 2" descr="C:\Users\Pedro\Desktop\Z_DRIVE_Pedro\2 Music - Controllers\0_TSI_Traktor\DDJ Pioneer\1 Released maps\v6.1.0 - DDJ-SX2 TP3 - Mixer FX\Support files\base pics\DDJ-SX2 - Only Pad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3962400"/>
              <a:ext cx="36576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C:\Users\Pedro\Desktop\Z_DRIVE_Pedro\2 Music - Controllers\0_TSI_Traktor\DDJ Pioneer\1 Released maps\v6.1.0 - DDJ-SX2 TP3 - Mixer FX\Support files\base pics\DDJ-SX2 - Only Pad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295401"/>
              <a:ext cx="36576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Line Callout 1 (Accent Bar) 19"/>
            <p:cNvSpPr/>
            <p:nvPr/>
          </p:nvSpPr>
          <p:spPr>
            <a:xfrm>
              <a:off x="381000" y="973454"/>
              <a:ext cx="943612" cy="245745"/>
            </a:xfrm>
            <a:prstGeom prst="accentCallout1">
              <a:avLst>
                <a:gd name="adj1" fmla="val 54662"/>
                <a:gd name="adj2" fmla="val 108532"/>
                <a:gd name="adj3" fmla="val 290021"/>
                <a:gd name="adj4" fmla="val 137487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687001" y="2155856"/>
              <a:ext cx="631953" cy="4744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MacroFX</a:t>
              </a:r>
              <a:r>
                <a:rPr lang="en-US" sz="1000" dirty="0">
                  <a:solidFill>
                    <a:schemeClr val="tx1"/>
                  </a:solidFill>
                </a:rPr>
                <a:t>: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WormHole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06206" y="2155856"/>
              <a:ext cx="631953" cy="4744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MacroFX</a:t>
              </a:r>
              <a:r>
                <a:rPr lang="en-US" sz="1000" dirty="0">
                  <a:solidFill>
                    <a:schemeClr val="tx1"/>
                  </a:solidFill>
                </a:rPr>
                <a:t>: </a:t>
              </a:r>
              <a:r>
                <a:rPr lang="en-US" sz="1000" dirty="0" err="1">
                  <a:solidFill>
                    <a:schemeClr val="tx1"/>
                  </a:solidFill>
                </a:rPr>
                <a:t>PolarWind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538624" y="2155856"/>
              <a:ext cx="631953" cy="4744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MacroFX</a:t>
              </a:r>
              <a:r>
                <a:rPr lang="en-US" sz="1000" dirty="0">
                  <a:solidFill>
                    <a:schemeClr val="tx1"/>
                  </a:solidFill>
                </a:rPr>
                <a:t>: </a:t>
              </a:r>
              <a:r>
                <a:rPr lang="en-US" sz="1000" dirty="0" err="1">
                  <a:solidFill>
                    <a:schemeClr val="tx1"/>
                  </a:solidFill>
                </a:rPr>
                <a:t>FlightTest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444615" y="2155856"/>
              <a:ext cx="631953" cy="4744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MacroFX</a:t>
              </a:r>
              <a:r>
                <a:rPr lang="en-US" sz="1000" dirty="0">
                  <a:solidFill>
                    <a:schemeClr val="tx1"/>
                  </a:solidFill>
                </a:rPr>
                <a:t>: </a:t>
              </a:r>
              <a:r>
                <a:rPr lang="en-US" sz="1000" dirty="0" err="1">
                  <a:solidFill>
                    <a:schemeClr val="tx1"/>
                  </a:solidFill>
                </a:rPr>
                <a:t>LaserSlicer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538624" y="3037340"/>
              <a:ext cx="631953" cy="4744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BeatFX</a:t>
              </a:r>
              <a:r>
                <a:rPr lang="en-US" sz="1000" dirty="0">
                  <a:solidFill>
                    <a:schemeClr val="tx1"/>
                  </a:solidFill>
                </a:rPr>
                <a:t>: Reverb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06206" y="3037340"/>
              <a:ext cx="631953" cy="4744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BeatFX</a:t>
              </a:r>
              <a:r>
                <a:rPr lang="en-US" sz="1000" dirty="0">
                  <a:solidFill>
                    <a:schemeClr val="tx1"/>
                  </a:solidFill>
                </a:rPr>
                <a:t>: </a:t>
              </a:r>
              <a:r>
                <a:rPr lang="en-US" sz="1000" dirty="0" err="1">
                  <a:solidFill>
                    <a:schemeClr val="tx1"/>
                  </a:solidFill>
                </a:rPr>
                <a:t>Flanger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7001" y="3037340"/>
              <a:ext cx="631953" cy="4744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BeatFX</a:t>
              </a:r>
              <a:r>
                <a:rPr lang="en-US" sz="1000" dirty="0">
                  <a:solidFill>
                    <a:schemeClr val="tx1"/>
                  </a:solidFill>
                </a:rPr>
                <a:t>: </a:t>
              </a:r>
              <a:r>
                <a:rPr lang="en-US" sz="1000" dirty="0" smtClean="0">
                  <a:solidFill>
                    <a:schemeClr val="tx1"/>
                  </a:solidFill>
                </a:rPr>
                <a:t/>
              </a:r>
              <a:br>
                <a:rPr lang="en-US" sz="1000" dirty="0" smtClean="0">
                  <a:solidFill>
                    <a:schemeClr val="tx1"/>
                  </a:solidFill>
                </a:rPr>
              </a:br>
              <a:r>
                <a:rPr lang="en-US" sz="1000" dirty="0" smtClean="0">
                  <a:solidFill>
                    <a:schemeClr val="tx1"/>
                  </a:solidFill>
                </a:rPr>
                <a:t>Delay </a:t>
              </a:r>
              <a:r>
                <a:rPr lang="en-US" sz="1000" dirty="0">
                  <a:solidFill>
                    <a:schemeClr val="tx1"/>
                  </a:solidFill>
                </a:rPr>
                <a:t>T3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44615" y="3037340"/>
              <a:ext cx="631953" cy="4744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Toggle On/OFF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99679" y="4871414"/>
              <a:ext cx="629736" cy="4723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 Event</a:t>
              </a:r>
              <a:br>
                <a:rPr lang="en-US" sz="1000" dirty="0" smtClean="0">
                  <a:solidFill>
                    <a:schemeClr val="tx1"/>
                  </a:solidFill>
                </a:rPr>
              </a:br>
              <a:r>
                <a:rPr lang="en-US" sz="1000" dirty="0" smtClean="0">
                  <a:solidFill>
                    <a:schemeClr val="tx1"/>
                  </a:solidFill>
                </a:rPr>
                <a:t>Horizon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615658" y="4871414"/>
              <a:ext cx="629736" cy="4723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MacroFX</a:t>
              </a:r>
              <a:r>
                <a:rPr lang="en-US" sz="1000" dirty="0">
                  <a:solidFill>
                    <a:schemeClr val="tx1"/>
                  </a:solidFill>
                </a:rPr>
                <a:t>: </a:t>
              </a:r>
              <a:r>
                <a:rPr lang="en-US" sz="1000" dirty="0" err="1">
                  <a:solidFill>
                    <a:schemeClr val="tx1"/>
                  </a:solidFill>
                </a:rPr>
                <a:t>Zzzuurp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44805" y="4871414"/>
              <a:ext cx="629736" cy="4723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Dark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Matter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447616" y="4871414"/>
              <a:ext cx="629736" cy="4723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Bass-O-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Matic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44805" y="5748924"/>
              <a:ext cx="629736" cy="4723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Granu</a:t>
              </a:r>
              <a:r>
                <a:rPr lang="en-US" sz="1000" dirty="0" smtClean="0">
                  <a:solidFill>
                    <a:schemeClr val="tx1"/>
                  </a:solidFill>
                </a:rPr>
                <a:t/>
              </a:r>
              <a:br>
                <a:rPr lang="en-US" sz="1000" dirty="0" smtClean="0">
                  <a:solidFill>
                    <a:schemeClr val="tx1"/>
                  </a:solidFill>
                </a:rPr>
              </a:br>
              <a:r>
                <a:rPr lang="en-US" sz="1000" dirty="0" smtClean="0">
                  <a:solidFill>
                    <a:schemeClr val="tx1"/>
                  </a:solidFill>
                </a:rPr>
                <a:t>Phase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615658" y="5748924"/>
              <a:ext cx="629736" cy="4723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Strrretch</a:t>
              </a:r>
              <a:r>
                <a:rPr 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sz="1000" dirty="0">
                  <a:solidFill>
                    <a:schemeClr val="tx1"/>
                  </a:solidFill>
                </a:rPr>
                <a:t>(Fast)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9679" y="5748924"/>
              <a:ext cx="629736" cy="4723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Strrretch</a:t>
              </a:r>
              <a:r>
                <a:rPr 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sz="1000" dirty="0">
                  <a:solidFill>
                    <a:schemeClr val="tx1"/>
                  </a:solidFill>
                </a:rPr>
                <a:t>(Slow)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47616" y="5748924"/>
              <a:ext cx="629736" cy="4723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Toggle On/OFF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86714" y="3903346"/>
            <a:ext cx="4925386" cy="2438400"/>
            <a:chOff x="4086714" y="3903346"/>
            <a:chExt cx="4925386" cy="2438400"/>
          </a:xfrm>
        </p:grpSpPr>
        <p:grpSp>
          <p:nvGrpSpPr>
            <p:cNvPr id="44" name="Group 43"/>
            <p:cNvGrpSpPr/>
            <p:nvPr/>
          </p:nvGrpSpPr>
          <p:grpSpPr>
            <a:xfrm>
              <a:off x="4086714" y="3903346"/>
              <a:ext cx="4925386" cy="2438400"/>
              <a:chOff x="1018214" y="3886200"/>
              <a:chExt cx="4925386" cy="2506981"/>
            </a:xfrm>
          </p:grpSpPr>
          <p:pic>
            <p:nvPicPr>
              <p:cNvPr id="45" name="Picture 2" descr="C:\Users\Pedro\Desktop\Z_DRIVE_Pedro\2 Music - Controllers\0_TSI_Traktor\DDJ Pioneer\1 Released maps\v6.1.0 - DDJ-SX2 TP3 - Mixer FX\Support files\base pics\DDJ-SX2 - Only Deck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072" t="71371" r="2241" b="2578"/>
              <a:stretch/>
            </p:blipFill>
            <p:spPr bwMode="auto">
              <a:xfrm>
                <a:off x="1018214" y="3886201"/>
                <a:ext cx="4925386" cy="25069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Rectangle 45"/>
              <p:cNvSpPr/>
              <p:nvPr/>
            </p:nvSpPr>
            <p:spPr>
              <a:xfrm>
                <a:off x="4800600" y="3886200"/>
                <a:ext cx="1143000" cy="17748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4267200" y="4746168"/>
              <a:ext cx="629736" cy="4723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MixerFX</a:t>
              </a:r>
              <a:r>
                <a:rPr lang="en-US" sz="1000" dirty="0">
                  <a:solidFill>
                    <a:schemeClr val="tx1"/>
                  </a:solidFill>
                </a:rPr>
                <a:t>: </a:t>
              </a:r>
              <a:r>
                <a:rPr lang="en-US" sz="1000" dirty="0" err="1">
                  <a:solidFill>
                    <a:schemeClr val="tx1"/>
                  </a:solidFill>
                </a:rPr>
                <a:t>Flanger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183179" y="4746168"/>
              <a:ext cx="629736" cy="4723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MixerFX</a:t>
              </a:r>
              <a:r>
                <a:rPr lang="en-US" sz="1000" dirty="0">
                  <a:solidFill>
                    <a:schemeClr val="tx1"/>
                  </a:solidFill>
                </a:rPr>
                <a:t>: </a:t>
              </a:r>
              <a:r>
                <a:rPr lang="en-US" sz="1000" dirty="0" err="1">
                  <a:solidFill>
                    <a:schemeClr val="tx1"/>
                  </a:solidFill>
                </a:rPr>
                <a:t>TimeGater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112326" y="4746168"/>
              <a:ext cx="629736" cy="4723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MixerFX</a:t>
              </a:r>
              <a:r>
                <a:rPr lang="en-US" sz="1000" dirty="0">
                  <a:solidFill>
                    <a:schemeClr val="tx1"/>
                  </a:solidFill>
                </a:rPr>
                <a:t>: Noise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015137" y="4746168"/>
              <a:ext cx="629736" cy="4723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MixerFX</a:t>
              </a:r>
              <a:r>
                <a:rPr lang="en-US" sz="1000" dirty="0">
                  <a:solidFill>
                    <a:schemeClr val="tx1"/>
                  </a:solidFill>
                </a:rPr>
                <a:t>: Crush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267200" y="5623678"/>
              <a:ext cx="629736" cy="4723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Filter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Line Callout 1 (Accent Bar) 46"/>
            <p:cNvSpPr/>
            <p:nvPr/>
          </p:nvSpPr>
          <p:spPr>
            <a:xfrm>
              <a:off x="8058859" y="4876801"/>
              <a:ext cx="943612" cy="245745"/>
            </a:xfrm>
            <a:prstGeom prst="accentCallout1">
              <a:avLst>
                <a:gd name="adj1" fmla="val 44326"/>
                <a:gd name="adj2" fmla="val -5420"/>
                <a:gd name="adj3" fmla="val 345146"/>
                <a:gd name="adj4" fmla="val 24432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(twice=cycle)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137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91179" y="1371600"/>
            <a:ext cx="3624759" cy="2361138"/>
            <a:chOff x="4953000" y="1371600"/>
            <a:chExt cx="3624759" cy="2361138"/>
          </a:xfrm>
        </p:grpSpPr>
        <p:pic>
          <p:nvPicPr>
            <p:cNvPr id="44" name="Picture 2" descr="C:\Users\Pedro\Desktop\Z_DRIVE_Pedro\2 Music - Controllers\0_TSI_Traktor\DDJ Pioneer\1 Released maps\v6.1.0 - DDJ-SX2 TP3 - Mixer FX\Support files\base pics\DDJ-SX2 - Only Pad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1371600"/>
              <a:ext cx="3624759" cy="2361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Rounded Rectangle 59"/>
            <p:cNvSpPr/>
            <p:nvPr/>
          </p:nvSpPr>
          <p:spPr>
            <a:xfrm>
              <a:off x="5077492" y="2163120"/>
              <a:ext cx="629736" cy="4723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Gater</a:t>
              </a:r>
              <a:r>
                <a:rPr lang="en-US" sz="1000" dirty="0">
                  <a:solidFill>
                    <a:schemeClr val="tx1"/>
                  </a:solidFill>
                </a:rPr>
                <a:t> #1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993471" y="2163120"/>
              <a:ext cx="629736" cy="4723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Gater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</a:rPr>
                <a:t>#2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6922618" y="2163120"/>
              <a:ext cx="629736" cy="4723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Gater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</a:rPr>
                <a:t>#3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825429" y="2163120"/>
              <a:ext cx="629736" cy="4723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Peak Filter 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6922618" y="3040630"/>
              <a:ext cx="629736" cy="4723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Zzzurp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993471" y="3040630"/>
              <a:ext cx="629736" cy="4723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Beat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Masher </a:t>
              </a:r>
              <a:r>
                <a:rPr lang="en-US" sz="1000" dirty="0">
                  <a:solidFill>
                    <a:schemeClr val="tx1"/>
                  </a:solidFill>
                </a:rPr>
                <a:t>#2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077492" y="3040630"/>
              <a:ext cx="629736" cy="4723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Beat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Masher </a:t>
              </a:r>
              <a:r>
                <a:rPr lang="en-US" sz="1000" dirty="0">
                  <a:solidFill>
                    <a:schemeClr val="tx1"/>
                  </a:solidFill>
                </a:rPr>
                <a:t>#1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7825429" y="3040630"/>
              <a:ext cx="629736" cy="4723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Release FX (toggle)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5" name="Picture 2" descr="C:\Users\Pedro\Desktop\Z_DRIVE_Pedro\2 Music - Controllers\0_TSI_Traktor\DDJ Pioneer\1 Released maps\v6.1.0 - DDJ-SX2 TP3 - Mixer FX\Support files\base pics\DDJ-SX2 - Only Pa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36045"/>
            <a:ext cx="3624759" cy="236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Pedro\Desktop\Z_DRIVE_Pedro\2 Music - Controllers\0_TSI_Traktor\DDJ Pioneer\1 Released maps\v6.1.0 - DDJ-SX2 TP3 - Mixer FX\Support files\base pics\DDJ-SX2 - Only Pa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41" y="4036045"/>
            <a:ext cx="3624759" cy="236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52400" y="111145"/>
            <a:ext cx="2124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DDJ-SX2: </a:t>
            </a:r>
            <a:r>
              <a:rPr lang="en-US" sz="2400" i="1" u="sng" dirty="0" err="1" smtClean="0"/>
              <a:t>PadFX</a:t>
            </a:r>
            <a:endParaRPr lang="en-US" sz="2400" i="1" u="sng" dirty="0"/>
          </a:p>
        </p:txBody>
      </p:sp>
      <p:sp>
        <p:nvSpPr>
          <p:cNvPr id="20" name="Line Callout 1 (Accent Bar) 19"/>
          <p:cNvSpPr/>
          <p:nvPr/>
        </p:nvSpPr>
        <p:spPr>
          <a:xfrm>
            <a:off x="566241" y="1089917"/>
            <a:ext cx="608941" cy="186269"/>
          </a:xfrm>
          <a:prstGeom prst="accentCallout1">
            <a:avLst>
              <a:gd name="adj1" fmla="val 41274"/>
              <a:gd name="adj2" fmla="val 109091"/>
              <a:gd name="adj3" fmla="val 356674"/>
              <a:gd name="adj4" fmla="val 171348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err="1" smtClean="0">
                <a:solidFill>
                  <a:schemeClr val="tx1"/>
                </a:solidFill>
              </a:rPr>
              <a:t>PadFX</a:t>
            </a:r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99679" y="487141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Delay #1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15658" y="487141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Delay #1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44805" y="487141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Delay / </a:t>
            </a:r>
            <a:r>
              <a:rPr lang="en-US" sz="1000" dirty="0" err="1">
                <a:solidFill>
                  <a:schemeClr val="tx1"/>
                </a:solidFill>
              </a:rPr>
              <a:t>BeatSlicer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447616" y="487141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Flanger</a:t>
            </a:r>
            <a:r>
              <a:rPr lang="en-US" sz="1000" dirty="0">
                <a:solidFill>
                  <a:schemeClr val="tx1"/>
                </a:solidFill>
              </a:rPr>
              <a:t> Flux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44805" y="574892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BeatSlicer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615658" y="574892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Lofi</a:t>
            </a:r>
            <a:r>
              <a:rPr lang="en-US" sz="1000" dirty="0">
                <a:solidFill>
                  <a:schemeClr val="tx1"/>
                </a:solidFill>
              </a:rPr>
              <a:t> /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Slicer </a:t>
            </a:r>
            <a:r>
              <a:rPr lang="en-US" sz="1000" dirty="0" smtClean="0">
                <a:solidFill>
                  <a:schemeClr val="tx1"/>
                </a:solidFill>
              </a:rPr>
              <a:t>#2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99679" y="574892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Lofi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/ </a:t>
            </a:r>
            <a:r>
              <a:rPr lang="en-US" sz="1000" dirty="0" smtClean="0">
                <a:solidFill>
                  <a:schemeClr val="tx1"/>
                </a:solidFill>
              </a:rPr>
              <a:t/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Slicer </a:t>
            </a:r>
            <a:r>
              <a:rPr lang="en-US" sz="1000" dirty="0">
                <a:solidFill>
                  <a:schemeClr val="tx1"/>
                </a:solidFill>
              </a:rPr>
              <a:t>#1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447616" y="574892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Release FX (toggle)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077491" y="487141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Filter 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993470" y="487141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LaserSlicer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922617" y="487141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Bass-O-</a:t>
            </a:r>
            <a:r>
              <a:rPr lang="en-US" sz="1000" dirty="0" err="1">
                <a:solidFill>
                  <a:schemeClr val="tx1"/>
                </a:solidFill>
              </a:rPr>
              <a:t>Matic</a:t>
            </a:r>
            <a:r>
              <a:rPr lang="en-US" sz="1000" dirty="0">
                <a:solidFill>
                  <a:schemeClr val="tx1"/>
                </a:solidFill>
              </a:rPr>
              <a:t> #1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825428" y="487141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Bass-O-</a:t>
            </a:r>
            <a:r>
              <a:rPr lang="en-US" sz="1000" dirty="0" err="1">
                <a:solidFill>
                  <a:schemeClr val="tx1"/>
                </a:solidFill>
              </a:rPr>
              <a:t>Matic</a:t>
            </a:r>
            <a:r>
              <a:rPr lang="en-US" sz="1000" dirty="0">
                <a:solidFill>
                  <a:schemeClr val="tx1"/>
                </a:solidFill>
              </a:rPr>
              <a:t> #2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922617" y="574892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EventH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993470" y="574892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Bouncer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077491" y="574892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Bouncer / </a:t>
            </a:r>
            <a:r>
              <a:rPr lang="en-US" sz="1000" dirty="0" err="1" smtClean="0">
                <a:solidFill>
                  <a:schemeClr val="tx1"/>
                </a:solidFill>
              </a:rPr>
              <a:t>EventH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825428" y="574892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Release FX (toggle)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66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12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DDJ-SZ: specific buttons</a:t>
            </a:r>
            <a:endParaRPr lang="en-US" sz="2400" i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418569" y="914400"/>
            <a:ext cx="3467591" cy="4953000"/>
            <a:chOff x="418569" y="914400"/>
            <a:chExt cx="3467591" cy="4953000"/>
          </a:xfrm>
        </p:grpSpPr>
        <p:pic>
          <p:nvPicPr>
            <p:cNvPr id="1027" name="Picture 3" descr="C:\Users\Pedro\Desktop\Z_DRIVE_Pedro\2 Music - Controllers\0_MAPS_Traktor\DDJ Pioneer\1 Released maps\v6.1.1 - DDJ-SX2 and SZ - TP3_TP2 - Mixer FX\Support files\Source files\Base pics\DDJ-SZ1 - top view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91" t="57938" r="34211"/>
            <a:stretch/>
          </p:blipFill>
          <p:spPr bwMode="auto">
            <a:xfrm>
              <a:off x="2250307" y="914400"/>
              <a:ext cx="1635853" cy="495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Line Callout 1 (Accent Bar) 34"/>
            <p:cNvSpPr/>
            <p:nvPr/>
          </p:nvSpPr>
          <p:spPr>
            <a:xfrm>
              <a:off x="723369" y="4876800"/>
              <a:ext cx="1239434" cy="304800"/>
            </a:xfrm>
            <a:prstGeom prst="accentCallout1">
              <a:avLst>
                <a:gd name="adj1" fmla="val 57921"/>
                <a:gd name="adj2" fmla="val 104757"/>
                <a:gd name="adj3" fmla="val 33027"/>
                <a:gd name="adj4" fmla="val 150511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Keep at “4”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Line Callout 1 (Accent Bar) 35"/>
            <p:cNvSpPr/>
            <p:nvPr/>
          </p:nvSpPr>
          <p:spPr>
            <a:xfrm>
              <a:off x="723369" y="3810000"/>
              <a:ext cx="1239434" cy="286955"/>
            </a:xfrm>
            <a:prstGeom prst="accentCallout1">
              <a:avLst>
                <a:gd name="adj1" fmla="val 57921"/>
                <a:gd name="adj2" fmla="val 104757"/>
                <a:gd name="adj3" fmla="val 33027"/>
                <a:gd name="adj4" fmla="val 150511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Beat FX Dry/Wet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Line Callout 1 (Accent Bar) 36"/>
            <p:cNvSpPr/>
            <p:nvPr/>
          </p:nvSpPr>
          <p:spPr>
            <a:xfrm>
              <a:off x="418569" y="1143000"/>
              <a:ext cx="1544234" cy="457200"/>
            </a:xfrm>
            <a:prstGeom prst="accentCallout1">
              <a:avLst>
                <a:gd name="adj1" fmla="val 57921"/>
                <a:gd name="adj2" fmla="val 104757"/>
                <a:gd name="adj3" fmla="val 68741"/>
                <a:gd name="adj4" fmla="val 14892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err="1" smtClean="0">
                  <a:solidFill>
                    <a:schemeClr val="tx1"/>
                  </a:solidFill>
                </a:rPr>
                <a:t>MixerFX</a:t>
              </a:r>
              <a:r>
                <a:rPr lang="en-US" sz="1200" dirty="0" smtClean="0">
                  <a:solidFill>
                    <a:schemeClr val="tx1"/>
                  </a:solidFill>
                </a:rPr>
                <a:t> selection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(To be done)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Line Callout 1 (Accent Bar) 37"/>
            <p:cNvSpPr/>
            <p:nvPr/>
          </p:nvSpPr>
          <p:spPr>
            <a:xfrm>
              <a:off x="723369" y="2808200"/>
              <a:ext cx="1239434" cy="286955"/>
            </a:xfrm>
            <a:prstGeom prst="accentCallout1">
              <a:avLst>
                <a:gd name="adj1" fmla="val 57921"/>
                <a:gd name="adj2" fmla="val 104757"/>
                <a:gd name="adj3" fmla="val 33027"/>
                <a:gd name="adj4" fmla="val 150511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b="1" dirty="0" smtClean="0">
                  <a:solidFill>
                    <a:schemeClr val="tx1"/>
                  </a:solidFill>
                </a:rPr>
                <a:t>Keep at zero!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88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548</Words>
  <Application>Microsoft Office PowerPoint</Application>
  <PresentationFormat>On-screen Show (4:3)</PresentationFormat>
  <Paragraphs>152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30</cp:revision>
  <dcterms:created xsi:type="dcterms:W3CDTF">2006-08-16T00:00:00Z</dcterms:created>
  <dcterms:modified xsi:type="dcterms:W3CDTF">2019-07-27T12:12:23Z</dcterms:modified>
</cp:coreProperties>
</file>