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6" r:id="rId4"/>
    <p:sldId id="257" r:id="rId5"/>
    <p:sldId id="258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0" autoAdjust="0"/>
    <p:restoredTop sz="94660"/>
  </p:normalViewPr>
  <p:slideViewPr>
    <p:cSldViewPr>
      <p:cViewPr>
        <p:scale>
          <a:sx n="100" d="100"/>
          <a:sy n="100" d="100"/>
        </p:scale>
        <p:origin x="-180" y="-45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v6.5.0 - DDJ-1000 - TP3_TP2 BOME\Support files\Source files\Base pics\DDJ-1000 v6.5.0 BOME - jog screens -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07" y="1244981"/>
            <a:ext cx="4414276" cy="42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Callout 1 (Accent Bar) 15"/>
          <p:cNvSpPr/>
          <p:nvPr/>
        </p:nvSpPr>
        <p:spPr>
          <a:xfrm>
            <a:off x="533400" y="2209800"/>
            <a:ext cx="1472943" cy="250102"/>
          </a:xfrm>
          <a:prstGeom prst="accentCallout1">
            <a:avLst>
              <a:gd name="adj1" fmla="val 43216"/>
              <a:gd name="adj2" fmla="val 103100"/>
              <a:gd name="adj3" fmla="val 232019"/>
              <a:gd name="adj4" fmla="val 17968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Key Variation / Key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335536" y="3304794"/>
            <a:ext cx="1670807" cy="609600"/>
          </a:xfrm>
          <a:prstGeom prst="accentCallout1">
            <a:avLst>
              <a:gd name="adj1" fmla="val 41417"/>
              <a:gd name="adj2" fmla="val 106334"/>
              <a:gd name="adj3" fmla="val 103542"/>
              <a:gd name="adj4" fmla="val 2166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Time Elapsed / Remain 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Loop / </a:t>
            </a:r>
            <a:r>
              <a:rPr lang="en-US" sz="1400" dirty="0" err="1" smtClean="0">
                <a:solidFill>
                  <a:schemeClr val="tx1"/>
                </a:solidFill>
              </a:rPr>
              <a:t>BeatJump</a:t>
            </a:r>
            <a:r>
              <a:rPr lang="en-US" sz="1400" dirty="0" smtClean="0">
                <a:solidFill>
                  <a:schemeClr val="tx1"/>
                </a:solidFill>
              </a:rPr>
              <a:t> Size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869176" y="3120566"/>
            <a:ext cx="1512824" cy="228434"/>
          </a:xfrm>
          <a:prstGeom prst="accentCallout1">
            <a:avLst>
              <a:gd name="adj1" fmla="val 45417"/>
              <a:gd name="adj2" fmla="val -2669"/>
              <a:gd name="adj3" fmla="val 35531"/>
              <a:gd name="adj4" fmla="val -6947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CUE Needle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869176" y="3609594"/>
            <a:ext cx="1360424" cy="180594"/>
          </a:xfrm>
          <a:prstGeom prst="accentCallout1">
            <a:avLst>
              <a:gd name="adj1" fmla="val 45417"/>
              <a:gd name="adj2" fmla="val -2669"/>
              <a:gd name="adj3" fmla="val 50517"/>
              <a:gd name="adj4" fmla="val -968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Play Needle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869176" y="4247388"/>
            <a:ext cx="1131824" cy="198120"/>
          </a:xfrm>
          <a:prstGeom prst="accentCallout1">
            <a:avLst>
              <a:gd name="adj1" fmla="val 45417"/>
              <a:gd name="adj2" fmla="val -2669"/>
              <a:gd name="adj3" fmla="val 39867"/>
              <a:gd name="adj4" fmla="val -1058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69176" y="1428422"/>
            <a:ext cx="1884680" cy="246073"/>
          </a:xfrm>
          <a:prstGeom prst="accentCallout1">
            <a:avLst>
              <a:gd name="adj1" fmla="val 45417"/>
              <a:gd name="adj2" fmla="val -2669"/>
              <a:gd name="adj3" fmla="val 417572"/>
              <a:gd name="adj4" fmla="val -13299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Current BPM / Base BPM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69176" y="1787486"/>
            <a:ext cx="2103374" cy="346114"/>
          </a:xfrm>
          <a:prstGeom prst="accentCallout1">
            <a:avLst>
              <a:gd name="adj1" fmla="val 45417"/>
              <a:gd name="adj2" fmla="val -2669"/>
              <a:gd name="adj3" fmla="val 288236"/>
              <a:gd name="adj4" fmla="val -628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Current Tempo /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Tempo range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Line Callout 1 (Accent Bar) 30"/>
          <p:cNvSpPr/>
          <p:nvPr/>
        </p:nvSpPr>
        <p:spPr>
          <a:xfrm>
            <a:off x="335536" y="4346448"/>
            <a:ext cx="1670807" cy="304800"/>
          </a:xfrm>
          <a:prstGeom prst="accentCallout1">
            <a:avLst>
              <a:gd name="adj1" fmla="val 41417"/>
              <a:gd name="adj2" fmla="val 106334"/>
              <a:gd name="adj3" fmla="val 6667"/>
              <a:gd name="adj4" fmla="val 18701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Sync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" y="111145"/>
            <a:ext cx="333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smtClean="0"/>
              <a:t>Jog Screens #</a:t>
            </a:r>
            <a:r>
              <a:rPr lang="en-US" sz="2400" i="1" u="sng" dirty="0" smtClean="0"/>
              <a:t>1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PadFX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57200" y="1325907"/>
            <a:ext cx="3842658" cy="244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Callout 1 (Accent Bar) 19"/>
          <p:cNvSpPr/>
          <p:nvPr/>
        </p:nvSpPr>
        <p:spPr>
          <a:xfrm>
            <a:off x="-191621" y="762000"/>
            <a:ext cx="1324612" cy="331902"/>
          </a:xfrm>
          <a:prstGeom prst="accentCallout1">
            <a:avLst>
              <a:gd name="adj1" fmla="val 54662"/>
              <a:gd name="adj2" fmla="val 107726"/>
              <a:gd name="adj3" fmla="val 200477"/>
              <a:gd name="adj4" fmla="val 138521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PadFX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(twice=cycle)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87001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‘’1/8   </a:t>
            </a:r>
            <a:r>
              <a:rPr lang="en-US" sz="1000" dirty="0" smtClean="0">
                <a:solidFill>
                  <a:schemeClr val="tx1"/>
                </a:solidFill>
              </a:rPr>
              <a:t>(Q)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6206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’1/4   </a:t>
            </a:r>
            <a:r>
              <a:rPr lang="en-US" sz="1000" dirty="0">
                <a:solidFill>
                  <a:schemeClr val="tx1"/>
                </a:solidFill>
              </a:rPr>
              <a:t>(Q)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8624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’1/2  </a:t>
            </a:r>
            <a:r>
              <a:rPr lang="en-US" sz="1000" dirty="0">
                <a:solidFill>
                  <a:schemeClr val="tx1"/>
                </a:solidFill>
              </a:rPr>
              <a:t>(Q)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44615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   </a:t>
            </a:r>
            <a:r>
              <a:rPr lang="en-US" sz="1000" dirty="0">
                <a:solidFill>
                  <a:schemeClr val="tx1"/>
                </a:solidFill>
              </a:rPr>
              <a:t>(Q)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8624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’1/2   (NQ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6206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’1/4   (NQ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7001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‘’1/8   </a:t>
            </a:r>
            <a:r>
              <a:rPr lang="en-US" sz="1000" dirty="0" smtClean="0">
                <a:solidFill>
                  <a:schemeClr val="tx1"/>
                </a:solidFill>
              </a:rPr>
              <a:t>(NQ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4299858" y="782209"/>
            <a:ext cx="962867" cy="332120"/>
          </a:xfrm>
          <a:prstGeom prst="accentCallout1">
            <a:avLst>
              <a:gd name="adj1" fmla="val 52300"/>
              <a:gd name="adj2" fmla="val -8209"/>
              <a:gd name="adj3" fmla="val 194139"/>
              <a:gd name="adj4" fmla="val -4584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Select specific page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44615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Roll ‘</a:t>
            </a:r>
            <a:r>
              <a:rPr lang="en-US" sz="1000" dirty="0" smtClean="0">
                <a:solidFill>
                  <a:schemeClr val="tx1"/>
                </a:solidFill>
              </a:rPr>
              <a:t>’1   (NQ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2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70685" y="4045207"/>
            <a:ext cx="3829173" cy="24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699679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15658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44805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Delay / </a:t>
            </a:r>
            <a:r>
              <a:rPr lang="en-US" sz="1000" dirty="0" err="1">
                <a:solidFill>
                  <a:schemeClr val="tx1"/>
                </a:solidFill>
              </a:rPr>
              <a:t>BeatSlicer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47616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Flanger</a:t>
            </a:r>
            <a:r>
              <a:rPr lang="en-US" sz="1000" dirty="0">
                <a:solidFill>
                  <a:schemeClr val="tx1"/>
                </a:solidFill>
              </a:rPr>
              <a:t> Flux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44805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BeatSlicer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15658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Lofi</a:t>
            </a:r>
            <a:r>
              <a:rPr lang="en-US" sz="1000" dirty="0">
                <a:solidFill>
                  <a:schemeClr val="tx1"/>
                </a:solidFill>
              </a:rPr>
              <a:t> /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Slicer </a:t>
            </a:r>
            <a:r>
              <a:rPr lang="en-US" sz="1000" dirty="0" smtClean="0">
                <a:solidFill>
                  <a:schemeClr val="tx1"/>
                </a:solidFill>
              </a:rPr>
              <a:t>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679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Lofi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/ </a:t>
            </a: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Slicer </a:t>
            </a:r>
            <a:r>
              <a:rPr lang="en-US" sz="1000" dirty="0">
                <a:solidFill>
                  <a:schemeClr val="tx1"/>
                </a:solidFill>
              </a:rPr>
              <a:t>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7616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 FX (toggle)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Line Callout 1 (Accent Bar) 46"/>
          <p:cNvSpPr/>
          <p:nvPr/>
        </p:nvSpPr>
        <p:spPr>
          <a:xfrm>
            <a:off x="1882499" y="792480"/>
            <a:ext cx="1324612" cy="331902"/>
          </a:xfrm>
          <a:prstGeom prst="accentCallout1">
            <a:avLst>
              <a:gd name="adj1" fmla="val 54662"/>
              <a:gd name="adj2" fmla="val 104849"/>
              <a:gd name="adj3" fmla="val 177518"/>
              <a:gd name="adj4" fmla="val 12126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Cycle 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all pages</a:t>
            </a:r>
          </a:p>
        </p:txBody>
      </p:sp>
      <p:pic>
        <p:nvPicPr>
          <p:cNvPr id="5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848497" y="4045207"/>
            <a:ext cx="3829173" cy="24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5077491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Filter 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93470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LaserSlicer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922617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Bass-O-</a:t>
            </a:r>
            <a:r>
              <a:rPr lang="en-US" sz="1000" dirty="0" err="1">
                <a:solidFill>
                  <a:schemeClr val="tx1"/>
                </a:solidFill>
              </a:rPr>
              <a:t>Matic</a:t>
            </a:r>
            <a:r>
              <a:rPr lang="en-US" sz="1000" dirty="0">
                <a:solidFill>
                  <a:schemeClr val="tx1"/>
                </a:solidFill>
              </a:rPr>
              <a:t>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25428" y="487141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Bass-O-</a:t>
            </a:r>
            <a:r>
              <a:rPr lang="en-US" sz="1000" dirty="0" err="1">
                <a:solidFill>
                  <a:schemeClr val="tx1"/>
                </a:solidFill>
              </a:rPr>
              <a:t>Matic</a:t>
            </a:r>
            <a:r>
              <a:rPr lang="en-US" sz="1000" dirty="0">
                <a:solidFill>
                  <a:schemeClr val="tx1"/>
                </a:solidFill>
              </a:rPr>
              <a:t> 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22617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EventH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993470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Bouncer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77491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Bouncer / </a:t>
            </a:r>
            <a:r>
              <a:rPr lang="en-US" sz="1000" dirty="0" err="1" smtClean="0">
                <a:solidFill>
                  <a:schemeClr val="tx1"/>
                </a:solidFill>
              </a:rPr>
              <a:t>EventH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825428" y="5748924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 FX (toggle)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59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848498" y="1336913"/>
            <a:ext cx="3829173" cy="24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5077492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Gater</a:t>
            </a:r>
            <a:r>
              <a:rPr lang="en-US" sz="1000" dirty="0">
                <a:solidFill>
                  <a:schemeClr val="tx1"/>
                </a:solidFill>
              </a:rPr>
              <a:t> 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93471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Gater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22618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Gater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#3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25429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Peak Filter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922618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Zzzurp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93471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Beat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Masher </a:t>
            </a:r>
            <a:r>
              <a:rPr lang="en-US" sz="1000" dirty="0">
                <a:solidFill>
                  <a:schemeClr val="tx1"/>
                </a:solidFill>
              </a:rPr>
              <a:t>#2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7492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Beat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Masher </a:t>
            </a:r>
            <a:r>
              <a:rPr lang="en-US" sz="1000" dirty="0">
                <a:solidFill>
                  <a:schemeClr val="tx1"/>
                </a:solidFill>
              </a:rPr>
              <a:t>#1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825429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Release FX (toggle)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7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Keyboard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57200" y="1325907"/>
            <a:ext cx="3842658" cy="244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87001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6206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8624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44615" y="2155856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8624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6206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7001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4419600" y="857733"/>
            <a:ext cx="576942" cy="199929"/>
          </a:xfrm>
          <a:prstGeom prst="accentCallout1">
            <a:avLst>
              <a:gd name="adj1" fmla="val 52300"/>
              <a:gd name="adj2" fmla="val -8209"/>
              <a:gd name="adj3" fmla="val 270365"/>
              <a:gd name="adj4" fmla="val -84682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Up page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44615" y="3037340"/>
            <a:ext cx="631953" cy="4744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Line Callout 1 (Accent Bar) 46"/>
          <p:cNvSpPr/>
          <p:nvPr/>
        </p:nvSpPr>
        <p:spPr>
          <a:xfrm>
            <a:off x="2515764" y="921395"/>
            <a:ext cx="791646" cy="209983"/>
          </a:xfrm>
          <a:prstGeom prst="accentCallout1">
            <a:avLst>
              <a:gd name="adj1" fmla="val 54662"/>
              <a:gd name="adj2" fmla="val 104849"/>
              <a:gd name="adj3" fmla="val 210771"/>
              <a:gd name="adj4" fmla="val 12935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Down page </a:t>
            </a:r>
          </a:p>
        </p:txBody>
      </p:sp>
      <p:pic>
        <p:nvPicPr>
          <p:cNvPr id="59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22324" b="1958"/>
          <a:stretch/>
        </p:blipFill>
        <p:spPr bwMode="auto">
          <a:xfrm>
            <a:off x="4848498" y="1336913"/>
            <a:ext cx="3829173" cy="243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5077492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+12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93471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22618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25429" y="216312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Dec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922618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+10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93471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7492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825429" y="3040630"/>
            <a:ext cx="629736" cy="472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Key </a:t>
            </a:r>
            <a:r>
              <a:rPr lang="en-US" sz="1000" dirty="0" smtClean="0">
                <a:solidFill>
                  <a:schemeClr val="tx1"/>
                </a:solidFill>
              </a:rPr>
              <a:t>+11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" name="Line Callout 1 (Accent Bar) 41"/>
          <p:cNvSpPr/>
          <p:nvPr/>
        </p:nvSpPr>
        <p:spPr>
          <a:xfrm>
            <a:off x="1066800" y="791638"/>
            <a:ext cx="1225232" cy="332120"/>
          </a:xfrm>
          <a:prstGeom prst="accentCallout1">
            <a:avLst>
              <a:gd name="adj1" fmla="val 61477"/>
              <a:gd name="adj2" fmla="val -4477"/>
              <a:gd name="adj3" fmla="val 189550"/>
              <a:gd name="adj4" fmla="val -2469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+shift: keyboard mode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5" y="819911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33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smtClean="0"/>
              <a:t>Jog Screens #</a:t>
            </a:r>
            <a:r>
              <a:rPr lang="en-US" sz="2400" i="1" u="sng" dirty="0"/>
              <a:t>2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467360" y="2050542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209040" y="4306442"/>
            <a:ext cx="1143000" cy="341758"/>
          </a:xfrm>
          <a:prstGeom prst="accentCallout1">
            <a:avLst>
              <a:gd name="adj1" fmla="val 49863"/>
              <a:gd name="adj2" fmla="val 108001"/>
              <a:gd name="adj3" fmla="val 23305"/>
              <a:gd name="adj4" fmla="val 14885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Time Elapsed &amp;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67360" y="701040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858000" y="4360926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183097"/>
              <a:gd name="adj4" fmla="val -3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 /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&amp;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858000" y="495300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155580"/>
              <a:gd name="adj4" fmla="val -153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751840" y="3686555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58000" y="432273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58000" y="791337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#1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Adjust / 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(shared 4 decks)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#2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4388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mode has several sub-pages. Per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“mode” to cycle the top 2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“&lt;” to cycle all pages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Press “&gt;” to select a specific page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0400" y="2645664"/>
            <a:ext cx="8173212" cy="2403348"/>
            <a:chOff x="495300" y="2371344"/>
            <a:chExt cx="8173212" cy="2403348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2105660" y="3179843"/>
              <a:ext cx="5096764" cy="92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ine Callout 1 (Accent Bar) 14"/>
            <p:cNvSpPr/>
            <p:nvPr/>
          </p:nvSpPr>
          <p:spPr>
            <a:xfrm>
              <a:off x="609600" y="3276279"/>
              <a:ext cx="1198880" cy="335788"/>
            </a:xfrm>
            <a:prstGeom prst="accentCallout1">
              <a:avLst>
                <a:gd name="adj1" fmla="val 41417"/>
                <a:gd name="adj2" fmla="val 106334"/>
                <a:gd name="adj3" fmla="val 49720"/>
                <a:gd name="adj4" fmla="val 15662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Hot Cues /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Cancel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3569462" y="2371344"/>
              <a:ext cx="613918" cy="230124"/>
            </a:xfrm>
            <a:prstGeom prst="accentCallout1">
              <a:avLst>
                <a:gd name="adj1" fmla="val 54662"/>
                <a:gd name="adj2" fmla="val 117505"/>
                <a:gd name="adj3" fmla="val 435180"/>
                <a:gd name="adj4" fmla="val 3008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  <p:sp>
          <p:nvSpPr>
            <p:cNvPr id="21" name="Line Callout 1 (Accent Bar) 20"/>
            <p:cNvSpPr/>
            <p:nvPr/>
          </p:nvSpPr>
          <p:spPr>
            <a:xfrm>
              <a:off x="495300" y="2874662"/>
              <a:ext cx="1313180" cy="225552"/>
            </a:xfrm>
            <a:prstGeom prst="accentCallout1">
              <a:avLst>
                <a:gd name="adj1" fmla="val 41417"/>
                <a:gd name="adj2" fmla="val 106334"/>
                <a:gd name="adj3" fmla="val 217787"/>
                <a:gd name="adj4" fmla="val 22212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Pad FX (twice=cycle)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7391400" y="3276279"/>
              <a:ext cx="1277112" cy="180594"/>
            </a:xfrm>
            <a:prstGeom prst="accentCallout1">
              <a:avLst>
                <a:gd name="adj1" fmla="val 45417"/>
                <a:gd name="adj2" fmla="val -2669"/>
                <a:gd name="adj3" fmla="val 66972"/>
                <a:gd name="adj4" fmla="val -4900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specific page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2397252" y="2645664"/>
              <a:ext cx="1786128" cy="225552"/>
            </a:xfrm>
            <a:prstGeom prst="accentCallout1">
              <a:avLst>
                <a:gd name="adj1" fmla="val 41417"/>
                <a:gd name="adj2" fmla="val 106334"/>
                <a:gd name="adj3" fmla="val 305624"/>
                <a:gd name="adj4" fmla="val 12597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Macro FX (twice=cycle)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7391400" y="2908588"/>
              <a:ext cx="1048512" cy="180594"/>
            </a:xfrm>
            <a:prstGeom prst="accentCallout1">
              <a:avLst>
                <a:gd name="adj1" fmla="val 45417"/>
                <a:gd name="adj2" fmla="val -2669"/>
                <a:gd name="adj3" fmla="val 227309"/>
                <a:gd name="adj4" fmla="val -1152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Cycle all pages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Callout 1 (Accent Bar) 33"/>
            <p:cNvSpPr/>
            <p:nvPr/>
          </p:nvSpPr>
          <p:spPr>
            <a:xfrm>
              <a:off x="673100" y="4078559"/>
              <a:ext cx="1135380" cy="225552"/>
            </a:xfrm>
            <a:prstGeom prst="accentCallout1">
              <a:avLst>
                <a:gd name="adj1" fmla="val 41417"/>
                <a:gd name="adj2" fmla="val 106334"/>
                <a:gd name="adj3" fmla="val -42349"/>
                <a:gd name="adj4" fmla="val 148239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Keyboard mode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5821003" y="4311373"/>
              <a:ext cx="1373799" cy="152400"/>
            </a:xfrm>
            <a:prstGeom prst="accentCallout1">
              <a:avLst>
                <a:gd name="adj1" fmla="val 51552"/>
                <a:gd name="adj2" fmla="val -3968"/>
                <a:gd name="adj3" fmla="val -231538"/>
                <a:gd name="adj4" fmla="val -3695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Remix decks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Line Callout 1 (Accent Bar) 37"/>
            <p:cNvSpPr/>
            <p:nvPr/>
          </p:nvSpPr>
          <p:spPr>
            <a:xfrm>
              <a:off x="5821004" y="4622292"/>
              <a:ext cx="1373799" cy="152400"/>
            </a:xfrm>
            <a:prstGeom prst="accentCallout1">
              <a:avLst>
                <a:gd name="adj1" fmla="val 51552"/>
                <a:gd name="adj2" fmla="val -3968"/>
                <a:gd name="adj3" fmla="val -466538"/>
                <a:gd name="adj4" fmla="val -9075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Slicer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5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37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Details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45065" y="5174222"/>
            <a:ext cx="2737746" cy="1377697"/>
            <a:chOff x="417715" y="2209800"/>
            <a:chExt cx="2737746" cy="1377697"/>
          </a:xfrm>
        </p:grpSpPr>
        <p:pic>
          <p:nvPicPr>
            <p:cNvPr id="3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2406418" y="2209800"/>
              <a:ext cx="749043" cy="137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Line Callout 1 (Accent Bar) 40"/>
            <p:cNvSpPr/>
            <p:nvPr/>
          </p:nvSpPr>
          <p:spPr>
            <a:xfrm>
              <a:off x="417715" y="2294420"/>
              <a:ext cx="1579880" cy="374990"/>
            </a:xfrm>
            <a:prstGeom prst="accentCallout1">
              <a:avLst>
                <a:gd name="adj1" fmla="val 43216"/>
                <a:gd name="adj2" fmla="val 103100"/>
                <a:gd name="adj3" fmla="val 55303"/>
                <a:gd name="adj4" fmla="val 13613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BPM set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+Jog: grid slide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 err="1">
                  <a:solidFill>
                    <a:schemeClr val="tx1"/>
                  </a:solidFill>
                </a:rPr>
                <a:t>K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eyReset</a:t>
              </a:r>
              <a:r>
                <a:rPr lang="en-US" sz="1200" dirty="0" smtClean="0">
                  <a:solidFill>
                    <a:schemeClr val="tx1"/>
                  </a:solidFill>
                </a:rPr>
                <a:t>: BPM Auto</a:t>
              </a:r>
            </a:p>
          </p:txBody>
        </p:sp>
        <p:sp>
          <p:nvSpPr>
            <p:cNvPr id="42" name="Line Callout 1 (Accent Bar) 41"/>
            <p:cNvSpPr/>
            <p:nvPr/>
          </p:nvSpPr>
          <p:spPr>
            <a:xfrm>
              <a:off x="417715" y="2898648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BPM delete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+Jog: grid adjust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KeySync</a:t>
              </a:r>
              <a:r>
                <a:rPr lang="en-US" sz="1200" dirty="0" smtClean="0">
                  <a:solidFill>
                    <a:schemeClr val="tx1"/>
                  </a:solidFill>
                </a:rPr>
                <a:t>: Analysis Lock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554" y="2311326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9480" y="747188"/>
            <a:ext cx="4953000" cy="1780032"/>
            <a:chOff x="4572000" y="914729"/>
            <a:chExt cx="495300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6257041" y="914729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8104632" y="963737"/>
              <a:ext cx="1420368" cy="587460"/>
            </a:xfrm>
            <a:prstGeom prst="accentCallout1">
              <a:avLst>
                <a:gd name="adj1" fmla="val 45417"/>
                <a:gd name="adj2" fmla="val -2669"/>
                <a:gd name="adj3" fmla="val 79770"/>
                <a:gd name="adj4" fmla="val -3501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press: Load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Open folder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+memory: Auto-zoom</a:t>
              </a:r>
            </a:p>
          </p:txBody>
        </p:sp>
        <p:sp>
          <p:nvSpPr>
            <p:cNvPr id="45" name="Line Callout 1 (Accent Bar) 44"/>
            <p:cNvSpPr/>
            <p:nvPr/>
          </p:nvSpPr>
          <p:spPr>
            <a:xfrm>
              <a:off x="4724400" y="1066801"/>
              <a:ext cx="1275080" cy="723428"/>
            </a:xfrm>
            <a:prstGeom prst="accentCallout1">
              <a:avLst>
                <a:gd name="adj1" fmla="val 43216"/>
                <a:gd name="adj2" fmla="val 103100"/>
                <a:gd name="adj3" fmla="val 55303"/>
                <a:gd name="adj4" fmla="val 13613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Browse List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Browse Tree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Zoom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+Back: Preview seek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4572000" y="2294420"/>
              <a:ext cx="1351280" cy="241999"/>
            </a:xfrm>
            <a:prstGeom prst="accentCallout1">
              <a:avLst>
                <a:gd name="adj1" fmla="val 43216"/>
                <a:gd name="adj2" fmla="val 103100"/>
                <a:gd name="adj3" fmla="val 55303"/>
                <a:gd name="adj4" fmla="val 13613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8144256" y="2281213"/>
              <a:ext cx="1028700" cy="197654"/>
            </a:xfrm>
            <a:prstGeom prst="accentCallout1">
              <a:avLst>
                <a:gd name="adj1" fmla="val 45417"/>
                <a:gd name="adj2" fmla="val -2669"/>
                <a:gd name="adj3" fmla="val 76657"/>
                <a:gd name="adj4" fmla="val -26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19600" y="2697293"/>
            <a:ext cx="5110384" cy="2115018"/>
            <a:chOff x="4643216" y="3276600"/>
            <a:chExt cx="5110384" cy="2115018"/>
          </a:xfrm>
        </p:grpSpPr>
        <p:pic>
          <p:nvPicPr>
            <p:cNvPr id="5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Line Callout 1 (Accent Bar) 52"/>
            <p:cNvSpPr/>
            <p:nvPr/>
          </p:nvSpPr>
          <p:spPr>
            <a:xfrm>
              <a:off x="4643216" y="3326507"/>
              <a:ext cx="1579880" cy="749981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LoopSize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MoveSize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BeatJump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 +shift: IN/OUT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Line Callout 1 (Accent Bar) 50"/>
            <p:cNvSpPr/>
            <p:nvPr/>
          </p:nvSpPr>
          <p:spPr>
            <a:xfrm>
              <a:off x="7696200" y="3276600"/>
              <a:ext cx="2057400" cy="745998"/>
            </a:xfrm>
            <a:prstGeom prst="accentCallout1">
              <a:avLst>
                <a:gd name="adj1" fmla="val 45417"/>
                <a:gd name="adj2" fmla="val -2669"/>
                <a:gd name="adj3" fmla="val 150984"/>
                <a:gd name="adj4" fmla="val -923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4-Loop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Selected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+memory: 1-Move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+memory +shift: Activate</a:t>
              </a:r>
            </a:p>
          </p:txBody>
        </p:sp>
      </p:grp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7063917" y="5205381"/>
            <a:ext cx="1416390" cy="131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9" t="54333" r="1799" b="38282"/>
          <a:stretch/>
        </p:blipFill>
        <p:spPr bwMode="auto">
          <a:xfrm>
            <a:off x="2438621" y="5338252"/>
            <a:ext cx="800100" cy="10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ine Callout 1 (Accent Bar) 33"/>
          <p:cNvSpPr/>
          <p:nvPr/>
        </p:nvSpPr>
        <p:spPr>
          <a:xfrm>
            <a:off x="685800" y="5331137"/>
            <a:ext cx="1239434" cy="573910"/>
          </a:xfrm>
          <a:prstGeom prst="accentCallout1">
            <a:avLst>
              <a:gd name="adj1" fmla="val 57921"/>
              <a:gd name="adj2" fmla="val 104757"/>
              <a:gd name="adj3" fmla="val 66958"/>
              <a:gd name="adj4" fmla="val 15392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egular: Sync Force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Sync Off 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+memory: Master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95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Macro+mixerFX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5840349" y="877747"/>
            <a:ext cx="2719578" cy="4131559"/>
            <a:chOff x="5210556" y="1930532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210556" y="1930532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477000" y="258138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477000" y="5410200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477000" y="4191000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477000" y="3352800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477000" y="1964226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4302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4876800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493856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237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838200"/>
            <a:ext cx="4321556" cy="3131500"/>
            <a:chOff x="1674241" y="652478"/>
            <a:chExt cx="5096764" cy="3882174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22324" b="1958"/>
            <a:stretch/>
          </p:blipFill>
          <p:spPr bwMode="auto">
            <a:xfrm>
              <a:off x="1674241" y="1094448"/>
              <a:ext cx="5096764" cy="344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Line Callout 1 (Accent Bar) 19"/>
            <p:cNvSpPr/>
            <p:nvPr/>
          </p:nvSpPr>
          <p:spPr>
            <a:xfrm>
              <a:off x="3837305" y="652478"/>
              <a:ext cx="613918" cy="230124"/>
            </a:xfrm>
            <a:prstGeom prst="accentCallout1">
              <a:avLst>
                <a:gd name="adj1" fmla="val 54662"/>
                <a:gd name="adj2" fmla="val 117505"/>
                <a:gd name="adj3" fmla="val 289485"/>
                <a:gd name="adj4" fmla="val 21397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79041" y="226389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Digital filter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98241" y="226389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Filter /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34967" y="226389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Event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Horizon </a:t>
              </a:r>
              <a:r>
                <a:rPr lang="en-US" sz="1000" dirty="0">
                  <a:solidFill>
                    <a:schemeClr val="tx1"/>
                  </a:solidFill>
                </a:rPr>
                <a:t>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36641" y="226389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r>
                <a:rPr lang="en-US" sz="1000" dirty="0">
                  <a:solidFill>
                    <a:schemeClr val="tx1"/>
                  </a:solidFill>
                </a:rPr>
                <a:t> / </a:t>
              </a:r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34967" y="350595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FormatFilter</a:t>
              </a:r>
              <a:r>
                <a:rPr lang="en-US" sz="1000" dirty="0">
                  <a:solidFill>
                    <a:schemeClr val="tx1"/>
                  </a:solidFill>
                </a:rPr>
                <a:t> / Peak filter / </a:t>
              </a:r>
              <a:r>
                <a:rPr lang="en-US" sz="1000" dirty="0" err="1">
                  <a:solidFill>
                    <a:schemeClr val="tx1"/>
                  </a:solidFill>
                </a:rPr>
                <a:t>Flightest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98241" y="350595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Beatmasher</a:t>
              </a:r>
              <a:r>
                <a:rPr lang="en-US" sz="1000" dirty="0">
                  <a:solidFill>
                    <a:schemeClr val="tx1"/>
                  </a:solidFill>
                </a:rPr>
                <a:t> / Peak filter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9041" y="3505952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r>
                <a:rPr lang="en-US" sz="1000" dirty="0">
                  <a:solidFill>
                    <a:schemeClr val="tx1"/>
                  </a:solidFill>
                </a:rPr>
                <a:t> / </a:t>
              </a:r>
              <a:r>
                <a:rPr lang="en-US" sz="1000" dirty="0" err="1">
                  <a:solidFill>
                    <a:schemeClr val="tx1"/>
                  </a:solidFill>
                </a:rPr>
                <a:t>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599" y="838200"/>
            <a:ext cx="2966357" cy="3111314"/>
            <a:chOff x="5562599" y="838200"/>
            <a:chExt cx="2966357" cy="3111314"/>
          </a:xfrm>
        </p:grpSpPr>
        <p:pic>
          <p:nvPicPr>
            <p:cNvPr id="1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7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734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34320" y="685800"/>
            <a:ext cx="4583019" cy="3009231"/>
            <a:chOff x="2053082" y="937399"/>
            <a:chExt cx="6078752" cy="424017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22324" b="1958"/>
            <a:stretch/>
          </p:blipFill>
          <p:spPr bwMode="auto">
            <a:xfrm>
              <a:off x="2053082" y="1737370"/>
              <a:ext cx="5096764" cy="344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Line Callout 1 (Accent Bar) 19"/>
            <p:cNvSpPr/>
            <p:nvPr/>
          </p:nvSpPr>
          <p:spPr>
            <a:xfrm>
              <a:off x="2053082" y="1295400"/>
              <a:ext cx="1756918" cy="230124"/>
            </a:xfrm>
            <a:prstGeom prst="accentCallout1">
              <a:avLst>
                <a:gd name="adj1" fmla="val 54662"/>
                <a:gd name="adj2" fmla="val 117505"/>
                <a:gd name="adj3" fmla="val 276240"/>
                <a:gd name="adj4" fmla="val 14197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(twice=cycle) 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357882" y="290681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WormHole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77082" y="290681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PolarWind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13808" y="290681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FlightTest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5482" y="290681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LaserSlicer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13808" y="414887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Reverb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77082" y="414887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57882" y="414887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BeatFX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smtClean="0">
                  <a:solidFill>
                    <a:schemeClr val="tx1"/>
                  </a:solidFill>
                </a:rPr>
                <a:t/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Delay </a:t>
              </a:r>
              <a:r>
                <a:rPr lang="en-US" sz="1000" dirty="0">
                  <a:solidFill>
                    <a:schemeClr val="tx1"/>
                  </a:solidFill>
                </a:rPr>
                <a:t>T3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Callout 1 (Accent Bar) 12"/>
            <p:cNvSpPr/>
            <p:nvPr/>
          </p:nvSpPr>
          <p:spPr>
            <a:xfrm>
              <a:off x="6854722" y="1349056"/>
              <a:ext cx="1277112" cy="180594"/>
            </a:xfrm>
            <a:prstGeom prst="accentCallout1">
              <a:avLst>
                <a:gd name="adj1" fmla="val 45417"/>
                <a:gd name="adj2" fmla="val -2669"/>
                <a:gd name="adj3" fmla="val 327082"/>
                <a:gd name="adj4" fmla="val -1557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specific page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Callout 1 (Accent Bar) 13"/>
            <p:cNvSpPr/>
            <p:nvPr/>
          </p:nvSpPr>
          <p:spPr>
            <a:xfrm>
              <a:off x="6437093" y="937399"/>
              <a:ext cx="1378181" cy="180594"/>
            </a:xfrm>
            <a:prstGeom prst="accentCallout1">
              <a:avLst>
                <a:gd name="adj1" fmla="val 45417"/>
                <a:gd name="adj2" fmla="val -2669"/>
                <a:gd name="adj3" fmla="val 609300"/>
                <a:gd name="adj4" fmla="val -2655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Cycle all pages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15482" y="4148874"/>
              <a:ext cx="838200" cy="668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Toggle On/OFF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1638" y="4035682"/>
            <a:ext cx="3829173" cy="2430490"/>
            <a:chOff x="654789" y="3911818"/>
            <a:chExt cx="4089225" cy="2633472"/>
          </a:xfrm>
        </p:grpSpPr>
        <p:pic>
          <p:nvPicPr>
            <p:cNvPr id="2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22324" b="1958"/>
            <a:stretch/>
          </p:blipFill>
          <p:spPr bwMode="auto">
            <a:xfrm>
              <a:off x="654789" y="3911818"/>
              <a:ext cx="4089225" cy="263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ounded Rectangle 23"/>
            <p:cNvSpPr/>
            <p:nvPr/>
          </p:nvSpPr>
          <p:spPr>
            <a:xfrm>
              <a:off x="899335" y="4807026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 Event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Horizon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877521" y="4807026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MacroFX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Zzzuurp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69769" y="4807026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Dark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Matter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33893" y="4807026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Bass-O-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Matic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69769" y="5757821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Granu</a:t>
              </a:r>
              <a:r>
                <a:rPr lang="en-US" sz="1000" dirty="0" smtClean="0">
                  <a:solidFill>
                    <a:schemeClr val="tx1"/>
                  </a:solidFill>
                </a:rPr>
                <a:t/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Phase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77521" y="5757821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Strrretch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(Fast)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9335" y="5757821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Strrretch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(Slow)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833893" y="5757821"/>
              <a:ext cx="672503" cy="511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Toggle On/OFF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47805" y="4045207"/>
            <a:ext cx="3829173" cy="2430490"/>
            <a:chOff x="4876800" y="4045207"/>
            <a:chExt cx="3829173" cy="2430490"/>
          </a:xfrm>
        </p:grpSpPr>
        <p:pic>
          <p:nvPicPr>
            <p:cNvPr id="3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1" r="22324" b="1958"/>
            <a:stretch/>
          </p:blipFill>
          <p:spPr bwMode="auto">
            <a:xfrm>
              <a:off x="4876800" y="4045207"/>
              <a:ext cx="3829173" cy="243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ounded Rectangle 36"/>
            <p:cNvSpPr/>
            <p:nvPr/>
          </p:nvSpPr>
          <p:spPr>
            <a:xfrm>
              <a:off x="5105794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Flanger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021773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</a:rPr>
                <a:t>TimeGater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50920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Noise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853731" y="487141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MixerFX</a:t>
              </a:r>
              <a:r>
                <a:rPr lang="en-US" sz="1000" dirty="0">
                  <a:solidFill>
                    <a:schemeClr val="tx1"/>
                  </a:solidFill>
                </a:rPr>
                <a:t>: Crush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05794" y="5748924"/>
              <a:ext cx="629736" cy="4723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Filter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6025" y="1269753"/>
            <a:ext cx="3298737" cy="1700966"/>
            <a:chOff x="697591" y="1882516"/>
            <a:chExt cx="3298737" cy="1700966"/>
          </a:xfrm>
        </p:grpSpPr>
        <p:pic>
          <p:nvPicPr>
            <p:cNvPr id="4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44864"/>
            <a:stretch/>
          </p:blipFill>
          <p:spPr bwMode="auto">
            <a:xfrm>
              <a:off x="2297791" y="2541268"/>
              <a:ext cx="1698537" cy="1042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Line Callout 1 (Accent Bar) 41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Line Callout 1 (Accent Bar) 44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Line Callout 1 (Accent Bar) 46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747</Words>
  <Application>Microsoft Office PowerPoint</Application>
  <PresentationFormat>On-screen Show (4:3)</PresentationFormat>
  <Paragraphs>221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27</cp:revision>
  <dcterms:created xsi:type="dcterms:W3CDTF">2006-08-16T00:00:00Z</dcterms:created>
  <dcterms:modified xsi:type="dcterms:W3CDTF">2019-09-03T02:34:39Z</dcterms:modified>
</cp:coreProperties>
</file>