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77" r:id="rId2"/>
    <p:sldId id="294" r:id="rId3"/>
    <p:sldId id="295" r:id="rId4"/>
    <p:sldId id="282" r:id="rId5"/>
    <p:sldId id="280" r:id="rId6"/>
    <p:sldId id="311" r:id="rId7"/>
    <p:sldId id="314" r:id="rId8"/>
    <p:sldId id="266" r:id="rId9"/>
    <p:sldId id="315" r:id="rId10"/>
    <p:sldId id="297" r:id="rId11"/>
    <p:sldId id="296" r:id="rId12"/>
    <p:sldId id="303" r:id="rId13"/>
    <p:sldId id="284" r:id="rId14"/>
    <p:sldId id="279" r:id="rId15"/>
    <p:sldId id="306" r:id="rId16"/>
    <p:sldId id="256" r:id="rId17"/>
    <p:sldId id="268" r:id="rId18"/>
    <p:sldId id="270" r:id="rId19"/>
    <p:sldId id="301" r:id="rId20"/>
    <p:sldId id="299" r:id="rId21"/>
    <p:sldId id="307" r:id="rId22"/>
    <p:sldId id="287" r:id="rId23"/>
    <p:sldId id="288" r:id="rId24"/>
    <p:sldId id="292" r:id="rId25"/>
    <p:sldId id="302" r:id="rId26"/>
    <p:sldId id="286" r:id="rId27"/>
    <p:sldId id="289" r:id="rId28"/>
    <p:sldId id="308" r:id="rId29"/>
    <p:sldId id="309" r:id="rId30"/>
    <p:sldId id="269" r:id="rId31"/>
    <p:sldId id="267" r:id="rId32"/>
    <p:sldId id="316" r:id="rId33"/>
    <p:sldId id="318" r:id="rId34"/>
    <p:sldId id="304" r:id="rId35"/>
    <p:sldId id="305" r:id="rId36"/>
    <p:sldId id="317" r:id="rId37"/>
    <p:sldId id="312" r:id="rId38"/>
    <p:sldId id="271" r:id="rId39"/>
    <p:sldId id="310" r:id="rId40"/>
    <p:sldId id="313" r:id="rId41"/>
    <p:sldId id="320" r:id="rId42"/>
    <p:sldId id="321" r:id="rId43"/>
    <p:sldId id="319" r:id="rId44"/>
    <p:sldId id="322" r:id="rId45"/>
    <p:sldId id="32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9199" autoAdjust="0"/>
  </p:normalViewPr>
  <p:slideViewPr>
    <p:cSldViewPr>
      <p:cViewPr>
        <p:scale>
          <a:sx n="100" d="100"/>
          <a:sy n="100" d="100"/>
        </p:scale>
        <p:origin x="-1590" y="-40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06D6-862D-40C1-9815-6CA98A8212E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F952E-6FE4-41A9-8A71-42D8BEE8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31E-471C-49AB-BCB5-CD02FD8CF774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325A-5F0F-4C05-B2C2-000C37AB337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7B84-2FF0-4F0F-B570-C4E4B5F21DB7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54EE-D40A-4E6C-8661-C40B803C702C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9394-3C23-4688-9897-ABF79B2340C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BF2-AA83-4C8D-9F49-F6375157B97D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49AE-4CC5-45F8-929E-E118FC16E1D3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45F8-DCFE-4C3D-A7ED-9F4BDCF2EA9B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E5D2-4961-43B9-B2B4-541ED4E48BA6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E601-CA79-4E17-A338-D78511FE601A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C098-3787-475E-8AF0-AC644DF989B2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9C64-68CC-4288-B67F-6AB510CCE6FC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bGP_ECnWi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oneerdj.com/en/support/software/controller/ddj-1000/#firmware-updat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pioneerdj.com/en/support/software/controller/ddj-1000/#driv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virtualdj.com/manuals/hardware/pioneer/ddj1000/installation.html" TargetMode="External"/><Relationship Id="rId4" Type="http://schemas.openxmlformats.org/officeDocument/2006/relationships/hyperlink" Target="https://rekordbox.com/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estrela@gmail.com" TargetMode="External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techeasier.com/macos-security-privacy-permissions/" TargetMode="External"/><Relationship Id="rId2" Type="http://schemas.openxmlformats.org/officeDocument/2006/relationships/hyperlink" Target="https://www.bome.com/products/miditranslator#download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erato.com/forum/discussion/1736390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76200"/>
            <a:ext cx="8001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BOME mapping installation</a:t>
            </a:r>
            <a:r>
              <a:rPr lang="en-US" sz="6000" b="1" dirty="0" smtClean="0"/>
              <a:t> </a:t>
            </a:r>
            <a:r>
              <a:rPr lang="en-US" sz="6000" b="1" dirty="0" smtClean="0"/>
              <a:t>guide for </a:t>
            </a:r>
            <a:r>
              <a:rPr lang="en-US" sz="6000" b="1" u="sng" dirty="0" smtClean="0"/>
              <a:t>all</a:t>
            </a:r>
            <a:r>
              <a:rPr lang="en-US" sz="6000" b="1" dirty="0" smtClean="0"/>
              <a:t> Pioneer DDJ controllers</a:t>
            </a:r>
            <a:endParaRPr lang="en-US" sz="6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75687" y="4114800"/>
            <a:ext cx="6821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NOTE 1</a:t>
            </a:r>
            <a:r>
              <a:rPr lang="en-US" sz="1600" b="1" i="1" dirty="0"/>
              <a:t>:</a:t>
            </a:r>
            <a:r>
              <a:rPr lang="en-US" sz="1600" i="1" dirty="0" smtClean="0"/>
              <a:t> This </a:t>
            </a:r>
            <a:r>
              <a:rPr lang="en-US" sz="1600" i="1" dirty="0"/>
              <a:t>guide </a:t>
            </a:r>
            <a:r>
              <a:rPr lang="en-US" sz="1600" i="1" dirty="0" smtClean="0"/>
              <a:t>covers all DDJ controllers. </a:t>
            </a:r>
            <a:br>
              <a:rPr lang="en-US" sz="1600" i="1" dirty="0" smtClean="0"/>
            </a:br>
            <a:r>
              <a:rPr lang="en-US" sz="1600" i="1" dirty="0" smtClean="0"/>
              <a:t>The only difference is the Aliases (page 10) and Output (page 28). </a:t>
            </a:r>
            <a:br>
              <a:rPr lang="en-US" sz="1600" i="1" dirty="0" smtClean="0"/>
            </a:br>
            <a:r>
              <a:rPr lang="en-US" sz="1600" i="1" dirty="0" smtClean="0"/>
              <a:t>The Annexes have specific pictures for specific DDJs.</a:t>
            </a:r>
            <a:br>
              <a:rPr lang="en-US" sz="1600" i="1" dirty="0" smtClean="0"/>
            </a:br>
            <a:endParaRPr lang="en-US" sz="1600" i="1" dirty="0" smtClean="0"/>
          </a:p>
          <a:p>
            <a:pPr algn="ctr"/>
            <a:r>
              <a:rPr lang="en-US" sz="1600" b="1" i="1" dirty="0" smtClean="0"/>
              <a:t>NOTE 2</a:t>
            </a:r>
            <a:r>
              <a:rPr lang="en-US" sz="1600" i="1" dirty="0" smtClean="0"/>
              <a:t>: This mapping requires the third-party BOME midi translator. </a:t>
            </a:r>
            <a:br>
              <a:rPr lang="en-US" sz="1600" i="1" dirty="0" smtClean="0"/>
            </a:br>
            <a:r>
              <a:rPr lang="en-US" sz="1600" i="1" dirty="0" smtClean="0"/>
              <a:t>It has a </a:t>
            </a:r>
            <a:r>
              <a:rPr lang="en-US" sz="1600" b="1" i="1" dirty="0" smtClean="0"/>
              <a:t>free </a:t>
            </a:r>
            <a:r>
              <a:rPr lang="en-US" sz="1600" i="1" dirty="0" smtClean="0"/>
              <a:t>trial for you to test this mapping before buying a license.</a:t>
            </a:r>
          </a:p>
          <a:p>
            <a:pPr algn="ctr"/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b="1" i="1" dirty="0" smtClean="0"/>
              <a:t>NOTE 3</a:t>
            </a:r>
            <a:r>
              <a:rPr lang="en-US" sz="1600" i="1" dirty="0"/>
              <a:t>:</a:t>
            </a:r>
            <a:r>
              <a:rPr lang="en-US" sz="1600" i="1" dirty="0" smtClean="0"/>
              <a:t> Issues? See the FAQ </a:t>
            </a:r>
            <a:r>
              <a:rPr lang="en-US" sz="1600" i="1" dirty="0"/>
              <a:t>in a </a:t>
            </a:r>
            <a:r>
              <a:rPr lang="en-US" sz="1600" i="1" dirty="0" smtClean="0"/>
              <a:t>pdf, the </a:t>
            </a:r>
            <a:r>
              <a:rPr lang="en-US" sz="1600" i="1" dirty="0"/>
              <a:t>“</a:t>
            </a:r>
            <a:r>
              <a:rPr lang="en-US" sz="1600" i="1" dirty="0" err="1"/>
              <a:t>gotchas</a:t>
            </a:r>
            <a:r>
              <a:rPr lang="en-US" sz="1600" i="1" dirty="0"/>
              <a:t>” on page </a:t>
            </a:r>
            <a:r>
              <a:rPr lang="en-US" sz="1600" i="1" dirty="0" smtClean="0"/>
              <a:t>34, and reconfirm if you missed a step of this guide.</a:t>
            </a:r>
            <a:endParaRPr lang="en-US" sz="1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199745"/>
            <a:ext cx="790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Installation </a:t>
            </a:r>
            <a:r>
              <a:rPr lang="en-US" sz="2800" b="1" i="1" dirty="0"/>
              <a:t>video: </a:t>
            </a:r>
            <a:r>
              <a:rPr lang="en-US" sz="2800" b="1" i="1" dirty="0" smtClean="0">
                <a:hlinkClick r:id="rId2"/>
              </a:rPr>
              <a:t>https</a:t>
            </a:r>
            <a:r>
              <a:rPr lang="en-US" sz="2800" b="1" i="1" dirty="0">
                <a:hlinkClick r:id="rId2"/>
              </a:rPr>
              <a:t>://youtu.be/MbGP_ECnWiQ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Aliases</a:t>
            </a:r>
            <a:endParaRPr lang="en-US" sz="2400" i="1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4212085" y="1297171"/>
            <a:ext cx="4518538" cy="3496814"/>
            <a:chOff x="1087375" y="1371600"/>
            <a:chExt cx="5357247" cy="415062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" t="2784" r="3817" b="4481"/>
            <a:stretch/>
          </p:blipFill>
          <p:spPr bwMode="auto">
            <a:xfrm>
              <a:off x="2362200" y="1371600"/>
              <a:ext cx="4082422" cy="41506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Right Arrow 2"/>
            <p:cNvSpPr/>
            <p:nvPr/>
          </p:nvSpPr>
          <p:spPr>
            <a:xfrm>
              <a:off x="1087375" y="2113411"/>
              <a:ext cx="913383" cy="2667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77001"/>
            <a:ext cx="4572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6048375" y="5305425"/>
            <a:ext cx="2438400" cy="925064"/>
          </a:xfrm>
          <a:prstGeom prst="accentBorderCallout1">
            <a:avLst>
              <a:gd name="adj1" fmla="val 34195"/>
              <a:gd name="adj2" fmla="val -4817"/>
              <a:gd name="adj3" fmla="val -184366"/>
              <a:gd name="adj4" fmla="val 30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this with your DDJ-SX2/SZ/SRT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2432" r="2317" b="1230"/>
          <a:stretch/>
        </p:blipFill>
        <p:spPr bwMode="auto">
          <a:xfrm>
            <a:off x="478285" y="1287646"/>
            <a:ext cx="3486150" cy="357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5715000" y="2286001"/>
            <a:ext cx="3124199" cy="685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05475" y="3065587"/>
            <a:ext cx="3124199" cy="685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Devices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485775" y="341977"/>
            <a:ext cx="8353424" cy="6058823"/>
            <a:chOff x="485775" y="341977"/>
            <a:chExt cx="8353424" cy="63709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61" y="341977"/>
              <a:ext cx="3673089" cy="6370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31"/>
            <p:cNvSpPr/>
            <p:nvPr/>
          </p:nvSpPr>
          <p:spPr>
            <a:xfrm>
              <a:off x="4240405" y="685800"/>
              <a:ext cx="4419600" cy="12192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ne Callout 1 (Accent Bar) 9"/>
            <p:cNvSpPr/>
            <p:nvPr/>
          </p:nvSpPr>
          <p:spPr>
            <a:xfrm>
              <a:off x="685800" y="1574826"/>
              <a:ext cx="3133725" cy="1320774"/>
            </a:xfrm>
            <a:prstGeom prst="accentCallout1">
              <a:avLst>
                <a:gd name="adj1" fmla="val 14622"/>
                <a:gd name="adj2" fmla="val 101775"/>
                <a:gd name="adj3" fmla="val -1337"/>
                <a:gd name="adj4" fmla="val 117949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u="sng" dirty="0" smtClean="0">
                  <a:solidFill>
                    <a:schemeClr val="tx1"/>
                  </a:solidFill>
                </a:rPr>
                <a:t>Confirm the devices </a:t>
              </a:r>
              <a:r>
                <a:rPr lang="en-US" sz="1200" u="sng" dirty="0">
                  <a:solidFill>
                    <a:schemeClr val="tx1"/>
                  </a:solidFill>
                </a:rPr>
                <a:t>are OPEN</a:t>
              </a:r>
              <a:r>
                <a:rPr lang="en-US" sz="1200" u="sng" dirty="0" smtClean="0">
                  <a:solidFill>
                    <a:schemeClr val="tx1"/>
                  </a:solidFill>
                </a:rPr>
                <a:t>!</a:t>
              </a:r>
            </a:p>
            <a:p>
              <a:endParaRPr lang="en-US" sz="1200" u="sng" dirty="0" smtClean="0">
                <a:solidFill>
                  <a:schemeClr val="tx1"/>
                </a:solidFill>
              </a:endParaRPr>
            </a:p>
            <a:p>
              <a:r>
                <a:rPr lang="en-US" sz="1200" u="sng" dirty="0" smtClean="0">
                  <a:solidFill>
                    <a:schemeClr val="tx1"/>
                  </a:solidFill>
                </a:rPr>
                <a:t>Ensure ONLY these 2x options are checked:</a:t>
              </a:r>
              <a:endParaRPr lang="en-US" sz="1200" u="sng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“From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Traktor</a:t>
              </a:r>
              <a:r>
                <a:rPr lang="en-US" sz="1200" dirty="0" smtClean="0">
                  <a:solidFill>
                    <a:schemeClr val="tx1"/>
                  </a:solidFill>
                </a:rPr>
                <a:t>” -&gt; device 1 in OPEN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- “to DDJ” -&gt; DDJ-1000 OPEN</a:t>
              </a:r>
            </a:p>
            <a:p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Confirm it looks EXACTLY like on the picture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2514600"/>
              <a:ext cx="4648199" cy="12954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86200" y="2667000"/>
              <a:ext cx="457200" cy="228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ine Callout 1 (Accent Bar) 10"/>
            <p:cNvSpPr/>
            <p:nvPr/>
          </p:nvSpPr>
          <p:spPr>
            <a:xfrm>
              <a:off x="485775" y="5334000"/>
              <a:ext cx="3377565" cy="711174"/>
            </a:xfrm>
            <a:prstGeom prst="accentCallout1">
              <a:avLst>
                <a:gd name="adj1" fmla="val 14622"/>
                <a:gd name="adj2" fmla="val 101775"/>
                <a:gd name="adj3" fmla="val 40532"/>
                <a:gd name="adj4" fmla="val 14754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u="sng" dirty="0" smtClean="0">
                  <a:solidFill>
                    <a:schemeClr val="tx1"/>
                  </a:solidFill>
                </a:rPr>
                <a:t>Confirm this “cross” on EXACTLY these aliases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0004" y="6492875"/>
            <a:ext cx="48399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57512" y="6400800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031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#3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BOM: </a:t>
            </a:r>
            <a:r>
              <a:rPr lang="en-US" sz="4800" b="1" u="sng" dirty="0" smtClean="0"/>
              <a:t>VERIFICATION</a:t>
            </a:r>
          </a:p>
          <a:p>
            <a:pPr algn="ctr"/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VERIFICATION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Confirm the </a:t>
            </a:r>
            <a:r>
              <a:rPr lang="en-US" dirty="0" smtClean="0"/>
              <a:t>“</a:t>
            </a:r>
            <a:r>
              <a:rPr lang="en-US" dirty="0" err="1" smtClean="0"/>
              <a:t>Bome</a:t>
            </a:r>
            <a:r>
              <a:rPr lang="en-US" dirty="0" smtClean="0"/>
              <a:t> MIDI Translator 1” device </a:t>
            </a:r>
            <a:r>
              <a:rPr lang="en-US" dirty="0"/>
              <a:t>is created </a:t>
            </a:r>
            <a:r>
              <a:rPr lang="en-US" dirty="0" smtClean="0"/>
              <a:t>(</a:t>
            </a:r>
            <a:r>
              <a:rPr lang="en-US" dirty="0" err="1" smtClean="0"/>
              <a:t>longformat</a:t>
            </a:r>
            <a:r>
              <a:rPr lang="en-US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View </a:t>
            </a:r>
            <a:r>
              <a:rPr lang="en-US" dirty="0"/>
              <a:t>; settings ; virtual midi ports ; 1 port; </a:t>
            </a:r>
            <a:r>
              <a:rPr lang="en-US" dirty="0" smtClean="0"/>
              <a:t>long port names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the 4x midi ports were opened correctly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check log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Controller talks to BOME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“MIDI-IN/OUT”; Press any button on the controller; confirm they appear in the log file; unclick “MIDI-IN/OUT”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Confirm that the BOME clock is running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Method: </a:t>
            </a:r>
            <a:r>
              <a:rPr lang="en-US" dirty="0" smtClean="0"/>
              <a:t>Click log window; click “rules”; see a lot of messages appearing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unclick “rules” to stop </a:t>
            </a:r>
            <a:r>
              <a:rPr lang="en-US" dirty="0" smtClean="0"/>
              <a:t>the logging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Minimize BOME to keep it running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51" y="676646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97060"/>
            <a:ext cx="403244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18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auto start with windows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7494814" y="2959089"/>
            <a:ext cx="1344386" cy="393711"/>
          </a:xfrm>
          <a:prstGeom prst="accentCallout1">
            <a:avLst>
              <a:gd name="adj1" fmla="val 45417"/>
              <a:gd name="adj2" fmla="val -2669"/>
              <a:gd name="adj3" fmla="val 164158"/>
              <a:gd name="adj4" fmla="val -9784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Auto start with Windows!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24200" y="2879716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81287" y="3352800"/>
            <a:ext cx="2090913" cy="5540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edro\Desktop\Z_DRIVE_Pedro\2 Music - Controllers\0_MAPS_Traktor\DDJ Pioneer\v6.5.0 - DDJ-1000 - TP3_TP2 BOME\Support files\Source files\Installation\1 - BOME - correct startup 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52088"/>
            <a:ext cx="6510073" cy="60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7" y="1986131"/>
            <a:ext cx="4048125" cy="283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93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 settings: long port name device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785070" y="3010025"/>
            <a:ext cx="113420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506" y="994689"/>
            <a:ext cx="465654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4898" y="3242413"/>
            <a:ext cx="930172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32870" y="3410558"/>
            <a:ext cx="1430500" cy="325446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1 (Accent Bar) 35"/>
          <p:cNvSpPr/>
          <p:nvPr/>
        </p:nvSpPr>
        <p:spPr>
          <a:xfrm>
            <a:off x="7391400" y="2959089"/>
            <a:ext cx="1447800" cy="246073"/>
          </a:xfrm>
          <a:prstGeom prst="accentCallout1">
            <a:avLst>
              <a:gd name="adj1" fmla="val 45417"/>
              <a:gd name="adj2" fmla="val -2669"/>
              <a:gd name="adj3" fmla="val 241484"/>
              <a:gd name="adj4" fmla="val -22217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Long port names!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52400" y="111145"/>
            <a:ext cx="3451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Correct </a:t>
            </a:r>
            <a:r>
              <a:rPr lang="en-US" sz="2400" i="1" u="sng" dirty="0"/>
              <a:t>startup </a:t>
            </a:r>
            <a:r>
              <a:rPr lang="en-US" sz="2400" i="1" u="sng" dirty="0" smtClean="0"/>
              <a:t>log</a:t>
            </a:r>
            <a:endParaRPr lang="en-US" sz="2400" i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152399" y="652088"/>
            <a:ext cx="9067801" cy="5824911"/>
            <a:chOff x="152399" y="652088"/>
            <a:chExt cx="9067801" cy="6025243"/>
          </a:xfrm>
        </p:grpSpPr>
        <p:pic>
          <p:nvPicPr>
            <p:cNvPr id="2" name="Picture 2" descr="C:\Users\Pedro\Desktop\Z_DRIVE_Pedro\2 Music - Controllers\0_MAPS_Traktor\DDJ Pioneer\v6.5.0 - DDJ-1000 - TP3_TP2 BOME\Support files\Source files\Installation\1 - BOME - correct startup lo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127" y="652088"/>
              <a:ext cx="6510073" cy="6025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1488338" y="4774623"/>
              <a:ext cx="2836439" cy="872075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459258" y="3585430"/>
              <a:ext cx="965062" cy="317118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510170" y="1828800"/>
              <a:ext cx="2986130" cy="2675706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95044" y="994689"/>
              <a:ext cx="465654" cy="317118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ine Callout 1 (Accent Bar) 34"/>
            <p:cNvSpPr/>
            <p:nvPr/>
          </p:nvSpPr>
          <p:spPr>
            <a:xfrm>
              <a:off x="152399" y="4369448"/>
              <a:ext cx="1307069" cy="270116"/>
            </a:xfrm>
            <a:prstGeom prst="accentCallout1">
              <a:avLst>
                <a:gd name="adj1" fmla="val 41417"/>
                <a:gd name="adj2" fmla="val 103504"/>
                <a:gd name="adj3" fmla="val 177404"/>
                <a:gd name="adj4" fmla="val 14069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4x messages here!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Line Callout 1 (Accent Bar) 9"/>
            <p:cNvSpPr/>
            <p:nvPr/>
          </p:nvSpPr>
          <p:spPr>
            <a:xfrm>
              <a:off x="3604307" y="762000"/>
              <a:ext cx="1990725" cy="1473608"/>
            </a:xfrm>
            <a:prstGeom prst="accentCallout1">
              <a:avLst>
                <a:gd name="adj1" fmla="val 47993"/>
                <a:gd name="adj2" fmla="val 103680"/>
                <a:gd name="adj3" fmla="val 98592"/>
                <a:gd name="adj4" fmla="val 12305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Do not change this!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Default is ONLY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- “From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Traktor</a:t>
              </a:r>
              <a:r>
                <a:rPr lang="en-US" sz="1200" dirty="0" smtClean="0">
                  <a:solidFill>
                    <a:schemeClr val="tx1"/>
                  </a:solidFill>
                </a:rPr>
                <a:t>”  OPEN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- “to DDJ”  OPEN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confirm devices are OPEN!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Callout 1 (Accent Bar) 10"/>
            <p:cNvSpPr/>
            <p:nvPr/>
          </p:nvSpPr>
          <p:spPr>
            <a:xfrm>
              <a:off x="7772400" y="5000296"/>
              <a:ext cx="1447800" cy="420727"/>
            </a:xfrm>
            <a:prstGeom prst="accentCallout1">
              <a:avLst>
                <a:gd name="adj1" fmla="val 45417"/>
                <a:gd name="adj2" fmla="val -2669"/>
                <a:gd name="adj3" fmla="val 253435"/>
                <a:gd name="adj4" fmla="val -4299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Do not change this “cross”!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09800" y="6445292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8128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Pedro\Desktop\Z_DRIVE_Pedro\2 Music - Controllers\0_MAPS_Traktor\DDJ Pioneer\v6.5.0 - DDJ-1000 - TP3_TP2 BOME\Support files\Source files\Installation\4 - BOME - debug DDJ to Trakto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085850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4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DDJ talks to BOME</a:t>
            </a:r>
            <a:endParaRPr lang="en-US" sz="2400" i="1" u="sng" dirty="0"/>
          </a:p>
        </p:txBody>
      </p:sp>
      <p:sp>
        <p:nvSpPr>
          <p:cNvPr id="36" name="Line Callout 1 (Accent Bar) 35"/>
          <p:cNvSpPr/>
          <p:nvPr/>
        </p:nvSpPr>
        <p:spPr>
          <a:xfrm>
            <a:off x="6324600" y="1219200"/>
            <a:ext cx="1676400" cy="838200"/>
          </a:xfrm>
          <a:prstGeom prst="accentCallout1">
            <a:avLst>
              <a:gd name="adj1" fmla="val 45417"/>
              <a:gd name="adj2" fmla="val -2669"/>
              <a:gd name="adj3" fmla="val 75047"/>
              <a:gd name="adj4" fmla="val -9622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4 log lines. This is always in the    DDJ-&gt;BMT1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505" y="5257800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5105400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MIDI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085850"/>
            <a:ext cx="965062" cy="31711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7400" y="5746708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804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internal clock</a:t>
            </a:r>
            <a:endParaRPr lang="en-US" sz="2400" i="1" u="sng" dirty="0"/>
          </a:p>
        </p:txBody>
      </p:sp>
      <p:pic>
        <p:nvPicPr>
          <p:cNvPr id="31" name="Picture 4" descr="C:\Users\Pedro\Desktop\Z_DRIVE_Pedro\2 Music - Controllers\0_MAPS_Traktor\DDJ Pioneer\v6.5.0 - DDJ-1000 - TP3_TP2 BOME\Support files\Source files\Installation\3 - BOME - debug bome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137"/>
            <a:ext cx="66294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Line Callout 1 (Accent Bar) 23"/>
          <p:cNvSpPr/>
          <p:nvPr/>
        </p:nvSpPr>
        <p:spPr>
          <a:xfrm>
            <a:off x="5867400" y="1943100"/>
            <a:ext cx="1676400" cy="457200"/>
          </a:xfrm>
          <a:prstGeom prst="accentCallout1">
            <a:avLst>
              <a:gd name="adj1" fmla="val 45417"/>
              <a:gd name="adj2" fmla="val -2669"/>
              <a:gd name="adj3" fmla="val 150146"/>
              <a:gd name="adj4" fmla="val -76294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HZ goes up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one by one continuously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90700" y="5295900"/>
            <a:ext cx="9906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419475" y="4610100"/>
            <a:ext cx="1676400" cy="381000"/>
          </a:xfrm>
          <a:prstGeom prst="accentCallout1">
            <a:avLst>
              <a:gd name="adj1" fmla="val 45417"/>
              <a:gd name="adj2" fmla="val -2669"/>
              <a:gd name="adj3" fmla="val 169138"/>
              <a:gd name="adj4" fmla="val -6725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Activate rules debug here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6096000"/>
            <a:ext cx="44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click “rules” again to stop the logging)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200134" y="5959733"/>
            <a:ext cx="972066" cy="64186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Tip!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#4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" y="304800"/>
            <a:ext cx="8991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Step #0 </a:t>
            </a:r>
          </a:p>
          <a:p>
            <a:pPr algn="ctr"/>
            <a:r>
              <a:rPr lang="en-US" sz="4400" b="1" dirty="0" smtClean="0"/>
              <a:t>CONFIRM THAT REKORDBOX PERFORMANCE MODE WORKS PROPERLY IN YOUR SYSTEM!!</a:t>
            </a:r>
            <a:br>
              <a:rPr lang="en-US" sz="4400" b="1" dirty="0" smtClean="0"/>
            </a:br>
            <a:endParaRPr lang="en-US" sz="2800" b="1" dirty="0"/>
          </a:p>
          <a:p>
            <a:r>
              <a:rPr lang="en-US" sz="1200" dirty="0"/>
              <a:t>Driver Download: </a:t>
            </a:r>
            <a:r>
              <a:rPr lang="en-US" sz="1200" dirty="0">
                <a:hlinkClick r:id="rId2"/>
              </a:rPr>
              <a:t>https://www.pioneerdj.com/en/support/software/controller/ddj-1000/#drivers</a:t>
            </a:r>
            <a:endParaRPr lang="en-US" sz="1200" dirty="0"/>
          </a:p>
          <a:p>
            <a:r>
              <a:rPr lang="en-US" sz="1200" dirty="0"/>
              <a:t>Firmware download: </a:t>
            </a:r>
            <a:r>
              <a:rPr lang="en-US" sz="1200" dirty="0">
                <a:hlinkClick r:id="rId3"/>
              </a:rPr>
              <a:t>https://www.pioneerdj.com/en/support/software/controller/ddj-1000/#firmware-update</a:t>
            </a:r>
            <a:endParaRPr lang="en-US" sz="1200" dirty="0"/>
          </a:p>
          <a:p>
            <a:r>
              <a:rPr lang="en-US" sz="1200" dirty="0" err="1"/>
              <a:t>Rekordbox</a:t>
            </a:r>
            <a:r>
              <a:rPr lang="en-US" sz="1200" dirty="0"/>
              <a:t> </a:t>
            </a:r>
            <a:r>
              <a:rPr lang="en-US" sz="1200" dirty="0" smtClean="0"/>
              <a:t>DJ download</a:t>
            </a:r>
            <a:r>
              <a:rPr lang="en-US" sz="1200" dirty="0"/>
              <a:t>: </a:t>
            </a:r>
            <a:r>
              <a:rPr lang="en-US" sz="1200" dirty="0">
                <a:hlinkClick r:id="rId4"/>
              </a:rPr>
              <a:t>https://rekordbox.com/en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r>
              <a:rPr lang="en-US" sz="1200" dirty="0" err="1" smtClean="0"/>
              <a:t>VirtualDJ</a:t>
            </a:r>
            <a:r>
              <a:rPr lang="en-US" sz="1200" dirty="0" smtClean="0"/>
              <a:t> Instructions (for reference):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www.virtualdj.com/manuals/hardware/pioneer/ddj1000/installation.html</a:t>
            </a:r>
            <a:r>
              <a:rPr lang="en-US" sz="1200" dirty="0" smtClean="0"/>
              <a:t> </a:t>
            </a:r>
            <a:endParaRPr lang="en-US" sz="1200" b="1" i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12" y="5257800"/>
            <a:ext cx="13964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257799"/>
            <a:ext cx="1426240" cy="13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99" y="76200"/>
            <a:ext cx="80649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CREATE A BACKUP: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Note: the mapping replaces a lot of your settings.  In any cases, </a:t>
            </a:r>
            <a:r>
              <a:rPr lang="en-US" dirty="0" err="1" smtClean="0"/>
              <a:t>Traktor</a:t>
            </a:r>
            <a:r>
              <a:rPr lang="en-US" dirty="0" smtClean="0"/>
              <a:t> always makes automatic backups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err="1" smtClean="0"/>
              <a:t>Root_Dir</a:t>
            </a:r>
            <a:r>
              <a:rPr lang="en-US" dirty="0" smtClean="0"/>
              <a:t>\Backup\Settings”</a:t>
            </a:r>
          </a:p>
          <a:p>
            <a:pPr lvl="1"/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Traktor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Click big </a:t>
            </a:r>
            <a:r>
              <a:rPr lang="en-US" dirty="0" smtClean="0"/>
              <a:t>“export button</a:t>
            </a:r>
            <a:r>
              <a:rPr lang="en-US" dirty="0"/>
              <a:t>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Ensure all settings are clicked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Save the file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INSTALL TRAKTOR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Click big “import button” on lower left corner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Accept all checks;  PLUS additionally click the “Audio device settings”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/>
              <a:t>INSTALL TRAKTOR </a:t>
            </a:r>
            <a:r>
              <a:rPr lang="en-US" b="1" dirty="0" smtClean="0"/>
              <a:t>MAPPING (second time):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 above process a second time. This is </a:t>
            </a:r>
            <a:r>
              <a:rPr lang="en-US" u="sng" dirty="0" smtClean="0"/>
              <a:t>only </a:t>
            </a:r>
            <a:r>
              <a:rPr lang="en-US" dirty="0" smtClean="0"/>
              <a:t>to avoid a </a:t>
            </a:r>
            <a:r>
              <a:rPr lang="en-US" dirty="0" err="1"/>
              <a:t>T</a:t>
            </a:r>
            <a:r>
              <a:rPr lang="en-US" dirty="0" err="1" smtClean="0"/>
              <a:t>raktor</a:t>
            </a:r>
            <a:r>
              <a:rPr lang="en-US" dirty="0" smtClean="0"/>
              <a:t> bug that gets the FX list wrong.</a:t>
            </a:r>
          </a:p>
          <a:p>
            <a:pPr lvl="1"/>
            <a:endParaRPr lang="en-US" dirty="0"/>
          </a:p>
          <a:p>
            <a:r>
              <a:rPr lang="en-US" b="1" dirty="0" smtClean="0"/>
              <a:t>MAC-OS AUDIO OUTPUT ROUTING: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 preferences / Output Routing / Internal to:  2 / 3 / 0 / 1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Left Arrow 3"/>
          <p:cNvSpPr/>
          <p:nvPr/>
        </p:nvSpPr>
        <p:spPr>
          <a:xfrm>
            <a:off x="7675685" y="3581400"/>
            <a:ext cx="1315916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click!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23179"/>
            <a:ext cx="8253436" cy="55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2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create backup of your settings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7162800" y="1104900"/>
            <a:ext cx="304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54018" y="6019800"/>
            <a:ext cx="736782" cy="3048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97995"/>
            <a:ext cx="2176099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5732585" y="2997995"/>
            <a:ext cx="439615" cy="238839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7281498" y="2209800"/>
            <a:ext cx="1352937" cy="457200"/>
          </a:xfrm>
          <a:prstGeom prst="accentCallout1">
            <a:avLst>
              <a:gd name="adj1" fmla="val 45417"/>
              <a:gd name="adj2" fmla="val -2669"/>
              <a:gd name="adj3" fmla="val 188608"/>
              <a:gd name="adj4" fmla="val -9264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Backup everything!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519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1171575" y="601385"/>
            <a:ext cx="7162800" cy="5875615"/>
            <a:chOff x="1171575" y="601385"/>
            <a:chExt cx="7162800" cy="5981731"/>
          </a:xfrm>
        </p:grpSpPr>
        <p:pic>
          <p:nvPicPr>
            <p:cNvPr id="4098" name="Picture 2" descr="C:\Users\Pedro\Desktop\Z_DRIVE_Pedro\2 Music - Controllers\0_MAPS_Traktor\DDJ Pioneer\v6.5.1 - DDJ-1000 - TP3_TP2 BOME\Support files\Source files\Installation\Traktor\1 - instll traktor mappin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5" y="601385"/>
              <a:ext cx="7162800" cy="5981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7010400" y="895350"/>
              <a:ext cx="304800" cy="3429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54018" y="5457825"/>
              <a:ext cx="736782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4495800"/>
              <a:ext cx="1600200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6445292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47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50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click audio device </a:t>
            </a:r>
            <a:r>
              <a:rPr lang="en-US" sz="2400" i="1" u="sng" dirty="0" err="1" smtClean="0"/>
              <a:t>config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1443037" y="916161"/>
            <a:ext cx="7243763" cy="5600295"/>
            <a:chOff x="1443037" y="916161"/>
            <a:chExt cx="7243763" cy="5600295"/>
          </a:xfrm>
        </p:grpSpPr>
        <p:pic>
          <p:nvPicPr>
            <p:cNvPr id="5122" name="Picture 2" descr="C:\Users\Pedro\Desktop\Z_DRIVE_Pedro\2 Music - Controllers\0_MAPS_Traktor\DDJ Pioneer\v6.5.1 - DDJ-1000 - TP3_TP2 BOME\Support files\Source files\Installation\Traktor\2 - seelct audio devices as we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7" y="916161"/>
              <a:ext cx="6786563" cy="5600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5714999" y="3657600"/>
              <a:ext cx="1549219" cy="3429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ne Callout 1 (Accent Bar) 9"/>
            <p:cNvSpPr/>
            <p:nvPr/>
          </p:nvSpPr>
          <p:spPr>
            <a:xfrm>
              <a:off x="7467600" y="2952750"/>
              <a:ext cx="1219200" cy="457200"/>
            </a:xfrm>
            <a:prstGeom prst="accentCallout1">
              <a:avLst>
                <a:gd name="adj1" fmla="val 45417"/>
                <a:gd name="adj2" fmla="val -2669"/>
                <a:gd name="adj3" fmla="val 150146"/>
                <a:gd name="adj4" fmla="val -7629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Please include this one as well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6477000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846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527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import mapping (second time)</a:t>
            </a:r>
            <a:endParaRPr lang="en-US" sz="2400" i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1171575" y="601385"/>
            <a:ext cx="7162800" cy="5875615"/>
            <a:chOff x="1171575" y="601385"/>
            <a:chExt cx="7162800" cy="5981731"/>
          </a:xfrm>
        </p:grpSpPr>
        <p:pic>
          <p:nvPicPr>
            <p:cNvPr id="4098" name="Picture 2" descr="C:\Users\Pedro\Desktop\Z_DRIVE_Pedro\2 Music - Controllers\0_MAPS_Traktor\DDJ Pioneer\v6.5.1 - DDJ-1000 - TP3_TP2 BOME\Support files\Source files\Installation\Traktor\1 - instll traktor mapping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5" y="601385"/>
              <a:ext cx="7162800" cy="5981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7010400" y="895350"/>
              <a:ext cx="304800" cy="3429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54018" y="5457825"/>
              <a:ext cx="736782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4495800"/>
              <a:ext cx="1600200" cy="30480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6445292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253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#5</a:t>
            </a:r>
            <a:endParaRPr lang="en-US" sz="11500" b="1" dirty="0"/>
          </a:p>
          <a:p>
            <a:pPr algn="ctr"/>
            <a:r>
              <a:rPr lang="en-US" sz="4800" b="1" dirty="0" smtClean="0"/>
              <a:t>MAP FOR TRAKTOR: </a:t>
            </a:r>
            <a:r>
              <a:rPr lang="en-US" sz="4800" b="1" u="sng" dirty="0" smtClean="0"/>
              <a:t>VERIFICATION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865" y="151179"/>
            <a:ext cx="9067800" cy="6186309"/>
            <a:chOff x="304800" y="457200"/>
            <a:chExt cx="8839200" cy="6186309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457200"/>
              <a:ext cx="8839200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TRAKTOR VERIFICATION:</a:t>
              </a:r>
            </a:p>
            <a:p>
              <a:pPr marL="0" lvl="1"/>
              <a:r>
                <a:rPr lang="en-US" sz="1600" i="1" dirty="0" smtClean="0"/>
                <a:t>        Note</a:t>
              </a:r>
              <a:r>
                <a:rPr lang="en-US" sz="1600" i="1" dirty="0"/>
                <a:t>: the Preferences window is now </a:t>
              </a:r>
              <a:r>
                <a:rPr lang="en-US" sz="1600" i="1" dirty="0" smtClean="0"/>
                <a:t>quite slow to open. </a:t>
              </a:r>
              <a:r>
                <a:rPr lang="en-US" sz="1600" i="1" dirty="0"/>
                <a:t>This is </a:t>
              </a:r>
              <a:r>
                <a:rPr lang="en-US" sz="1600" i="1" dirty="0" smtClean="0"/>
                <a:t>another </a:t>
              </a:r>
              <a:r>
                <a:rPr lang="en-US" sz="1600" i="1" dirty="0" err="1" smtClean="0"/>
                <a:t>Traktor</a:t>
              </a:r>
              <a:r>
                <a:rPr lang="en-US" sz="1600" i="1" dirty="0" smtClean="0"/>
                <a:t> </a:t>
              </a:r>
              <a:r>
                <a:rPr lang="en-US" sz="1600" i="1" dirty="0"/>
                <a:t>bug.</a:t>
              </a:r>
            </a:p>
            <a:p>
              <a:endParaRPr lang="en-US" sz="1600" b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600" dirty="0" smtClean="0"/>
                <a:t>Confirm the </a:t>
              </a:r>
              <a:r>
                <a:rPr lang="en-US" sz="1600" dirty="0"/>
                <a:t>audio device is </a:t>
              </a:r>
              <a:r>
                <a:rPr lang="en-US" sz="1600" dirty="0" smtClean="0"/>
                <a:t>“DDJ-1000 ASIO</a:t>
              </a:r>
              <a:r>
                <a:rPr lang="en-US" sz="1600" dirty="0" smtClean="0"/>
                <a:t>” / “DDJ-SZ ASIO” / </a:t>
              </a:r>
              <a:r>
                <a:rPr lang="en-US" sz="1600" dirty="0" err="1" smtClean="0"/>
                <a:t>etc</a:t>
              </a:r>
              <a:endParaRPr lang="en-US" sz="1600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1600" dirty="0"/>
                <a:t>Method:  Settings ; audio setup ; confirm audio device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sz="1600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600" dirty="0"/>
                <a:t>Confirm the </a:t>
              </a:r>
              <a:r>
                <a:rPr lang="en-US" sz="1600" dirty="0" smtClean="0"/>
                <a:t>Output routing</a:t>
              </a:r>
              <a:endParaRPr lang="en-US" sz="1600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1600" dirty="0"/>
                <a:t>Method:  Settings ; </a:t>
              </a:r>
              <a:r>
                <a:rPr lang="en-US" sz="1600" dirty="0" smtClean="0"/>
                <a:t>output routing; confirm “internal”; confirm “3 / 4 / 1 / 2</a:t>
              </a:r>
              <a:r>
                <a:rPr lang="en-US" sz="1600" dirty="0" smtClean="0"/>
                <a:t>”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1600" dirty="0" smtClean="0"/>
                <a:t>(see annexes for other DDJs case) </a:t>
              </a:r>
              <a:endParaRPr lang="en-US" sz="1600" dirty="0"/>
            </a:p>
            <a:p>
              <a:pPr marL="800100" lvl="1" indent="-342900">
                <a:buFont typeface="+mj-lt"/>
                <a:buAutoNum type="arabicPeriod"/>
              </a:pPr>
              <a:endParaRPr lang="en-US" sz="1600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600" dirty="0"/>
                <a:t>Confirm that all </a:t>
              </a:r>
              <a:r>
                <a:rPr lang="en-US" sz="1600" dirty="0" smtClean="0"/>
                <a:t>6x </a:t>
              </a:r>
              <a:r>
                <a:rPr lang="en-US" sz="1600" dirty="0"/>
                <a:t>pages </a:t>
              </a:r>
              <a:r>
                <a:rPr lang="en-US" sz="1600" dirty="0" smtClean="0"/>
                <a:t>have exactly “</a:t>
              </a:r>
              <a:r>
                <a:rPr lang="en-US" sz="1600" dirty="0" err="1" smtClean="0"/>
                <a:t>Bome</a:t>
              </a:r>
              <a:r>
                <a:rPr lang="en-US" sz="1600" dirty="0" smtClean="0"/>
                <a:t> Midi Translator1”</a:t>
              </a:r>
              <a:endParaRPr lang="en-US" sz="1600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1600" dirty="0"/>
                <a:t>Method: Settings; controller manager; click each of the 6x </a:t>
              </a:r>
              <a:r>
                <a:rPr lang="en-US" sz="1600" dirty="0" smtClean="0"/>
                <a:t>pages one-by-one</a:t>
              </a:r>
              <a:r>
                <a:rPr lang="en-US" sz="1600" dirty="0"/>
                <a:t>; check IN and OUT </a:t>
              </a:r>
              <a:r>
                <a:rPr lang="en-US" sz="1600" dirty="0" smtClean="0"/>
                <a:t>port</a:t>
              </a:r>
              <a:endParaRPr lang="en-US" sz="1600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n-US" b="1" i="1" u="sng" dirty="0" smtClean="0"/>
                <a:t>DO </a:t>
              </a:r>
              <a:r>
                <a:rPr lang="en-US" b="1" i="1" u="sng" dirty="0"/>
                <a:t>NOT </a:t>
              </a:r>
              <a:r>
                <a:rPr lang="en-US" b="1" i="1" u="sng" dirty="0" smtClean="0"/>
                <a:t>CHANGE TO DDJ-1000 </a:t>
              </a:r>
              <a:r>
                <a:rPr lang="en-US" b="1" i="1" u="sng" dirty="0"/>
                <a:t>in the controller manager</a:t>
              </a:r>
              <a:r>
                <a:rPr lang="en-US" b="1" i="1" u="sng" dirty="0" smtClean="0"/>
                <a:t>!!!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b="1" i="1" u="sng" dirty="0" smtClean="0"/>
                <a:t>DO NOT FORGET TO CONFIRM </a:t>
              </a:r>
              <a:r>
                <a:rPr lang="en-US" sz="2800" b="1" i="1" u="sng" dirty="0" smtClean="0"/>
                <a:t>ALL </a:t>
              </a:r>
              <a:r>
                <a:rPr lang="en-US" b="1" i="1" u="sng" dirty="0" smtClean="0"/>
                <a:t>6x PAGES!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en-US" sz="1600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600" dirty="0" smtClean="0"/>
                <a:t>Verify that sound is played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1600" dirty="0" smtClean="0"/>
                <a:t>Method: Load a track; click Cue and play/pause repeatedly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1600" dirty="0" smtClean="0"/>
                <a:t>Use </a:t>
              </a:r>
              <a:r>
                <a:rPr lang="en-US" sz="1600" dirty="0" err="1" smtClean="0"/>
                <a:t>shift+quantize</a:t>
              </a:r>
              <a:r>
                <a:rPr lang="en-US" sz="1600" dirty="0" smtClean="0"/>
                <a:t> to send a reset command to BOME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en-US" b="1" i="1" u="sng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600" dirty="0" smtClean="0"/>
                <a:t>Verify that BOME sees all the messages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n-US" sz="1600" dirty="0" smtClean="0"/>
                <a:t>Method: open the </a:t>
              </a:r>
              <a:r>
                <a:rPr lang="en-US" sz="1600" dirty="0" err="1" smtClean="0"/>
                <a:t>bome</a:t>
              </a:r>
              <a:r>
                <a:rPr lang="en-US" sz="1600" dirty="0" smtClean="0"/>
                <a:t> window; click the “CUE” button;  verify that the BOME log displays </a:t>
              </a:r>
              <a:r>
                <a:rPr lang="en-US" sz="1600" u="sng" dirty="0" smtClean="0"/>
                <a:t>at least 8x log lines per human click</a:t>
              </a:r>
              <a:endParaRPr lang="en-US" sz="1600" u="sng" dirty="0"/>
            </a:p>
          </p:txBody>
        </p:sp>
        <p:sp>
          <p:nvSpPr>
            <p:cNvPr id="4" name="Left Arrow 3"/>
            <p:cNvSpPr/>
            <p:nvPr/>
          </p:nvSpPr>
          <p:spPr>
            <a:xfrm>
              <a:off x="7598114" y="3578929"/>
              <a:ext cx="1397327" cy="50751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#1!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7598115" y="3929224"/>
              <a:ext cx="1397326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Beware #2!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418" y="861282"/>
            <a:ext cx="4851582" cy="54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38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audio device</a:t>
            </a:r>
            <a:endParaRPr lang="en-US" sz="2400" i="1" u="sng" dirty="0"/>
          </a:p>
        </p:txBody>
      </p:sp>
      <p:sp>
        <p:nvSpPr>
          <p:cNvPr id="8" name="Oval 7"/>
          <p:cNvSpPr/>
          <p:nvPr/>
        </p:nvSpPr>
        <p:spPr>
          <a:xfrm>
            <a:off x="4419600" y="1228782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77893" y="1066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0516" y="6310314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370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409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output routing</a:t>
            </a:r>
            <a:endParaRPr lang="en-US" sz="2400" i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8332" y="2308573"/>
            <a:ext cx="7702217" cy="4389547"/>
            <a:chOff x="227693" y="940333"/>
            <a:chExt cx="8658813" cy="5460467"/>
          </a:xfrm>
        </p:grpSpPr>
        <p:grpSp>
          <p:nvGrpSpPr>
            <p:cNvPr id="5" name="Group 4"/>
            <p:cNvGrpSpPr/>
            <p:nvPr/>
          </p:nvGrpSpPr>
          <p:grpSpPr>
            <a:xfrm>
              <a:off x="227693" y="958666"/>
              <a:ext cx="3952650" cy="5442134"/>
              <a:chOff x="227693" y="958666"/>
              <a:chExt cx="3952650" cy="5442134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425" y="1981200"/>
                <a:ext cx="3827918" cy="441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" name="Group 3"/>
              <p:cNvGrpSpPr/>
              <p:nvPr/>
            </p:nvGrpSpPr>
            <p:grpSpPr>
              <a:xfrm>
                <a:off x="352425" y="2281625"/>
                <a:ext cx="2394224" cy="335517"/>
                <a:chOff x="352425" y="2755807"/>
                <a:chExt cx="2394224" cy="35104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2087726" y="2755807"/>
                  <a:ext cx="658923" cy="351041"/>
                </a:xfrm>
                <a:prstGeom prst="ellipse">
                  <a:avLst/>
                </a:prstGeom>
                <a:noFill/>
                <a:ln w="444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52425" y="2755807"/>
                  <a:ext cx="1002677" cy="351041"/>
                </a:xfrm>
                <a:prstGeom prst="ellipse">
                  <a:avLst/>
                </a:prstGeom>
                <a:noFill/>
                <a:ln w="444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1930969" y="2613616"/>
                <a:ext cx="1159444" cy="920371"/>
              </a:xfrm>
              <a:prstGeom prst="ellipse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Line Callout 1 (Accent Bar) 11"/>
              <p:cNvSpPr/>
              <p:nvPr/>
            </p:nvSpPr>
            <p:spPr>
              <a:xfrm>
                <a:off x="227693" y="958666"/>
                <a:ext cx="2254818" cy="763466"/>
              </a:xfrm>
              <a:prstGeom prst="accentCallout1">
                <a:avLst>
                  <a:gd name="adj1" fmla="val 41417"/>
                  <a:gd name="adj2" fmla="val 103504"/>
                  <a:gd name="adj3" fmla="val 249933"/>
                  <a:gd name="adj4" fmla="val 12482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u="sng" dirty="0" smtClean="0">
                    <a:solidFill>
                      <a:schemeClr val="tx1"/>
                    </a:solidFill>
                  </a:rPr>
                  <a:t>Windows: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channels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are 3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 4 / 1 /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552464" y="940333"/>
              <a:ext cx="4334042" cy="5460467"/>
              <a:chOff x="4552464" y="953228"/>
              <a:chExt cx="4334042" cy="5652056"/>
            </a:xfrm>
          </p:grpSpPr>
          <p:pic>
            <p:nvPicPr>
              <p:cNvPr id="1026" name="Picture 2" descr="C:\Users\Pedro\Desktop\Z_DRIVE_Pedro\2 Music - Controllers\0_MAPS_Traktor\DDJ Pioneer\2 - Archived DDJ TSIs\MAC OS instructions\macOS output routing - 84831868_2249822195312771_8101665336648007680_n (1)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8" b="2208"/>
              <a:stretch/>
            </p:blipFill>
            <p:spPr bwMode="auto">
              <a:xfrm>
                <a:off x="4648200" y="1981200"/>
                <a:ext cx="4238306" cy="4624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Line Callout 1 (Accent Bar) 12"/>
              <p:cNvSpPr/>
              <p:nvPr/>
            </p:nvSpPr>
            <p:spPr>
              <a:xfrm>
                <a:off x="4648200" y="953228"/>
                <a:ext cx="2254817" cy="798790"/>
              </a:xfrm>
              <a:prstGeom prst="accentCallout1">
                <a:avLst>
                  <a:gd name="adj1" fmla="val 41417"/>
                  <a:gd name="adj2" fmla="val 103504"/>
                  <a:gd name="adj3" fmla="val 257896"/>
                  <a:gd name="adj4" fmla="val 12777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u="sng" dirty="0" err="1" smtClean="0">
                    <a:solidFill>
                      <a:schemeClr val="tx1"/>
                    </a:solidFill>
                  </a:rPr>
                  <a:t>MacOS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channels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r>
                  <a:rPr lang="en-US" dirty="0" smtClean="0">
                    <a:solidFill>
                      <a:schemeClr val="tx1"/>
                    </a:solidFill>
                  </a:rPr>
                  <a:t>are 2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 3 / 0 /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552464" y="2300675"/>
                <a:ext cx="2610336" cy="312941"/>
                <a:chOff x="352425" y="2755807"/>
                <a:chExt cx="2394224" cy="35104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2087726" y="2755807"/>
                  <a:ext cx="658923" cy="351041"/>
                </a:xfrm>
                <a:prstGeom prst="ellipse">
                  <a:avLst/>
                </a:prstGeom>
                <a:noFill/>
                <a:ln w="444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52425" y="2755807"/>
                  <a:ext cx="1002677" cy="351041"/>
                </a:xfrm>
                <a:prstGeom prst="ellipse">
                  <a:avLst/>
                </a:prstGeom>
                <a:noFill/>
                <a:ln w="444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6399496" y="2613616"/>
                <a:ext cx="1159444" cy="1177334"/>
              </a:xfrm>
              <a:prstGeom prst="ellipse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81000" y="685800"/>
            <a:ext cx="8089549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Important: the below pictures is </a:t>
            </a:r>
            <a:r>
              <a:rPr lang="en-US" sz="2400" i="1" dirty="0" smtClean="0"/>
              <a:t>for DDJ-1000; </a:t>
            </a:r>
            <a:br>
              <a:rPr lang="en-US" sz="2400" i="1" dirty="0" smtClean="0"/>
            </a:br>
            <a:r>
              <a:rPr lang="en-US" sz="2400" i="1" dirty="0" smtClean="0"/>
              <a:t>the other DDJ are </a:t>
            </a:r>
            <a:r>
              <a:rPr lang="en-US" sz="2400" i="1" u="sng" dirty="0" smtClean="0"/>
              <a:t>different</a:t>
            </a:r>
            <a:r>
              <a:rPr lang="en-US" sz="2400" i="1" dirty="0" smtClean="0"/>
              <a:t> if they are </a:t>
            </a:r>
            <a:r>
              <a:rPr lang="en-US" sz="2400" i="1" u="sng" dirty="0" smtClean="0"/>
              <a:t>internal or external mode </a:t>
            </a:r>
            <a:r>
              <a:rPr lang="en-US" sz="2400" i="1" dirty="0" smtClean="0"/>
              <a:t>See annexes for specific pictures for your DDJ!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346828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400" y="111145"/>
            <a:ext cx="3738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recording settings</a:t>
            </a:r>
            <a:endParaRPr lang="en-US" sz="2400" i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381000" y="1371600"/>
            <a:ext cx="4048125" cy="4579276"/>
            <a:chOff x="371475" y="990600"/>
            <a:chExt cx="4640610" cy="5249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4631085" cy="524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371475" y="1447800"/>
              <a:ext cx="1214510" cy="381114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36421" y="3397426"/>
              <a:ext cx="2775663" cy="435847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4622" cy="45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/>
          <p:nvPr/>
        </p:nvSpPr>
        <p:spPr>
          <a:xfrm>
            <a:off x="5943600" y="1721770"/>
            <a:ext cx="205740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7190" y="2971800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#1 </a:t>
            </a:r>
            <a:endParaRPr lang="en-US" sz="11500" b="1" dirty="0"/>
          </a:p>
          <a:p>
            <a:pPr algn="ctr"/>
            <a:r>
              <a:rPr lang="en-US" sz="4800" b="1" dirty="0" smtClean="0"/>
              <a:t>BOME TRIAL: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4876800" y="1405978"/>
            <a:ext cx="4121590" cy="44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5"/>
          <a:stretch/>
        </p:blipFill>
        <p:spPr bwMode="auto">
          <a:xfrm>
            <a:off x="152400" y="1405979"/>
            <a:ext cx="4535270" cy="447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286000" y="1869352"/>
            <a:ext cx="1066800" cy="3429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38" y="4166103"/>
            <a:ext cx="1214510" cy="381114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11145"/>
            <a:ext cx="5608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TRAKTOR: check MIDI device is long format</a:t>
            </a:r>
            <a:endParaRPr lang="en-US" sz="2400" i="1" u="sng" dirty="0"/>
          </a:p>
        </p:txBody>
      </p:sp>
      <p:sp>
        <p:nvSpPr>
          <p:cNvPr id="14" name="Line Callout 1 (Accent Bar) 13"/>
          <p:cNvSpPr/>
          <p:nvPr/>
        </p:nvSpPr>
        <p:spPr>
          <a:xfrm>
            <a:off x="4723129" y="606830"/>
            <a:ext cx="3081886" cy="548912"/>
          </a:xfrm>
          <a:prstGeom prst="accentCallout1">
            <a:avLst>
              <a:gd name="adj1" fmla="val 41417"/>
              <a:gd name="adj2" fmla="val 103504"/>
              <a:gd name="adj3" fmla="val 231007"/>
              <a:gd name="adj4" fmla="val 1134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Both IN and OUT = Long format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ALL 6 PAGES!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595987" y="708102"/>
            <a:ext cx="1558721" cy="346369"/>
          </a:xfrm>
          <a:prstGeom prst="accentCallout1">
            <a:avLst>
              <a:gd name="adj1" fmla="val 41417"/>
              <a:gd name="adj2" fmla="val 103504"/>
              <a:gd name="adj3" fmla="val 333938"/>
              <a:gd name="adj4" fmla="val 150732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first click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07932" y="1855017"/>
            <a:ext cx="2712267" cy="986828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9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C:\Users\Pedro\Desktop\Z_DRIVE_Pedro\2 Music - Controllers\0_MAPS_Traktor\DDJ Pioneer\v6.5.0 - DDJ-1000 - TP3_TP2 BOME\Support files\Source files\Installation\7 - BOME - debug bidirectional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2039"/>
            <a:ext cx="6705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31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confirm bidirectional </a:t>
            </a:r>
            <a:r>
              <a:rPr lang="en-US" sz="2400" i="1" u="sng" dirty="0"/>
              <a:t>flow</a:t>
            </a:r>
          </a:p>
        </p:txBody>
      </p:sp>
      <p:sp>
        <p:nvSpPr>
          <p:cNvPr id="14" name="Line Callout 1 (Accent Bar) 13"/>
          <p:cNvSpPr/>
          <p:nvPr/>
        </p:nvSpPr>
        <p:spPr>
          <a:xfrm>
            <a:off x="5867400" y="1752600"/>
            <a:ext cx="1828800" cy="1143000"/>
          </a:xfrm>
          <a:prstGeom prst="accentCallout1">
            <a:avLst>
              <a:gd name="adj1" fmla="val 45417"/>
              <a:gd name="adj2" fmla="val -2669"/>
              <a:gd name="adj3" fmla="val 30509"/>
              <a:gd name="adj4" fmla="val -60190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Pressing and releasing any button generates at least 8x log lines.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This is both in the DDJ-&gt;BMT1 direction and the BMT1-&gt;DDJ direction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99707" y="5302704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3562" y="1117418"/>
            <a:ext cx="1524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Accent Bar) 6"/>
          <p:cNvSpPr/>
          <p:nvPr/>
        </p:nvSpPr>
        <p:spPr>
          <a:xfrm>
            <a:off x="3048000" y="6096000"/>
            <a:ext cx="1199562" cy="253364"/>
          </a:xfrm>
          <a:prstGeom prst="accentCallout1">
            <a:avLst>
              <a:gd name="adj1" fmla="val 45417"/>
              <a:gd name="adj2" fmla="val -2669"/>
              <a:gd name="adj3" fmla="val -171077"/>
              <a:gd name="adj4" fmla="val -6187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Stop “rules”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#6</a:t>
            </a:r>
            <a:endParaRPr lang="en-US" sz="11500" b="1" dirty="0"/>
          </a:p>
          <a:p>
            <a:pPr algn="ctr"/>
            <a:r>
              <a:rPr lang="en-US" sz="4800" b="1" dirty="0" smtClean="0"/>
              <a:t>PROPER START SEQUENCE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572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 START-UP SEQUENCE IF YOU HAVE PROBLEMS: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 smtClean="0"/>
          </a:p>
          <a:p>
            <a:pPr marL="800100" lvl="1" indent="-342900">
              <a:buFont typeface="+mj-lt"/>
              <a:buAutoNum type="arabicParenR"/>
            </a:pPr>
            <a:endParaRPr lang="en-US" dirty="0"/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Stop everything</a:t>
            </a:r>
          </a:p>
          <a:p>
            <a:pPr marL="800100" lvl="1" indent="-342900">
              <a:buFont typeface="+mj-lt"/>
              <a:buAutoNum type="arabicParenR" startAt="10"/>
            </a:pPr>
            <a:endParaRPr lang="en-US" dirty="0" smtClean="0"/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Laptop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/>
              <a:t>Start BOME</a:t>
            </a:r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your DDJ</a:t>
            </a:r>
            <a:endParaRPr lang="en-US" dirty="0" smtClean="0"/>
          </a:p>
          <a:p>
            <a:pPr marL="800100" lvl="1" indent="-342900">
              <a:buFont typeface="+mj-lt"/>
              <a:buAutoNum type="arabicParenR" startAt="10"/>
            </a:pPr>
            <a:r>
              <a:rPr lang="en-US" dirty="0" smtClean="0"/>
              <a:t>Start </a:t>
            </a:r>
            <a:r>
              <a:rPr lang="en-US" dirty="0" err="1" smtClean="0"/>
              <a:t>Traktor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90575" y="1285874"/>
            <a:ext cx="152400" cy="2364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9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8458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#1</a:t>
            </a:r>
          </a:p>
          <a:p>
            <a:pPr algn="ctr"/>
            <a:endParaRPr lang="en-US" sz="1600" b="1" i="1" u="sng" dirty="0">
              <a:sym typeface="Wingdings" panose="05000000000000000000" pitchFamily="2" charset="2"/>
            </a:endParaRPr>
          </a:p>
          <a:p>
            <a:pPr algn="ctr"/>
            <a:r>
              <a:rPr lang="en-US" sz="2000" b="1" i="1" u="sng" dirty="0" smtClean="0"/>
              <a:t>Audio doesn’t work:</a:t>
            </a:r>
          </a:p>
          <a:p>
            <a:pPr algn="ctr"/>
            <a:r>
              <a:rPr lang="en-US" sz="2000" b="1" i="1" dirty="0" smtClean="0"/>
              <a:t>Re-confirm the DDJ-1000 is your audio device</a:t>
            </a:r>
          </a:p>
          <a:p>
            <a:pPr algn="ctr"/>
            <a:r>
              <a:rPr lang="en-US" sz="2000" b="1" i="1" dirty="0" smtClean="0"/>
              <a:t>Re-confirm output routing is 3/4/1/2 in windows and 2/3/0/1 in </a:t>
            </a:r>
            <a:r>
              <a:rPr lang="en-US" sz="2000" b="1" i="1" dirty="0" err="1" smtClean="0"/>
              <a:t>macOS</a:t>
            </a:r>
            <a:endParaRPr lang="en-US" sz="2000" b="1" i="1" dirty="0" smtClean="0"/>
          </a:p>
          <a:p>
            <a:pPr algn="ctr"/>
            <a:r>
              <a:rPr lang="en-US" sz="2000" b="1" i="1" dirty="0" smtClean="0"/>
              <a:t>Re-confirm </a:t>
            </a:r>
            <a:r>
              <a:rPr lang="en-US" sz="2000" b="1" i="1" dirty="0" err="1" smtClean="0"/>
              <a:t>Rekordbox</a:t>
            </a:r>
            <a:r>
              <a:rPr lang="en-US" sz="2000" b="1" i="1" dirty="0" smtClean="0"/>
              <a:t> performance mode works.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u="sng" dirty="0"/>
              <a:t>Audio </a:t>
            </a:r>
            <a:r>
              <a:rPr lang="en-US" sz="2000" b="1" i="1" u="sng" dirty="0" smtClean="0"/>
              <a:t>works - but MIDI doesn’t :</a:t>
            </a:r>
            <a:endParaRPr lang="en-US" sz="2000" b="1" i="1" dirty="0" smtClean="0"/>
          </a:p>
          <a:p>
            <a:pPr algn="ctr"/>
            <a:r>
              <a:rPr lang="en-US" sz="2000" b="1" i="1" dirty="0"/>
              <a:t>Re-confirm you have BOME in the </a:t>
            </a:r>
            <a:r>
              <a:rPr lang="en-US" sz="2000" b="1" i="1" dirty="0" err="1"/>
              <a:t>macOS</a:t>
            </a:r>
            <a:r>
              <a:rPr lang="en-US" sz="2000" b="1" i="1" dirty="0"/>
              <a:t> accessibly security</a:t>
            </a:r>
          </a:p>
          <a:p>
            <a:pPr algn="ctr"/>
            <a:r>
              <a:rPr lang="en-US" sz="2000" b="1" i="1" dirty="0"/>
              <a:t>Re-confirm you have “</a:t>
            </a:r>
            <a:r>
              <a:rPr lang="en-US" sz="2000" b="1" i="1" dirty="0" err="1"/>
              <a:t>Bome</a:t>
            </a:r>
            <a:r>
              <a:rPr lang="en-US" sz="2000" b="1" i="1" dirty="0"/>
              <a:t> midi Translator 1” on all 6x pages in </a:t>
            </a:r>
            <a:r>
              <a:rPr lang="en-US" sz="2000" b="1" i="1" dirty="0" err="1"/>
              <a:t>Traktor</a:t>
            </a:r>
            <a:endParaRPr lang="en-US" sz="2000" b="1" i="1" dirty="0"/>
          </a:p>
          <a:p>
            <a:pPr algn="ctr"/>
            <a:endParaRPr lang="en-US" sz="2000" b="1" i="1" dirty="0"/>
          </a:p>
          <a:p>
            <a:pPr algn="ctr"/>
            <a:r>
              <a:rPr lang="en-US" sz="2000" b="1" i="1" u="sng" dirty="0" smtClean="0"/>
              <a:t>MIDI </a:t>
            </a:r>
            <a:r>
              <a:rPr lang="en-US" sz="2000" b="1" i="1" u="sng" dirty="0"/>
              <a:t>works </a:t>
            </a:r>
            <a:r>
              <a:rPr lang="en-US" sz="2000" b="1" i="1" u="sng" dirty="0" smtClean="0"/>
              <a:t>but jog screens / </a:t>
            </a:r>
            <a:r>
              <a:rPr lang="en-US" sz="2000" b="1" i="1" u="sng" dirty="0" err="1" smtClean="0"/>
              <a:t>Leds</a:t>
            </a:r>
            <a:r>
              <a:rPr lang="en-US" sz="2000" b="1" i="1" u="sng" dirty="0" smtClean="0"/>
              <a:t> doesn’t </a:t>
            </a:r>
            <a:r>
              <a:rPr lang="en-US" sz="2000" b="1" i="1" u="sng" dirty="0"/>
              <a:t>:</a:t>
            </a:r>
            <a:endParaRPr lang="en-US" sz="2000" b="1" i="1" dirty="0"/>
          </a:p>
          <a:p>
            <a:pPr algn="ctr"/>
            <a:r>
              <a:rPr lang="en-US" sz="2000" b="1" i="1" dirty="0" smtClean="0"/>
              <a:t>Reset the jog Screens using </a:t>
            </a:r>
            <a:r>
              <a:rPr lang="en-US" sz="2000" b="1" i="1" dirty="0" err="1" smtClean="0"/>
              <a:t>shift+quantize</a:t>
            </a:r>
            <a:endParaRPr lang="en-US" sz="2000" b="1" i="1" dirty="0" smtClean="0"/>
          </a:p>
          <a:p>
            <a:pPr algn="ctr"/>
            <a:r>
              <a:rPr lang="en-US" sz="2000" b="1" i="1" dirty="0" smtClean="0"/>
              <a:t>Start components in this order: #1 Laptop #</a:t>
            </a:r>
            <a:r>
              <a:rPr lang="en-US" sz="2000" b="1" i="1" dirty="0"/>
              <a:t>2</a:t>
            </a:r>
            <a:r>
              <a:rPr lang="en-US" sz="2000" b="1" i="1" dirty="0" smtClean="0"/>
              <a:t> DDJ #3 BOME #4 </a:t>
            </a:r>
            <a:r>
              <a:rPr lang="en-US" sz="2000" b="1" i="1" dirty="0" err="1" smtClean="0"/>
              <a:t>Traktor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IF ITS STILL NOT WORKING #2</a:t>
            </a:r>
            <a:endParaRPr lang="en-US" sz="72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2000" b="1" i="1" dirty="0" smtClean="0"/>
              <a:t>Make a HD video of the verification steps, INCLUDING THE BOME LOG.</a:t>
            </a:r>
          </a:p>
          <a:p>
            <a:pPr algn="ctr"/>
            <a:r>
              <a:rPr lang="en-US" sz="2000" b="1" i="1" dirty="0" smtClean="0"/>
              <a:t>Put your phone really close to the screen for me to read </a:t>
            </a:r>
            <a:r>
              <a:rPr lang="en-US" sz="2000" b="1" i="1" dirty="0"/>
              <a:t>the small </a:t>
            </a:r>
            <a:r>
              <a:rPr lang="en-US" sz="2000" b="1" i="1" dirty="0" smtClean="0"/>
              <a:t>text!</a:t>
            </a:r>
          </a:p>
          <a:p>
            <a:pPr algn="ctr"/>
            <a:endParaRPr lang="en-US" sz="2000" b="1" i="1" dirty="0" smtClean="0"/>
          </a:p>
          <a:p>
            <a:pPr algn="ctr"/>
            <a:r>
              <a:rPr lang="en-US" sz="2000" b="1" i="1" dirty="0" smtClean="0"/>
              <a:t>Upload the video to </a:t>
            </a:r>
            <a:r>
              <a:rPr lang="en-US" sz="2000" b="1" i="1" dirty="0">
                <a:hlinkClick r:id="rId2"/>
              </a:rPr>
              <a:t>https://</a:t>
            </a:r>
            <a:r>
              <a:rPr lang="en-US" sz="2000" b="1" i="1" dirty="0" smtClean="0">
                <a:hlinkClick r:id="rId2"/>
              </a:rPr>
              <a:t>wetransfer.com</a:t>
            </a:r>
            <a:r>
              <a:rPr lang="en-US" sz="2000" b="1" i="1" dirty="0" smtClean="0"/>
              <a:t> and send an email to </a:t>
            </a:r>
            <a:r>
              <a:rPr lang="en-US" sz="2000" b="1" i="1" dirty="0" smtClean="0">
                <a:hlinkClick r:id="rId3"/>
              </a:rPr>
              <a:t>pedro.estrela@gmail.com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/>
              <a:t>ANNEXES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my experience there is </a:t>
            </a:r>
            <a:r>
              <a:rPr lang="en-US" sz="2000" b="1" dirty="0" smtClean="0"/>
              <a:t>no need </a:t>
            </a:r>
            <a:r>
              <a:rPr lang="en-US" sz="2000" dirty="0" smtClean="0"/>
              <a:t>to set the unit to forced MIDI mode.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this is ever necessary, instructions are on page </a:t>
            </a:r>
            <a:r>
              <a:rPr lang="en-US" sz="2000" dirty="0"/>
              <a:t>26 of the DDJ-1000 </a:t>
            </a:r>
            <a:r>
              <a:rPr lang="en-US" sz="2000" dirty="0" smtClean="0"/>
              <a:t>manual:</a:t>
            </a:r>
          </a:p>
          <a:p>
            <a:r>
              <a:rPr lang="en-US" sz="2000" dirty="0" smtClean="0"/>
              <a:t>no </a:t>
            </a:r>
            <a:r>
              <a:rPr lang="en-US" sz="2000" dirty="0"/>
              <a:t>USB </a:t>
            </a:r>
            <a:r>
              <a:rPr lang="en-US" sz="2000" dirty="0" smtClean="0"/>
              <a:t>cable</a:t>
            </a:r>
          </a:p>
          <a:p>
            <a:r>
              <a:rPr lang="en-US" sz="2000" dirty="0" smtClean="0"/>
              <a:t>power off DDJ</a:t>
            </a:r>
          </a:p>
          <a:p>
            <a:r>
              <a:rPr lang="en-US" sz="2000" dirty="0" smtClean="0"/>
              <a:t>Press left play + left shift + turn on DDJ</a:t>
            </a:r>
          </a:p>
          <a:p>
            <a:r>
              <a:rPr lang="en-US" sz="2000" dirty="0" smtClean="0"/>
              <a:t>left </a:t>
            </a:r>
            <a:r>
              <a:rPr lang="en-US" sz="2000" dirty="0"/>
              <a:t>Slip </a:t>
            </a:r>
            <a:r>
              <a:rPr lang="en-US" sz="2000" dirty="0" smtClean="0"/>
              <a:t>Reverse:</a:t>
            </a:r>
          </a:p>
          <a:p>
            <a:pPr lvl="1"/>
            <a:r>
              <a:rPr lang="en-US" sz="1600" dirty="0" smtClean="0"/>
              <a:t>Off = auto mode</a:t>
            </a:r>
          </a:p>
          <a:p>
            <a:pPr lvl="1"/>
            <a:r>
              <a:rPr lang="en-US" sz="1600" dirty="0" smtClean="0"/>
              <a:t>ON = forced mode</a:t>
            </a:r>
          </a:p>
          <a:p>
            <a:r>
              <a:rPr lang="en-US" sz="2000" dirty="0" smtClean="0"/>
              <a:t>Power off DDJ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ower ON DDJ</a:t>
            </a:r>
          </a:p>
          <a:p>
            <a:r>
              <a:rPr lang="en-US" sz="2000" dirty="0" smtClean="0"/>
              <a:t>insert </a:t>
            </a:r>
            <a:r>
              <a:rPr lang="en-US" sz="2000" dirty="0"/>
              <a:t>USB cable.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11145"/>
            <a:ext cx="376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DDJ-1000: forced MIDI mode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2678992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9375" y="807436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TRAKTOR</a:t>
            </a:r>
            <a:br>
              <a:rPr lang="en-US" sz="1400" dirty="0" smtClean="0"/>
            </a:br>
            <a:r>
              <a:rPr lang="en-US" sz="1400" dirty="0" smtClean="0"/>
              <a:t>DJ Software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877904" y="4886728"/>
            <a:ext cx="1680532" cy="12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BOME</a:t>
            </a:r>
            <a:br>
              <a:rPr lang="en-US" sz="1400" dirty="0" smtClean="0"/>
            </a:br>
            <a:r>
              <a:rPr lang="en-US" sz="1400" dirty="0" smtClean="0"/>
              <a:t>MIDI Translator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1813" y="825219"/>
            <a:ext cx="1280406" cy="135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DDJ-1000</a:t>
            </a:r>
          </a:p>
          <a:p>
            <a:pPr algn="ctr"/>
            <a:r>
              <a:rPr lang="en-US" sz="1400" dirty="0" smtClean="0"/>
              <a:t>OS Driver</a:t>
            </a: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1809781" y="1483205"/>
            <a:ext cx="3872032" cy="177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8096" y="746611"/>
            <a:ext cx="26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AUDIO path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2793433" y="4019786"/>
            <a:ext cx="1849475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BMTP file</a:t>
            </a:r>
            <a:br>
              <a:rPr lang="en-US" sz="1400" dirty="0" smtClean="0"/>
            </a:br>
            <a:r>
              <a:rPr lang="en-US" sz="900" dirty="0" smtClean="0"/>
              <a:t>(7 presets)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71516" y="2407797"/>
            <a:ext cx="1796124" cy="640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TSI FILE</a:t>
            </a:r>
            <a:br>
              <a:rPr lang="en-US" sz="1400" dirty="0" smtClean="0"/>
            </a:br>
            <a:r>
              <a:rPr lang="en-US" sz="900" dirty="0" smtClean="0"/>
              <a:t>(6 sub pages)</a:t>
            </a:r>
            <a:endParaRPr lang="en-US" sz="9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6356" y="3756660"/>
            <a:ext cx="548640" cy="48768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11" idx="0"/>
          </p:cNvCxnSpPr>
          <p:nvPr/>
        </p:nvCxnSpPr>
        <p:spPr>
          <a:xfrm>
            <a:off x="1169578" y="2158975"/>
            <a:ext cx="0" cy="24882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13605" y="4659989"/>
            <a:ext cx="0" cy="22673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58436" y="3404052"/>
            <a:ext cx="844748" cy="803245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702797" y="2498474"/>
            <a:ext cx="21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MIDI path</a:t>
            </a:r>
            <a:endParaRPr lang="en-US" sz="3600" b="1" dirty="0"/>
          </a:p>
        </p:txBody>
      </p:sp>
      <p:sp>
        <p:nvSpPr>
          <p:cNvPr id="65" name="Oval 64"/>
          <p:cNvSpPr/>
          <p:nvPr/>
        </p:nvSpPr>
        <p:spPr>
          <a:xfrm>
            <a:off x="5603120" y="5251288"/>
            <a:ext cx="1644966" cy="480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BMTS file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" idx="3"/>
            <a:endCxn id="65" idx="2"/>
          </p:cNvCxnSpPr>
          <p:nvPr/>
        </p:nvCxnSpPr>
        <p:spPr>
          <a:xfrm>
            <a:off x="4558436" y="5491364"/>
            <a:ext cx="1044683" cy="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04381" y="5139863"/>
            <a:ext cx="893512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ettings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3"/>
          </p:cNvCxnSpPr>
          <p:nvPr/>
        </p:nvCxnSpPr>
        <p:spPr>
          <a:xfrm>
            <a:off x="6962219" y="1500989"/>
            <a:ext cx="810181" cy="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04536" y="1077022"/>
            <a:ext cx="559286" cy="35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5896" y="3642360"/>
            <a:ext cx="579120" cy="518160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72059" y="3291840"/>
            <a:ext cx="802757" cy="816144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5236" y="3051336"/>
            <a:ext cx="581718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n port</a:t>
            </a:r>
            <a:endParaRPr 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6780" y="2895600"/>
            <a:ext cx="665836" cy="269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out port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13" y="3671293"/>
            <a:ext cx="7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</a:t>
            </a:r>
            <a:r>
              <a:rPr lang="en-US" sz="900" i="1" dirty="0" err="1" smtClean="0"/>
              <a:t>Traktor</a:t>
            </a:r>
            <a:endParaRPr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85923"/>
            <a:ext cx="1447800" cy="296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>
          <a:xfrm>
            <a:off x="1835974" y="3216432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BMT1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51137" y="2854669"/>
            <a:ext cx="567863" cy="5678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DDJ-1000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48196" y="2192885"/>
            <a:ext cx="761744" cy="679855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 flipV="1">
            <a:off x="5719000" y="2176758"/>
            <a:ext cx="987436" cy="961843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82066" y="3044076"/>
            <a:ext cx="453908" cy="389677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640516" y="2999196"/>
            <a:ext cx="319182" cy="279127"/>
          </a:xfrm>
          <a:prstGeom prst="straightConnector1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616" y="4090408"/>
            <a:ext cx="54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To </a:t>
            </a:r>
            <a:r>
              <a:rPr lang="en-US" sz="900" i="1" dirty="0" err="1"/>
              <a:t>T</a:t>
            </a:r>
            <a:r>
              <a:rPr lang="en-US" sz="900" i="1" dirty="0" err="1" smtClean="0"/>
              <a:t>raktor</a:t>
            </a:r>
            <a:endParaRPr lang="en-US" sz="9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65925" y="4061538"/>
            <a:ext cx="668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/>
              <a:t>From DDJ</a:t>
            </a:r>
            <a:endParaRPr lang="en-US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37986" y="3784295"/>
            <a:ext cx="54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/>
              <a:t>To DDJ</a:t>
            </a:r>
            <a:endParaRPr lang="en-US" sz="900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2784" r="3817" b="4481"/>
          <a:stretch/>
        </p:blipFill>
        <p:spPr bwMode="auto">
          <a:xfrm>
            <a:off x="7663822" y="1708264"/>
            <a:ext cx="1371600" cy="139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DDJ-800</a:t>
            </a:r>
            <a:endParaRPr lang="en-US" sz="20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09800"/>
            <a:ext cx="22592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199" y="2381295"/>
            <a:ext cx="3230749" cy="34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371769"/>
            <a:ext cx="2743200" cy="34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BOME SOFTWARE INSTALLATION: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Download and install the BOME trial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www.bome.com/products/miditranslator#downloads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b="1" dirty="0" smtClean="0"/>
              <a:t>MAC-OS SECURITY ENABLE (see page 40 of the BOME manual):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10.9</a:t>
            </a:r>
            <a:r>
              <a:rPr lang="en-US" dirty="0" smtClean="0"/>
              <a:t> and later: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</a:t>
            </a:r>
            <a:r>
              <a:rPr lang="en-US" dirty="0"/>
              <a:t>Security &amp; Privacy → </a:t>
            </a:r>
            <a:r>
              <a:rPr lang="en-US" dirty="0" smtClean="0"/>
              <a:t>Privacy  </a:t>
            </a:r>
            <a:r>
              <a:rPr lang="en-US" dirty="0"/>
              <a:t>→ </a:t>
            </a:r>
            <a:r>
              <a:rPr lang="en-US" dirty="0" smtClean="0"/>
              <a:t>Accessibility -&gt; Add “BOME”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macOS</a:t>
            </a:r>
            <a:r>
              <a:rPr lang="en-US" b="1" dirty="0" smtClean="0"/>
              <a:t> 10.8</a:t>
            </a:r>
            <a:r>
              <a:rPr lang="en-US" dirty="0" smtClean="0"/>
              <a:t> and earlier: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System Preferences → Universal Access </a:t>
            </a:r>
            <a:r>
              <a:rPr lang="en-US" dirty="0"/>
              <a:t>→ </a:t>
            </a:r>
            <a:r>
              <a:rPr lang="en-US" dirty="0" smtClean="0"/>
              <a:t>check 'access for assistive devices‘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More info: </a:t>
            </a:r>
            <a:r>
              <a:rPr lang="en-US" dirty="0">
                <a:hlinkClick r:id="rId3"/>
              </a:rPr>
              <a:t>https://www.maketecheasier.com/macos-security-privacy-permissions/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0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99" y="152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XDJ-XZ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2" descr="C:\Users\Pedro\Desktop\Z_DRIVE_Pedro\2 Music - Controllers\0_MAPS_Traktor\DDJ Pioneer\XDJ-XZ version (based on v6.1.2)\pics\bome 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" y="1363859"/>
            <a:ext cx="2572072" cy="407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78073" y="1269879"/>
            <a:ext cx="4424207" cy="2435582"/>
            <a:chOff x="219823" y="404664"/>
            <a:chExt cx="8763717" cy="4824536"/>
          </a:xfrm>
        </p:grpSpPr>
        <p:pic>
          <p:nvPicPr>
            <p:cNvPr id="9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73" y="3864395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Pedro\Desktop\Z_DRIVE_Pedro\2 Music - Controllers\0_MAPS_Traktor\DDJ Pioneer\XDJ-XZ version (based on v6.1.2)\pics\bome lo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59" y="4084319"/>
            <a:ext cx="3074192" cy="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95400"/>
            <a:ext cx="81369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DDJ-1000SRT specific instructions for the </a:t>
            </a:r>
            <a:r>
              <a:rPr lang="en-US" sz="1600" i="1" dirty="0" err="1" smtClean="0"/>
              <a:t>Traktor</a:t>
            </a:r>
            <a:r>
              <a:rPr lang="en-US" sz="1600" i="1" dirty="0" smtClean="0"/>
              <a:t> mapping (for v6.1.X – not yet updated to V6.7.0 BOME)</a:t>
            </a:r>
          </a:p>
          <a:p>
            <a:endParaRPr lang="en-US" sz="1600" dirty="0" smtClean="0"/>
          </a:p>
          <a:p>
            <a:r>
              <a:rPr lang="en-US" sz="1600" dirty="0" smtClean="0"/>
              <a:t>Please use the specific TSI for the DDJ-1000SRT. This is the same mapping as the DDJ-SZ mapping, but with small customizations to make it work well on the SRT: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Jog screens are NOT supported. This is because they are not documented on the Pioneer MIDI map file. Please request this in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serato.com/forum/discussion/1736390</a:t>
            </a:r>
            <a:r>
              <a:rPr lang="en-US" sz="1600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Please put your jog weight to “heavy”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will significantly improve scratching and </a:t>
            </a:r>
            <a:r>
              <a:rPr lang="en-US" sz="1600" dirty="0" err="1" smtClean="0"/>
              <a:t>jogFX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Audio device in external mode.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means that ALL the pioneer effects (both </a:t>
            </a:r>
            <a:r>
              <a:rPr lang="en-US" sz="1600" dirty="0" err="1" smtClean="0"/>
              <a:t>colorFX</a:t>
            </a:r>
            <a:r>
              <a:rPr lang="en-US" sz="1600" dirty="0" smtClean="0"/>
              <a:t> and </a:t>
            </a:r>
            <a:r>
              <a:rPr lang="en-US" sz="1600" dirty="0" err="1" smtClean="0"/>
              <a:t>beatFX</a:t>
            </a:r>
            <a:r>
              <a:rPr lang="en-US" sz="1600" dirty="0" smtClean="0"/>
              <a:t> work for USB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See next slides for </a:t>
            </a:r>
            <a:r>
              <a:rPr lang="en-US" sz="1600" dirty="0" err="1" smtClean="0"/>
              <a:t>config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Please avoid VINYL OFF mode. The TSI disables jog touch in this case, but the jog loses resolution compared to VINYL 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Beatjump</a:t>
            </a:r>
            <a:r>
              <a:rPr lang="en-US" sz="1600" dirty="0" smtClean="0"/>
              <a:t> buttons added. Please use </a:t>
            </a:r>
            <a:r>
              <a:rPr lang="en-US" sz="1600" dirty="0" err="1" smtClean="0"/>
              <a:t>shift+IN</a:t>
            </a:r>
            <a:r>
              <a:rPr lang="en-US" sz="1600" dirty="0" smtClean="0"/>
              <a:t>/OUT to configure the loop size (=jump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BeatFX</a:t>
            </a:r>
            <a:r>
              <a:rPr lang="en-US" sz="1600" dirty="0"/>
              <a:t> ON/OFF is now for pioneer </a:t>
            </a:r>
            <a:r>
              <a:rPr lang="en-US" sz="1600" dirty="0" err="1"/>
              <a:t>beatFX</a:t>
            </a:r>
            <a:r>
              <a:rPr lang="en-US" sz="1600" dirty="0"/>
              <a:t>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Automatic layout changing was removed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152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DDJ-1000SRT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99204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009" y="2286000"/>
            <a:ext cx="5737447" cy="3028528"/>
            <a:chOff x="219823" y="476672"/>
            <a:chExt cx="8733028" cy="46097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76672"/>
              <a:ext cx="4254670" cy="460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335" y="476672"/>
              <a:ext cx="4124516" cy="4609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92280" y="726804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84319" y="65479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DDJ-1000SRT</a:t>
            </a:r>
            <a:endParaRPr lang="en-US" sz="2000" b="1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1786" y="2286000"/>
            <a:ext cx="2819400" cy="3028528"/>
            <a:chOff x="323528" y="548680"/>
            <a:chExt cx="5345416" cy="5303272"/>
          </a:xfrm>
        </p:grpSpPr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48680"/>
              <a:ext cx="5345416" cy="530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2411760" y="692696"/>
              <a:ext cx="2232248" cy="135549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3528" y="3429000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488252"/>
            <a:ext cx="634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(note: pictures are for v6.1.X; v6.7.0 will also work, but was not tested yet)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1125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DDJ-SZ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0503"/>
            <a:ext cx="2590800" cy="264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19471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856009" y="1731629"/>
            <a:ext cx="3740788" cy="4144701"/>
            <a:chOff x="2856009" y="1731629"/>
            <a:chExt cx="3740788" cy="4144701"/>
          </a:xfrm>
        </p:grpSpPr>
        <p:grpSp>
          <p:nvGrpSpPr>
            <p:cNvPr id="14" name="Group 13"/>
            <p:cNvGrpSpPr/>
            <p:nvPr/>
          </p:nvGrpSpPr>
          <p:grpSpPr>
            <a:xfrm>
              <a:off x="2856009" y="1731629"/>
              <a:ext cx="3163848" cy="2321164"/>
              <a:chOff x="2856009" y="1731629"/>
              <a:chExt cx="3163848" cy="2321164"/>
            </a:xfrm>
          </p:grpSpPr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6009" y="1731629"/>
                <a:ext cx="3163848" cy="1777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3688810" y="3345183"/>
                <a:ext cx="2082006" cy="707610"/>
                <a:chOff x="3688810" y="3345183"/>
                <a:chExt cx="2082006" cy="707610"/>
              </a:xfrm>
            </p:grpSpPr>
            <p:pic>
              <p:nvPicPr>
                <p:cNvPr id="6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8810" y="3345183"/>
                  <a:ext cx="2082006" cy="707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57" t="76423" r="16457" b="11789"/>
                <a:stretch/>
              </p:blipFill>
              <p:spPr bwMode="auto">
                <a:xfrm>
                  <a:off x="4314825" y="3438905"/>
                  <a:ext cx="1223964" cy="209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Left Arrow 6"/>
            <p:cNvSpPr/>
            <p:nvPr/>
          </p:nvSpPr>
          <p:spPr>
            <a:xfrm>
              <a:off x="5473387" y="3391224"/>
              <a:ext cx="475887" cy="30486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2844" y="4953000"/>
              <a:ext cx="1793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PREVIEW TO </a:t>
              </a:r>
            </a:p>
            <a:p>
              <a:r>
                <a:rPr lang="en-US" dirty="0" smtClean="0"/>
                <a:t>SAME VALUES </a:t>
              </a:r>
            </a:p>
            <a:p>
              <a:r>
                <a:rPr lang="en-US" dirty="0" smtClean="0"/>
                <a:t>AS DECK 4!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7457" y="3468560"/>
              <a:ext cx="152457" cy="1444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5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DDJ-SX3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63199"/>
            <a:ext cx="2590800" cy="264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32167"/>
            <a:ext cx="209973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4583" y="1893867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SX3 device here)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84897" y="1886720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SX3 device here)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895841" y="2256052"/>
            <a:ext cx="3740788" cy="4144701"/>
            <a:chOff x="2856009" y="1731629"/>
            <a:chExt cx="3740788" cy="4144701"/>
          </a:xfrm>
        </p:grpSpPr>
        <p:grpSp>
          <p:nvGrpSpPr>
            <p:cNvPr id="26" name="Group 25"/>
            <p:cNvGrpSpPr/>
            <p:nvPr/>
          </p:nvGrpSpPr>
          <p:grpSpPr>
            <a:xfrm>
              <a:off x="2856009" y="1731629"/>
              <a:ext cx="3163848" cy="2321164"/>
              <a:chOff x="2856009" y="1731629"/>
              <a:chExt cx="3163848" cy="2321164"/>
            </a:xfrm>
          </p:grpSpPr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6009" y="1731629"/>
                <a:ext cx="3163848" cy="1777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1" name="Group 30"/>
              <p:cNvGrpSpPr/>
              <p:nvPr/>
            </p:nvGrpSpPr>
            <p:grpSpPr>
              <a:xfrm>
                <a:off x="3688810" y="3345183"/>
                <a:ext cx="2082006" cy="707610"/>
                <a:chOff x="3688810" y="3345183"/>
                <a:chExt cx="2082006" cy="707610"/>
              </a:xfrm>
            </p:grpSpPr>
            <p:pic>
              <p:nvPicPr>
                <p:cNvPr id="32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8810" y="3345183"/>
                  <a:ext cx="2082006" cy="707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57" t="76423" r="16457" b="11789"/>
                <a:stretch/>
              </p:blipFill>
              <p:spPr bwMode="auto">
                <a:xfrm>
                  <a:off x="4314825" y="3438905"/>
                  <a:ext cx="1223964" cy="209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7" name="Left Arrow 26"/>
            <p:cNvSpPr/>
            <p:nvPr/>
          </p:nvSpPr>
          <p:spPr>
            <a:xfrm>
              <a:off x="5473387" y="3391224"/>
              <a:ext cx="475887" cy="304865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02844" y="4953000"/>
              <a:ext cx="1793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PREVIEW TO </a:t>
              </a:r>
            </a:p>
            <a:p>
              <a:r>
                <a:rPr lang="en-US" dirty="0" smtClean="0"/>
                <a:t>SAME VALUES </a:t>
              </a:r>
            </a:p>
            <a:p>
              <a:r>
                <a:rPr lang="en-US" dirty="0" smtClean="0"/>
                <a:t>AS DECK 4!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97457" y="3468560"/>
              <a:ext cx="152457" cy="1444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5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ANNEX: DDJ-SX2</a:t>
            </a:r>
            <a:endParaRPr 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3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65" y="2010913"/>
            <a:ext cx="2882354" cy="324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edro\Desktop\Z_DRIVE_Pedro\2 Music - Controllers\0_MAPS_Traktor\DDJ Pioneer\v6.5.1 - DDJ-1000 - TP3_TP2 BOME\Support files\Source files\Installation\Traktor\3 - check audio de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2845723" cy="319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186254" y="1681699"/>
            <a:ext cx="2748396" cy="3571862"/>
            <a:chOff x="3429000" y="2587795"/>
            <a:chExt cx="2565747" cy="3307056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923051"/>
              <a:ext cx="2460121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3429000" y="3110672"/>
              <a:ext cx="1538720" cy="225607"/>
              <a:chOff x="352425" y="2755807"/>
              <a:chExt cx="2394224" cy="35104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087726" y="2755807"/>
                <a:ext cx="658923" cy="351041"/>
              </a:xfrm>
              <a:prstGeom prst="ellipse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52425" y="2755807"/>
                <a:ext cx="1002677" cy="351041"/>
              </a:xfrm>
              <a:prstGeom prst="ellipse">
                <a:avLst/>
              </a:prstGeom>
              <a:noFill/>
              <a:ln w="444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4419600" y="3336279"/>
              <a:ext cx="745150" cy="618870"/>
            </a:xfrm>
            <a:prstGeom prst="ellipse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9601" y="2587795"/>
              <a:ext cx="240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(Put SX2 channels here)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1000" y="1681699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(Select SX2 device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700088"/>
            <a:ext cx="63627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err="1" smtClean="0"/>
              <a:t>macOS</a:t>
            </a:r>
            <a:r>
              <a:rPr lang="en-US" sz="2400" i="1" u="sng" dirty="0" smtClean="0"/>
              <a:t> security:</a:t>
            </a:r>
            <a:endParaRPr lang="en-US" sz="2400" i="1" u="sng" dirty="0"/>
          </a:p>
        </p:txBody>
      </p:sp>
      <p:sp>
        <p:nvSpPr>
          <p:cNvPr id="13" name="Oval 12"/>
          <p:cNvSpPr/>
          <p:nvPr/>
        </p:nvSpPr>
        <p:spPr>
          <a:xfrm>
            <a:off x="1600200" y="4495800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AutoShape 2" descr="macos-security-privacy-permissions-accessibilit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www.maketecheasier.com/assets/uploads/2018/11/macOS-security-privacy-permissions-accessibility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4547" y="1214164"/>
            <a:ext cx="987653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700088"/>
            <a:ext cx="14478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5344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Step </a:t>
            </a:r>
            <a:r>
              <a:rPr lang="en-US" sz="11500" b="1" dirty="0" smtClean="0"/>
              <a:t>#2 </a:t>
            </a:r>
            <a:endParaRPr lang="en-US" sz="11500" b="1" dirty="0"/>
          </a:p>
          <a:p>
            <a:pPr algn="ctr"/>
            <a:r>
              <a:rPr lang="en-US" sz="4800" b="1" dirty="0" smtClean="0"/>
              <a:t>MAP FOR BOME: </a:t>
            </a:r>
            <a:r>
              <a:rPr lang="en-US" sz="4800" b="1" u="sng" dirty="0" smtClean="0"/>
              <a:t>INSTALLATION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3200" i="1" dirty="0" smtClean="0"/>
              <a:t>do not skip any step!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0" y="152400"/>
            <a:ext cx="8401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PRELIMINARIES: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Rekordbox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Stop </a:t>
            </a:r>
            <a:r>
              <a:rPr lang="en-US" dirty="0" err="1" smtClean="0"/>
              <a:t>Traktor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Expand all files in the zip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Connect the USB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Turn on your </a:t>
            </a:r>
            <a:r>
              <a:rPr lang="en-US" dirty="0" smtClean="0"/>
              <a:t>DDJ</a:t>
            </a:r>
            <a:endParaRPr lang="en-US" dirty="0" smtClean="0"/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INSTALLING BOME MAPPING: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Open BOME. DO NOT RUN TRAKTOR!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Settings</a:t>
            </a:r>
            <a:r>
              <a:rPr lang="en-US" dirty="0" smtClean="0"/>
              <a:t>: Import </a:t>
            </a:r>
            <a:r>
              <a:rPr lang="en-US" dirty="0"/>
              <a:t>the </a:t>
            </a:r>
            <a:r>
              <a:rPr lang="en-US" u="sng" dirty="0" smtClean="0"/>
              <a:t>settings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menu </a:t>
            </a:r>
            <a:r>
              <a:rPr lang="en-US" dirty="0"/>
              <a:t>View; settings; export/import; import; select BMTS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 smtClean="0"/>
              <a:t>Mapping</a:t>
            </a:r>
            <a:r>
              <a:rPr lang="en-US" dirty="0" smtClean="0"/>
              <a:t>: load the </a:t>
            </a:r>
            <a:r>
              <a:rPr lang="en-US" u="sng" dirty="0" smtClean="0"/>
              <a:t>mapping</a:t>
            </a:r>
            <a:r>
              <a:rPr lang="en-US" dirty="0" smtClean="0"/>
              <a:t> file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Method: Click </a:t>
            </a:r>
            <a:r>
              <a:rPr lang="en-US" dirty="0"/>
              <a:t>menu File; Open; select BMTP </a:t>
            </a:r>
            <a:r>
              <a:rPr lang="en-US" dirty="0" smtClean="0"/>
              <a:t>file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mix up the </a:t>
            </a:r>
            <a:r>
              <a:rPr lang="en-US" u="sng" dirty="0"/>
              <a:t>S</a:t>
            </a:r>
            <a:r>
              <a:rPr lang="en-US" u="sng" dirty="0" smtClean="0"/>
              <a:t>ettings</a:t>
            </a:r>
            <a:r>
              <a:rPr lang="en-US" dirty="0" smtClean="0"/>
              <a:t> file </a:t>
            </a:r>
            <a:r>
              <a:rPr lang="en-US" dirty="0"/>
              <a:t>with the </a:t>
            </a:r>
            <a:r>
              <a:rPr lang="en-US" u="sng" dirty="0"/>
              <a:t>M</a:t>
            </a:r>
            <a:r>
              <a:rPr lang="en-US" u="sng" dirty="0" smtClean="0"/>
              <a:t>apping</a:t>
            </a:r>
            <a:r>
              <a:rPr lang="en-US" dirty="0" smtClean="0"/>
              <a:t> file!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6477000" y="5000195"/>
            <a:ext cx="1295400" cy="5075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Beware!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dro\Desktop\Z_DRIVE_Pedro\2 Music - Controllers\0_MAPS_Traktor\DDJ Pioneer\v6.5.1 - DDJ-1000 - TP3_TP2 BOME\Support files\Source files\Installation\BOME\1 - BOME - import bome se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37" y="685800"/>
            <a:ext cx="5944892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488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</a:t>
            </a:r>
            <a:r>
              <a:rPr lang="en-US" sz="2400" i="1" u="sng" dirty="0"/>
              <a:t>s</a:t>
            </a:r>
            <a:r>
              <a:rPr lang="en-US" sz="2400" i="1" u="sng" dirty="0" smtClean="0"/>
              <a:t>ettings file (BMTS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6493329" y="974271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2492364"/>
            <a:ext cx="838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2259001"/>
            <a:ext cx="7620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39082" y="4343400"/>
            <a:ext cx="1704517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6445292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v6.5.1 - DDJ-1000 - TP3_TP2 BOME\Support files\Source files\Installation\BOME\2 - BOME - import mapp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2000"/>
            <a:ext cx="5068284" cy="56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2400" y="11114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BOME: import mapping file (BMTP file)</a:t>
            </a:r>
            <a:endParaRPr lang="en-US" sz="2400" i="1" u="sng" dirty="0"/>
          </a:p>
        </p:txBody>
      </p:sp>
      <p:sp>
        <p:nvSpPr>
          <p:cNvPr id="34" name="Oval 33"/>
          <p:cNvSpPr/>
          <p:nvPr/>
        </p:nvSpPr>
        <p:spPr>
          <a:xfrm>
            <a:off x="2133600" y="990327"/>
            <a:ext cx="4572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8000" y="2725726"/>
            <a:ext cx="1676400" cy="466725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6445292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(Example for DDJ-1000; other DDJ are similar. See annexes for details)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51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1583</Words>
  <Application>Microsoft Office PowerPoint</Application>
  <PresentationFormat>On-screen Show (4:3)</PresentationFormat>
  <Paragraphs>306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109</cp:revision>
  <dcterms:created xsi:type="dcterms:W3CDTF">2006-08-16T00:00:00Z</dcterms:created>
  <dcterms:modified xsi:type="dcterms:W3CDTF">2020-03-31T14:32:02Z</dcterms:modified>
</cp:coreProperties>
</file>