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56" r:id="rId3"/>
    <p:sldId id="267" r:id="rId4"/>
    <p:sldId id="266" r:id="rId5"/>
    <p:sldId id="257" r:id="rId6"/>
    <p:sldId id="260" r:id="rId7"/>
    <p:sldId id="283" r:id="rId8"/>
    <p:sldId id="268" r:id="rId9"/>
    <p:sldId id="269" r:id="rId10"/>
    <p:sldId id="270" r:id="rId11"/>
    <p:sldId id="284" r:id="rId12"/>
    <p:sldId id="261" r:id="rId13"/>
    <p:sldId id="273" r:id="rId14"/>
    <p:sldId id="272" r:id="rId15"/>
    <p:sldId id="271" r:id="rId16"/>
    <p:sldId id="282" r:id="rId17"/>
    <p:sldId id="279" r:id="rId18"/>
    <p:sldId id="278" r:id="rId19"/>
    <p:sldId id="263" r:id="rId20"/>
    <p:sldId id="276" r:id="rId21"/>
    <p:sldId id="265" r:id="rId22"/>
    <p:sldId id="274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508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C5E4-012D-4928-8B8B-0B58FFCAA534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4B01-561A-4B3D-8430-A6F142B0E57D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0EE-FF8C-4D98-AF5B-4DF28D699F9A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E2A3-3548-4E55-9046-5BDE40049B07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2A4D-BFD9-4A47-B1E1-F6AD8C1BE0FA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AD3-E8E6-492D-89B3-9EC59A082C85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0118-B9B8-4877-9C8B-6C574FB17F60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349-1C51-477E-ACBB-F7325CF6EF20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B4F7-E64C-407E-B9F9-8ED5710121CA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99C-E9FC-4C34-9D1F-FF3F2B07BCD5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BBB6-EEBD-477F-B7BD-352057B13ACC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1D32-1C6B-4A2D-8885-C44DDF3DCD1A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398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799" y="1066800"/>
            <a:ext cx="8607309" cy="3011745"/>
            <a:chOff x="304799" y="1371600"/>
            <a:chExt cx="8607309" cy="3011745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0" r="22324" b="20936"/>
            <a:stretch/>
          </p:blipFill>
          <p:spPr bwMode="auto">
            <a:xfrm>
              <a:off x="304799" y="2091822"/>
              <a:ext cx="8607309" cy="15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70551" y="1371600"/>
              <a:ext cx="1289660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HOT CUE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(Cancel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19093" y="1371600"/>
              <a:ext cx="1355844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PAD FX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(twice = 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11677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MACRO FX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(twice =cycle)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96772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JOG FX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551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KEYBOARD 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9093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BEATJUMP /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LOOPS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1124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SLICER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015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REMIX DECKS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8000" y="1687857"/>
              <a:ext cx="1865869" cy="333844"/>
              <a:chOff x="6858000" y="1687856"/>
              <a:chExt cx="1865869" cy="33384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858000" y="1687857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Cycle pages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48600" y="1687856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Select page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0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Sync Section</a:t>
            </a:r>
            <a:endParaRPr lang="en-US" sz="2400" i="1" u="sng" dirty="0"/>
          </a:p>
        </p:txBody>
      </p:sp>
      <p:pic>
        <p:nvPicPr>
          <p:cNvPr id="26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2206" b="39246"/>
          <a:stretch/>
        </p:blipFill>
        <p:spPr bwMode="auto">
          <a:xfrm>
            <a:off x="1440065" y="1814724"/>
            <a:ext cx="559406" cy="60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1122" y="803963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TRAKTOR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3779" y="1940260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ON/OFF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67129" y="803963"/>
            <a:ext cx="15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SERATO MODE</a:t>
            </a:r>
            <a:endParaRPr lang="en-US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4600507" y="1949785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72845" y="4162556"/>
            <a:ext cx="5037555" cy="756479"/>
            <a:chOff x="1972845" y="2827838"/>
            <a:chExt cx="5037555" cy="756479"/>
          </a:xfrm>
        </p:grpSpPr>
        <p:grpSp>
          <p:nvGrpSpPr>
            <p:cNvPr id="12" name="Group 11"/>
            <p:cNvGrpSpPr/>
            <p:nvPr/>
          </p:nvGrpSpPr>
          <p:grpSpPr>
            <a:xfrm>
              <a:off x="1972845" y="2827838"/>
              <a:ext cx="1825516" cy="756479"/>
              <a:chOff x="201786" y="2374840"/>
              <a:chExt cx="1825516" cy="756479"/>
            </a:xfrm>
          </p:grpSpPr>
          <p:pic>
            <p:nvPicPr>
              <p:cNvPr id="3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201786" y="2374840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905077" y="249370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4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95" t="54923" r="609" b="38546"/>
              <a:stretch/>
            </p:blipFill>
            <p:spPr bwMode="auto">
              <a:xfrm>
                <a:off x="1274826" y="2379314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4303656" y="2946705"/>
              <a:ext cx="270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 master deck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65242" y="5082947"/>
            <a:ext cx="4659358" cy="752005"/>
            <a:chOff x="1665242" y="3879736"/>
            <a:chExt cx="4659358" cy="752005"/>
          </a:xfrm>
        </p:grpSpPr>
        <p:grpSp>
          <p:nvGrpSpPr>
            <p:cNvPr id="10" name="Group 9"/>
            <p:cNvGrpSpPr/>
            <p:nvPr/>
          </p:nvGrpSpPr>
          <p:grpSpPr>
            <a:xfrm>
              <a:off x="1665242" y="3879736"/>
              <a:ext cx="2133119" cy="752005"/>
              <a:chOff x="-26190" y="3443852"/>
              <a:chExt cx="2133119" cy="752005"/>
            </a:xfrm>
          </p:grpSpPr>
          <p:pic>
            <p:nvPicPr>
              <p:cNvPr id="4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-26190" y="3505200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990251" y="355824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95" t="54923" r="609" b="38546"/>
              <a:stretch/>
            </p:blipFill>
            <p:spPr bwMode="auto">
              <a:xfrm>
                <a:off x="1354453" y="3443852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4303656" y="4071072"/>
              <a:ext cx="2020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Off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7893" y="5924674"/>
            <a:ext cx="7093404" cy="785852"/>
            <a:chOff x="528589" y="4906046"/>
            <a:chExt cx="7093404" cy="785852"/>
          </a:xfrm>
        </p:grpSpPr>
        <p:grpSp>
          <p:nvGrpSpPr>
            <p:cNvPr id="6" name="Group 5"/>
            <p:cNvGrpSpPr/>
            <p:nvPr/>
          </p:nvGrpSpPr>
          <p:grpSpPr>
            <a:xfrm>
              <a:off x="528589" y="4906046"/>
              <a:ext cx="3237398" cy="785852"/>
              <a:chOff x="55811" y="4695236"/>
              <a:chExt cx="3237398" cy="785852"/>
            </a:xfrm>
          </p:grpSpPr>
          <p:pic>
            <p:nvPicPr>
              <p:cNvPr id="34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1150837" y="4789977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55811" y="4747115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762000" y="480962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64076" y="480962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3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95" t="54923" r="609" b="38546"/>
              <a:stretch/>
            </p:blipFill>
            <p:spPr bwMode="auto">
              <a:xfrm>
                <a:off x="2540733" y="4695236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4334224" y="5097383"/>
              <a:ext cx="328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between 3x sync modes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533400" y="3962400"/>
            <a:ext cx="78968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00800" y="803963"/>
            <a:ext cx="21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ELASTIC GRID MODE</a:t>
            </a:r>
            <a:endParaRPr lang="en-US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589146" y="19378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00200" y="3211738"/>
            <a:ext cx="6943114" cy="563617"/>
            <a:chOff x="448591" y="3733221"/>
            <a:chExt cx="6943114" cy="563617"/>
          </a:xfrm>
        </p:grpSpPr>
        <p:pic>
          <p:nvPicPr>
            <p:cNvPr id="3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448591" y="3733221"/>
              <a:ext cx="606900" cy="56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5657028" y="3830363"/>
              <a:ext cx="1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Off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24303" y="2514600"/>
            <a:ext cx="6899520" cy="608436"/>
            <a:chOff x="1440065" y="3186422"/>
            <a:chExt cx="6899520" cy="608436"/>
          </a:xfrm>
        </p:grpSpPr>
        <p:pic>
          <p:nvPicPr>
            <p:cNvPr id="3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15876"/>
            <a:stretch/>
          </p:blipFill>
          <p:spPr bwMode="auto">
            <a:xfrm>
              <a:off x="1440065" y="3186422"/>
              <a:ext cx="596156" cy="608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6604908" y="3305974"/>
              <a:ext cx="1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On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36834" y="12953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BeatSync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1364" y="1156899"/>
            <a:ext cx="187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Preferences / Transport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9808" y="12953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BeatSync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90721" y="12953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Tempo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298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Deck layout</a:t>
            </a:r>
            <a:endParaRPr lang="en-US" sz="2400" i="1" u="sng" dirty="0"/>
          </a:p>
        </p:txBody>
      </p:sp>
      <p:pic>
        <p:nvPicPr>
          <p:cNvPr id="26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16519" r="88911" b="75536"/>
          <a:stretch/>
        </p:blipFill>
        <p:spPr bwMode="auto">
          <a:xfrm>
            <a:off x="1838314" y="995296"/>
            <a:ext cx="599271" cy="81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1893" y="1120832"/>
            <a:ext cx="325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2-deck / 4-deck 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4458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30326" y="3090728"/>
            <a:ext cx="1695181" cy="819428"/>
            <a:chOff x="793039" y="3504722"/>
            <a:chExt cx="1695181" cy="819428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793039" y="3547450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496330" y="366631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5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16519" r="88911" b="75536"/>
            <a:stretch/>
          </p:blipFill>
          <p:spPr bwMode="auto">
            <a:xfrm>
              <a:off x="1888949" y="3504722"/>
              <a:ext cx="599271" cy="81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719292" y="2051957"/>
            <a:ext cx="1718293" cy="819428"/>
            <a:chOff x="785978" y="2388966"/>
            <a:chExt cx="1718293" cy="819428"/>
          </a:xfrm>
        </p:grpSpPr>
        <p:pic>
          <p:nvPicPr>
            <p:cNvPr id="5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16519" r="88911" b="75536"/>
            <a:stretch/>
          </p:blipFill>
          <p:spPr bwMode="auto">
            <a:xfrm>
              <a:off x="1905000" y="2388966"/>
              <a:ext cx="599271" cy="81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16519" r="88911" b="75536"/>
            <a:stretch/>
          </p:blipFill>
          <p:spPr bwMode="auto">
            <a:xfrm>
              <a:off x="785978" y="2388966"/>
              <a:ext cx="599271" cy="81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462502" y="25370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921892" y="2277005"/>
            <a:ext cx="38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Parallel / Classic view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78335" y="1992312"/>
            <a:ext cx="650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(Double Tap)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880894" y="3329267"/>
            <a:ext cx="38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Enable/ disable layout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4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Browser</a:t>
            </a: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1303721" y="1081264"/>
            <a:ext cx="3140260" cy="1780032"/>
            <a:chOff x="3156663" y="708220"/>
            <a:chExt cx="3140260" cy="1780032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49" t="803" r="2241" b="85260"/>
            <a:stretch/>
          </p:blipFill>
          <p:spPr bwMode="auto">
            <a:xfrm>
              <a:off x="3156663" y="708220"/>
              <a:ext cx="1537814" cy="1780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Line Callout 1 (Accent Bar) 45"/>
            <p:cNvSpPr/>
            <p:nvPr/>
          </p:nvSpPr>
          <p:spPr>
            <a:xfrm>
              <a:off x="4916179" y="1641125"/>
              <a:ext cx="1332221" cy="241999"/>
            </a:xfrm>
            <a:prstGeom prst="accentCallout1">
              <a:avLst>
                <a:gd name="adj1" fmla="val 55024"/>
                <a:gd name="adj2" fmla="val -4202"/>
                <a:gd name="adj3" fmla="val 228486"/>
                <a:gd name="adj4" fmla="val -8975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Load Preview player</a:t>
              </a:r>
            </a:p>
          </p:txBody>
        </p:sp>
        <p:sp>
          <p:nvSpPr>
            <p:cNvPr id="48" name="Line Callout 1 (Accent Bar) 47"/>
            <p:cNvSpPr/>
            <p:nvPr/>
          </p:nvSpPr>
          <p:spPr>
            <a:xfrm>
              <a:off x="4916179" y="2074704"/>
              <a:ext cx="1380744" cy="255206"/>
            </a:xfrm>
            <a:prstGeom prst="accentCallout1">
              <a:avLst>
                <a:gd name="adj1" fmla="val 56614"/>
                <a:gd name="adj2" fmla="val -4049"/>
                <a:gd name="adj3" fmla="val 90027"/>
                <a:gd name="adj4" fmla="val -3233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Only browser</a:t>
              </a:r>
            </a:p>
          </p:txBody>
        </p:sp>
        <p:sp>
          <p:nvSpPr>
            <p:cNvPr id="63" name="Line Callout 1 (Accent Bar) 62"/>
            <p:cNvSpPr/>
            <p:nvPr/>
          </p:nvSpPr>
          <p:spPr>
            <a:xfrm>
              <a:off x="4916179" y="860292"/>
              <a:ext cx="1332221" cy="361714"/>
            </a:xfrm>
            <a:prstGeom prst="accentCallout1">
              <a:avLst>
                <a:gd name="adj1" fmla="val 70796"/>
                <a:gd name="adj2" fmla="val -4202"/>
                <a:gd name="adj3" fmla="val 122215"/>
                <a:gd name="adj4" fmla="val -5400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Turn: Browse List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Press: Load Track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2400" y="4001354"/>
            <a:ext cx="4278315" cy="1780032"/>
            <a:chOff x="2100900" y="2676606"/>
            <a:chExt cx="4278315" cy="1780032"/>
          </a:xfrm>
        </p:grpSpPr>
        <p:grpSp>
          <p:nvGrpSpPr>
            <p:cNvPr id="8" name="Group 7"/>
            <p:cNvGrpSpPr/>
            <p:nvPr/>
          </p:nvGrpSpPr>
          <p:grpSpPr>
            <a:xfrm>
              <a:off x="2100900" y="3103493"/>
              <a:ext cx="1025404" cy="733973"/>
              <a:chOff x="2100900" y="3103493"/>
              <a:chExt cx="1025404" cy="733973"/>
            </a:xfrm>
          </p:grpSpPr>
          <p:pic>
            <p:nvPicPr>
              <p:cNvPr id="3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2100900" y="3103493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2762102" y="32475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238955" y="2676606"/>
              <a:ext cx="3140260" cy="1780032"/>
              <a:chOff x="3156663" y="708220"/>
              <a:chExt cx="3140260" cy="1780032"/>
            </a:xfrm>
          </p:grpSpPr>
          <p:pic>
            <p:nvPicPr>
              <p:cNvPr id="6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Line Callout 1 (Accent Bar) 65"/>
              <p:cNvSpPr/>
              <p:nvPr/>
            </p:nvSpPr>
            <p:spPr>
              <a:xfrm>
                <a:off x="4916179" y="1641125"/>
                <a:ext cx="1332221" cy="241999"/>
              </a:xfrm>
              <a:prstGeom prst="accentCallout1">
                <a:avLst>
                  <a:gd name="adj1" fmla="val 55024"/>
                  <a:gd name="adj2" fmla="val -4202"/>
                  <a:gd name="adj3" fmla="val 228486"/>
                  <a:gd name="adj4" fmla="val -89757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Scroll Favorites</a:t>
                </a:r>
              </a:p>
            </p:txBody>
          </p:sp>
          <p:sp>
            <p:nvSpPr>
              <p:cNvPr id="67" name="Line Callout 1 (Accent Bar) 66"/>
              <p:cNvSpPr/>
              <p:nvPr/>
            </p:nvSpPr>
            <p:spPr>
              <a:xfrm>
                <a:off x="4916179" y="2074704"/>
                <a:ext cx="1380744" cy="255206"/>
              </a:xfrm>
              <a:prstGeom prst="accentCallout1">
                <a:avLst>
                  <a:gd name="adj1" fmla="val 56614"/>
                  <a:gd name="adj2" fmla="val -4049"/>
                  <a:gd name="adj3" fmla="val 90027"/>
                  <a:gd name="adj4" fmla="val -32330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Collection</a:t>
                </a:r>
              </a:p>
            </p:txBody>
          </p:sp>
          <p:sp>
            <p:nvSpPr>
              <p:cNvPr id="68" name="Line Callout 1 (Accent Bar) 67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Scroll Tree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Expand Folder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34023" y="1066800"/>
            <a:ext cx="4538577" cy="1780032"/>
            <a:chOff x="5253815" y="1091098"/>
            <a:chExt cx="4538577" cy="1780032"/>
          </a:xfrm>
        </p:grpSpPr>
        <p:grpSp>
          <p:nvGrpSpPr>
            <p:cNvPr id="12" name="Group 11"/>
            <p:cNvGrpSpPr/>
            <p:nvPr/>
          </p:nvGrpSpPr>
          <p:grpSpPr>
            <a:xfrm>
              <a:off x="5253815" y="1582845"/>
              <a:ext cx="1380643" cy="648248"/>
              <a:chOff x="9213853" y="1258721"/>
              <a:chExt cx="1380643" cy="648248"/>
            </a:xfrm>
          </p:grpSpPr>
          <p:pic>
            <p:nvPicPr>
              <p:cNvPr id="4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9213853" y="1258721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0230294" y="13117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00655" y="1091098"/>
              <a:ext cx="3091737" cy="1780032"/>
              <a:chOff x="3156663" y="708220"/>
              <a:chExt cx="3091737" cy="1780032"/>
            </a:xfrm>
          </p:grpSpPr>
          <p:pic>
            <p:nvPicPr>
              <p:cNvPr id="72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Line Callout 1 (Accent Bar) 74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Zoom deck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Zoom reset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800600" y="3905211"/>
            <a:ext cx="4419601" cy="1780032"/>
            <a:chOff x="5105400" y="3905211"/>
            <a:chExt cx="4419601" cy="1780032"/>
          </a:xfrm>
        </p:grpSpPr>
        <p:grpSp>
          <p:nvGrpSpPr>
            <p:cNvPr id="16" name="Group 15"/>
            <p:cNvGrpSpPr/>
            <p:nvPr/>
          </p:nvGrpSpPr>
          <p:grpSpPr>
            <a:xfrm>
              <a:off x="5105400" y="3967296"/>
              <a:ext cx="1377441" cy="1500173"/>
              <a:chOff x="5105400" y="3967296"/>
              <a:chExt cx="1377441" cy="150017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18849" y="3967296"/>
                <a:ext cx="1070391" cy="733973"/>
                <a:chOff x="5118849" y="3967296"/>
                <a:chExt cx="1070391" cy="733973"/>
              </a:xfrm>
            </p:grpSpPr>
            <p:pic>
              <p:nvPicPr>
                <p:cNvPr id="54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4" t="54119" r="90688" b="40132"/>
                <a:stretch/>
              </p:blipFill>
              <p:spPr bwMode="auto">
                <a:xfrm>
                  <a:off x="5118849" y="3967296"/>
                  <a:ext cx="628651" cy="7339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5825038" y="4029810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05400" y="4819221"/>
                <a:ext cx="1377441" cy="648248"/>
                <a:chOff x="5150362" y="4819221"/>
                <a:chExt cx="1377441" cy="648248"/>
              </a:xfrm>
            </p:grpSpPr>
            <p:pic>
              <p:nvPicPr>
                <p:cNvPr id="53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4" t="59283" r="85941" b="35639"/>
                <a:stretch/>
              </p:blipFill>
              <p:spPr bwMode="auto">
                <a:xfrm>
                  <a:off x="5150362" y="4819221"/>
                  <a:ext cx="945417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6163601" y="483887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6634458" y="3905211"/>
              <a:ext cx="2890543" cy="1780032"/>
              <a:chOff x="3156663" y="708220"/>
              <a:chExt cx="2890543" cy="1780032"/>
            </a:xfrm>
          </p:grpSpPr>
          <p:pic>
            <p:nvPicPr>
              <p:cNvPr id="7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Line Callout 1 (Accent Bar) 79"/>
              <p:cNvSpPr/>
              <p:nvPr/>
            </p:nvSpPr>
            <p:spPr>
              <a:xfrm>
                <a:off x="4916180" y="860292"/>
                <a:ext cx="1131026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Press: Unload</a:t>
                </a:r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4495800" y="609600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72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Transport</a:t>
            </a:r>
            <a:endParaRPr lang="en-US" sz="2400" i="1" u="sng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6301" y="727689"/>
            <a:ext cx="3206342" cy="1414392"/>
            <a:chOff x="990600" y="3737539"/>
            <a:chExt cx="3206342" cy="1414392"/>
          </a:xfrm>
        </p:grpSpPr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04" r="84373" b="35918"/>
            <a:stretch/>
          </p:blipFill>
          <p:spPr bwMode="auto">
            <a:xfrm>
              <a:off x="2808999" y="3737539"/>
              <a:ext cx="1387943" cy="141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Callout 1 (Accent Bar) 38"/>
            <p:cNvSpPr/>
            <p:nvPr/>
          </p:nvSpPr>
          <p:spPr>
            <a:xfrm>
              <a:off x="990600" y="4172712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Callout 1 (Accent Bar) 39"/>
            <p:cNvSpPr/>
            <p:nvPr/>
          </p:nvSpPr>
          <p:spPr>
            <a:xfrm>
              <a:off x="990600" y="4560148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2157"/>
                <a:gd name="adj4" fmla="val 14472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2417362"/>
            <a:ext cx="3429000" cy="2632131"/>
            <a:chOff x="228600" y="3843154"/>
            <a:chExt cx="3429000" cy="2632131"/>
          </a:xfrm>
        </p:grpSpPr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2261"/>
            <a:stretch/>
          </p:blipFill>
          <p:spPr bwMode="auto">
            <a:xfrm>
              <a:off x="2450592" y="3843154"/>
              <a:ext cx="1207008" cy="263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ine Callout 1 (Accent Bar) 42"/>
            <p:cNvSpPr/>
            <p:nvPr/>
          </p:nvSpPr>
          <p:spPr>
            <a:xfrm>
              <a:off x="514347" y="4114800"/>
              <a:ext cx="1579880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Cue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Move to font</a:t>
              </a:r>
            </a:p>
          </p:txBody>
        </p:sp>
        <p:sp>
          <p:nvSpPr>
            <p:cNvPr id="44" name="Line Callout 1 (Accent Bar) 43"/>
            <p:cNvSpPr/>
            <p:nvPr/>
          </p:nvSpPr>
          <p:spPr>
            <a:xfrm>
              <a:off x="228600" y="5446395"/>
              <a:ext cx="1865627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Pause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>
                  <a:solidFill>
                    <a:schemeClr val="tx1"/>
                  </a:solidFill>
                </a:rPr>
                <a:t>shift: </a:t>
              </a:r>
              <a:r>
                <a:rPr lang="en-US" sz="1200" dirty="0" smtClean="0">
                  <a:solidFill>
                    <a:schemeClr val="tx1"/>
                  </a:solidFill>
                </a:rPr>
                <a:t>Vinyl quick stop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Vinyl long stop</a:t>
              </a:r>
            </a:p>
          </p:txBody>
        </p:sp>
      </p:grpSp>
      <p:pic>
        <p:nvPicPr>
          <p:cNvPr id="1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803" r="2241" b="85260"/>
          <a:stretch/>
        </p:blipFill>
        <p:spPr bwMode="auto">
          <a:xfrm>
            <a:off x="2289176" y="5334000"/>
            <a:ext cx="1098990" cy="12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Callout 1 (Accent Bar) 20"/>
          <p:cNvSpPr/>
          <p:nvPr/>
        </p:nvSpPr>
        <p:spPr>
          <a:xfrm>
            <a:off x="526539" y="6362551"/>
            <a:ext cx="1351280" cy="241999"/>
          </a:xfrm>
          <a:prstGeom prst="accentCallout1">
            <a:avLst>
              <a:gd name="adj1" fmla="val 43216"/>
              <a:gd name="adj2" fmla="val 103100"/>
              <a:gd name="adj3" fmla="val 55303"/>
              <a:gd name="adj4" fmla="val 1361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Unload deck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89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err="1" smtClean="0"/>
              <a:t>Beatgrid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0" t="83205" r="14974" b="7102"/>
          <a:stretch/>
        </p:blipFill>
        <p:spPr bwMode="auto">
          <a:xfrm>
            <a:off x="2880329" y="857287"/>
            <a:ext cx="1372871" cy="25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Line Callout 1 (Accent Bar) 40"/>
          <p:cNvSpPr/>
          <p:nvPr/>
        </p:nvSpPr>
        <p:spPr>
          <a:xfrm>
            <a:off x="558455" y="1012381"/>
            <a:ext cx="1572569" cy="687294"/>
          </a:xfrm>
          <a:prstGeom prst="accentCallout1">
            <a:avLst>
              <a:gd name="adj1" fmla="val 43216"/>
              <a:gd name="adj2" fmla="val 103100"/>
              <a:gd name="adj3" fmla="val 56689"/>
              <a:gd name="adj4" fmla="val 1658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slide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>
                <a:solidFill>
                  <a:schemeClr val="tx1"/>
                </a:solidFill>
              </a:rPr>
              <a:t>K</a:t>
            </a:r>
            <a:r>
              <a:rPr lang="en-US" sz="1200" dirty="0" err="1" smtClean="0">
                <a:solidFill>
                  <a:schemeClr val="tx1"/>
                </a:solidFill>
              </a:rPr>
              <a:t>eyReset</a:t>
            </a:r>
            <a:r>
              <a:rPr lang="en-US" sz="1200" dirty="0" smtClean="0">
                <a:solidFill>
                  <a:schemeClr val="tx1"/>
                </a:solidFill>
              </a:rPr>
              <a:t>: BPM Auto</a:t>
            </a:r>
          </a:p>
        </p:txBody>
      </p:sp>
      <p:sp>
        <p:nvSpPr>
          <p:cNvPr id="42" name="Line Callout 1 (Accent Bar) 41"/>
          <p:cNvSpPr/>
          <p:nvPr/>
        </p:nvSpPr>
        <p:spPr>
          <a:xfrm>
            <a:off x="406057" y="2119831"/>
            <a:ext cx="1724968" cy="997580"/>
          </a:xfrm>
          <a:prstGeom prst="accentCallout1">
            <a:avLst>
              <a:gd name="adj1" fmla="val 43216"/>
              <a:gd name="adj2" fmla="val 103100"/>
              <a:gd name="adj3" fmla="val 80926"/>
              <a:gd name="adj4" fmla="val 1604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Regular: key reset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delete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adjust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KeySync</a:t>
            </a:r>
            <a:r>
              <a:rPr lang="en-US" sz="1200" dirty="0" smtClean="0">
                <a:solidFill>
                  <a:schemeClr val="tx1"/>
                </a:solidFill>
              </a:rPr>
              <a:t>: Analysis Lock</a:t>
            </a:r>
          </a:p>
        </p:txBody>
      </p:sp>
      <p:pic>
        <p:nvPicPr>
          <p:cNvPr id="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27013"/>
          <a:stretch/>
        </p:blipFill>
        <p:spPr bwMode="auto">
          <a:xfrm>
            <a:off x="4768421" y="914396"/>
            <a:ext cx="2596006" cy="24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836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Mapping Settings</a:t>
            </a:r>
            <a:endParaRPr lang="en-US" sz="2400" i="1" u="sng" dirty="0"/>
          </a:p>
        </p:txBody>
      </p:sp>
      <p:pic>
        <p:nvPicPr>
          <p:cNvPr id="3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856741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813879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12316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4392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3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609" b="38546"/>
          <a:stretch/>
        </p:blipFill>
        <p:spPr bwMode="auto">
          <a:xfrm>
            <a:off x="3091049" y="762000"/>
            <a:ext cx="752476" cy="7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381194" y="844463"/>
            <a:ext cx="22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</a:t>
            </a:r>
            <a:r>
              <a:rPr lang="en-US" dirty="0" err="1" smtClean="0"/>
              <a:t>Traktor</a:t>
            </a:r>
            <a:r>
              <a:rPr lang="en-US" dirty="0" smtClean="0"/>
              <a:t>/</a:t>
            </a:r>
            <a:r>
              <a:rPr lang="en-US" dirty="0" err="1" smtClean="0"/>
              <a:t>Serato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sync mode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6127" y="1675546"/>
            <a:ext cx="6011147" cy="815119"/>
            <a:chOff x="606127" y="1928467"/>
            <a:chExt cx="6011147" cy="815119"/>
          </a:xfrm>
        </p:grpSpPr>
        <p:pic>
          <p:nvPicPr>
            <p:cNvPr id="27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01153" y="205247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606127" y="2009613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312316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4392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3" t="51811" r="50369" b="39211"/>
            <a:stretch/>
          </p:blipFill>
          <p:spPr bwMode="auto">
            <a:xfrm>
              <a:off x="3048186" y="1928467"/>
              <a:ext cx="866775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349271" y="1949726"/>
              <a:ext cx="226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Monitor cue external/internal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73861" y="2795079"/>
            <a:ext cx="4141935" cy="752005"/>
            <a:chOff x="1395366" y="6481997"/>
            <a:chExt cx="4141935" cy="752005"/>
          </a:xfrm>
        </p:grpSpPr>
        <p:grpSp>
          <p:nvGrpSpPr>
            <p:cNvPr id="16" name="Group 15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1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3631274" y="6654172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pic>
        <p:nvPicPr>
          <p:cNvPr id="2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44016" y="3833546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57255" y="385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25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3" t="51811" r="50369" b="39211"/>
          <a:stretch/>
        </p:blipFill>
        <p:spPr bwMode="auto">
          <a:xfrm>
            <a:off x="3091049" y="3709538"/>
            <a:ext cx="866775" cy="8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92134" y="3730797"/>
            <a:ext cx="240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Cross-fader curve select</a:t>
            </a:r>
            <a:endParaRPr lang="en-US" dirty="0"/>
          </a:p>
        </p:txBody>
      </p:sp>
      <p:pic>
        <p:nvPicPr>
          <p:cNvPr id="32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4824087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4781225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312316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4392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59781" y="4963544"/>
            <a:ext cx="22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 Unload</a:t>
            </a:r>
            <a:endParaRPr lang="en-US" dirty="0"/>
          </a:p>
        </p:txBody>
      </p:sp>
      <p:pic>
        <p:nvPicPr>
          <p:cNvPr id="4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2" t="1031" r="3867" b="90207"/>
          <a:stretch/>
        </p:blipFill>
        <p:spPr bwMode="auto">
          <a:xfrm>
            <a:off x="3092899" y="4691070"/>
            <a:ext cx="934654" cy="8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768975" y="5633711"/>
            <a:ext cx="5702610" cy="810540"/>
            <a:chOff x="1768975" y="5886632"/>
            <a:chExt cx="5702610" cy="810540"/>
          </a:xfrm>
        </p:grpSpPr>
        <p:pic>
          <p:nvPicPr>
            <p:cNvPr id="4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68975" y="6019800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782214" y="603945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5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47" t="90080" r="36127" b="942"/>
            <a:stretch/>
          </p:blipFill>
          <p:spPr bwMode="auto">
            <a:xfrm>
              <a:off x="3121457" y="5886632"/>
              <a:ext cx="993343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4499785" y="6107236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Crossfader Curve Adjust</a:t>
              </a:r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0" r="22324" b="20936"/>
          <a:stretch/>
        </p:blipFill>
        <p:spPr bwMode="auto">
          <a:xfrm>
            <a:off x="304799" y="1787022"/>
            <a:ext cx="8607309" cy="155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0551" y="1066800"/>
            <a:ext cx="1289660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HOT CUE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(Cancel </a:t>
            </a:r>
            <a:r>
              <a:rPr lang="en-US" sz="1600" b="1" dirty="0" err="1" smtClean="0">
                <a:solidFill>
                  <a:schemeClr val="tx1"/>
                </a:solidFill>
              </a:rPr>
              <a:t>JogFX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19093" y="1066800"/>
            <a:ext cx="1355844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PAD FX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(twice = 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1677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MACRO FX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(twice =cycle)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6772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JOG FX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551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KEYBOARD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19093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BEATJUMP /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LOOPS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124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SLICER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3015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REMIX DECKS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0" y="1383057"/>
            <a:ext cx="1865869" cy="333844"/>
            <a:chOff x="6858000" y="1687856"/>
            <a:chExt cx="1865869" cy="333845"/>
          </a:xfrm>
        </p:grpSpPr>
        <p:sp>
          <p:nvSpPr>
            <p:cNvPr id="28" name="Rectangle 27"/>
            <p:cNvSpPr/>
            <p:nvPr/>
          </p:nvSpPr>
          <p:spPr>
            <a:xfrm>
              <a:off x="6858000" y="1687857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Cycle pages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8600" y="1687856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Select page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2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#1: </a:t>
            </a:r>
            <a:r>
              <a:rPr lang="en-US" sz="2400" i="1" u="sng" dirty="0" err="1" smtClean="0"/>
              <a:t>HotCues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143000"/>
            <a:ext cx="3679404" cy="2024186"/>
            <a:chOff x="199223" y="1600201"/>
            <a:chExt cx="3679404" cy="2024186"/>
          </a:xfrm>
        </p:grpSpPr>
        <p:grpSp>
          <p:nvGrpSpPr>
            <p:cNvPr id="1026" name="Group 1025"/>
            <p:cNvGrpSpPr/>
            <p:nvPr/>
          </p:nvGrpSpPr>
          <p:grpSpPr>
            <a:xfrm>
              <a:off x="199224" y="1919408"/>
              <a:ext cx="3679403" cy="1704979"/>
              <a:chOff x="199224" y="1919408"/>
              <a:chExt cx="3679403" cy="170497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Cue 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6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7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Cue 8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99223" y="1600201"/>
              <a:ext cx="870683" cy="250230"/>
              <a:chOff x="199223" y="1600201"/>
              <a:chExt cx="864333" cy="25023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0494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9223" y="1600201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HOTCUE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81000" y="3574211"/>
            <a:ext cx="393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shift to delete hot cues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Hotcues</a:t>
            </a:r>
            <a:r>
              <a:rPr lang="en-US" dirty="0" smtClean="0"/>
              <a:t> move temporary cue as well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4644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#2: </a:t>
            </a:r>
            <a:r>
              <a:rPr lang="en-US" sz="2400" i="1" u="sng" dirty="0" err="1" smtClean="0"/>
              <a:t>PadFX</a:t>
            </a:r>
            <a:r>
              <a:rPr lang="en-US" sz="2400" i="1" u="sng" dirty="0" smtClean="0"/>
              <a:t> and Rolls</a:t>
            </a:r>
            <a:endParaRPr lang="en-US" sz="2400" i="1" u="sng" dirty="0"/>
          </a:p>
        </p:txBody>
      </p:sp>
      <p:sp>
        <p:nvSpPr>
          <p:cNvPr id="172" name="TextBox 171"/>
          <p:cNvSpPr txBox="1"/>
          <p:nvPr/>
        </p:nvSpPr>
        <p:spPr>
          <a:xfrm>
            <a:off x="372814" y="57912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4478" y="3655685"/>
            <a:ext cx="3332175" cy="1834527"/>
            <a:chOff x="694478" y="3655685"/>
            <a:chExt cx="3332175" cy="1834527"/>
          </a:xfrm>
        </p:grpSpPr>
        <p:grpSp>
          <p:nvGrpSpPr>
            <p:cNvPr id="95" name="Group 94"/>
            <p:cNvGrpSpPr/>
            <p:nvPr/>
          </p:nvGrpSpPr>
          <p:grpSpPr>
            <a:xfrm>
              <a:off x="694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Peak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Zzzurp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Release FX (toggle)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535982" y="3655685"/>
              <a:ext cx="824584" cy="226616"/>
              <a:chOff x="1922616" y="1600201"/>
              <a:chExt cx="1022198" cy="25023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17139" y="1431812"/>
            <a:ext cx="3332175" cy="1845399"/>
            <a:chOff x="717139" y="1431812"/>
            <a:chExt cx="3332175" cy="1845399"/>
          </a:xfrm>
        </p:grpSpPr>
        <p:grpSp>
          <p:nvGrpSpPr>
            <p:cNvPr id="67" name="Group 66"/>
            <p:cNvGrpSpPr/>
            <p:nvPr/>
          </p:nvGrpSpPr>
          <p:grpSpPr>
            <a:xfrm>
              <a:off x="717139" y="1733132"/>
              <a:ext cx="3332175" cy="15440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(NQ)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77314" y="1431812"/>
              <a:ext cx="783252" cy="226616"/>
              <a:chOff x="1922616" y="1600201"/>
              <a:chExt cx="1022198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Rolls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88742" y="3657048"/>
            <a:ext cx="4006122" cy="1833164"/>
            <a:chOff x="4507478" y="3657048"/>
            <a:chExt cx="4006122" cy="183316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07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 Pulse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Bouncer /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EventH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Bouncer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 smtClean="0">
                    <a:solidFill>
                      <a:schemeClr val="tx1"/>
                    </a:solidFill>
                  </a:rPr>
                  <a:t>EventH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926137" y="3657048"/>
              <a:ext cx="587463" cy="241817"/>
              <a:chOff x="7428521" y="3847785"/>
              <a:chExt cx="857982" cy="2129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3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372806" y="3672249"/>
              <a:ext cx="778098" cy="226616"/>
              <a:chOff x="1922616" y="1600201"/>
              <a:chExt cx="1022198" cy="25023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3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88741" y="1517761"/>
            <a:ext cx="4006123" cy="1833164"/>
            <a:chOff x="4507477" y="1517761"/>
            <a:chExt cx="4006123" cy="1833164"/>
          </a:xfrm>
        </p:grpSpPr>
        <p:grpSp>
          <p:nvGrpSpPr>
            <p:cNvPr id="145" name="Group 144"/>
            <p:cNvGrpSpPr/>
            <p:nvPr/>
          </p:nvGrpSpPr>
          <p:grpSpPr>
            <a:xfrm>
              <a:off x="4507477" y="1806846"/>
              <a:ext cx="3332175" cy="1544079"/>
              <a:chOff x="199224" y="1919408"/>
              <a:chExt cx="3679403" cy="1704979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/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BeatSlicer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Flux 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2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Slicer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1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en-US" sz="1100" dirty="0">
                    <a:solidFill>
                      <a:schemeClr val="tx1"/>
                    </a:solidFill>
                  </a:rPr>
                  <a:t>Slicer #2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BeatSlicer</a:t>
                </a:r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7926137" y="1517761"/>
              <a:ext cx="587463" cy="241817"/>
              <a:chOff x="7428521" y="3847785"/>
              <a:chExt cx="857982" cy="212907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9" name="Group 158"/>
            <p:cNvGrpSpPr/>
            <p:nvPr/>
          </p:nvGrpSpPr>
          <p:grpSpPr>
            <a:xfrm>
              <a:off x="5372806" y="1532962"/>
              <a:ext cx="778098" cy="226616"/>
              <a:chOff x="1922616" y="1600201"/>
              <a:chExt cx="1022198" cy="25023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4469370" y="859713"/>
            <a:ext cx="16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PAGES: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41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#3: </a:t>
            </a:r>
            <a:r>
              <a:rPr lang="en-US" sz="2400" i="1" u="sng" dirty="0" err="1" smtClean="0"/>
              <a:t>MixerFX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MacroFX</a:t>
            </a:r>
            <a:endParaRPr lang="en-US" sz="2400" i="1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9884" y="1212481"/>
            <a:ext cx="3335093" cy="1847015"/>
            <a:chOff x="421791" y="1294974"/>
            <a:chExt cx="3679403" cy="2037698"/>
          </a:xfrm>
        </p:grpSpPr>
        <p:grpSp>
          <p:nvGrpSpPr>
            <p:cNvPr id="67" name="Group 66"/>
            <p:cNvGrpSpPr/>
            <p:nvPr/>
          </p:nvGrpSpPr>
          <p:grpSpPr>
            <a:xfrm>
              <a:off x="421791" y="1627693"/>
              <a:ext cx="3679403" cy="17049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WormHole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PolarWind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FlightTest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Delay T3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Reverb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283336" y="1294974"/>
              <a:ext cx="890394" cy="250230"/>
              <a:chOff x="1922616" y="1600201"/>
              <a:chExt cx="1022197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1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 FX1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59270" y="3580965"/>
            <a:ext cx="3335093" cy="1847015"/>
            <a:chOff x="396768" y="3852565"/>
            <a:chExt cx="3679403" cy="2037698"/>
          </a:xfrm>
        </p:grpSpPr>
        <p:grpSp>
          <p:nvGrpSpPr>
            <p:cNvPr id="95" name="Group 94"/>
            <p:cNvGrpSpPr/>
            <p:nvPr/>
          </p:nvGrpSpPr>
          <p:grpSpPr>
            <a:xfrm>
              <a:off x="396768" y="4185284"/>
              <a:ext cx="3679403" cy="17049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Event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Horizon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Zzzuurp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Dark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Matter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Bass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O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Matic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(Slow)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(Fast)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Granu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Phase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65384" y="3852565"/>
              <a:ext cx="883324" cy="250230"/>
              <a:chOff x="1954286" y="1600201"/>
              <a:chExt cx="990528" cy="2502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MacroFX2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703926" y="3579140"/>
            <a:ext cx="4021703" cy="1841601"/>
            <a:chOff x="4428738" y="3304478"/>
            <a:chExt cx="4283068" cy="196128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428738" y="3614940"/>
              <a:ext cx="3562530" cy="1650822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Dbl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Delay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TimeGater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Crush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Noise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6235133" y="3304478"/>
              <a:ext cx="858131" cy="242282"/>
              <a:chOff x="1954286" y="1600201"/>
              <a:chExt cx="990528" cy="25023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MixerFX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8083732" y="3305870"/>
              <a:ext cx="628074" cy="258534"/>
              <a:chOff x="7428521" y="3847785"/>
              <a:chExt cx="857982" cy="21290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2" name="TextBox 131"/>
          <p:cNvSpPr txBox="1"/>
          <p:nvPr/>
        </p:nvSpPr>
        <p:spPr>
          <a:xfrm>
            <a:off x="381000" y="56388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5237364" y="904134"/>
            <a:ext cx="3352799" cy="2221991"/>
            <a:chOff x="1143000" y="838708"/>
            <a:chExt cx="3352799" cy="2221991"/>
          </a:xfrm>
        </p:grpSpPr>
        <p:pic>
          <p:nvPicPr>
            <p:cNvPr id="10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Line Callout 1 (Accent Bar) 100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Line Callout 1 (Accent Bar) 132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609600"/>
            <a:ext cx="8610600" cy="3326670"/>
            <a:chOff x="-438610" y="1244981"/>
            <a:chExt cx="10615532" cy="4208038"/>
          </a:xfrm>
        </p:grpSpPr>
        <p:pic>
          <p:nvPicPr>
            <p:cNvPr id="1026" name="Picture 2" descr="C:\Users\Pedro\Desktop\Z_DRIVE_Pedro\2 Music - Controllers\0_MAPS_Traktor\DDJ Pioneer\v6.5.0 - DDJ-1000 - TP3_TP2 BOME\Support files\Source files\Base pics\DDJ-1000 v6.5.0 BOME - jog screens - 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07" y="1244981"/>
              <a:ext cx="4414276" cy="4208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Line Callout 1 (Accent Bar) 15"/>
            <p:cNvSpPr/>
            <p:nvPr/>
          </p:nvSpPr>
          <p:spPr>
            <a:xfrm>
              <a:off x="-14328" y="2209800"/>
              <a:ext cx="2020671" cy="250101"/>
            </a:xfrm>
            <a:prstGeom prst="accentCallout1">
              <a:avLst>
                <a:gd name="adj1" fmla="val 43216"/>
                <a:gd name="adj2" fmla="val 103100"/>
                <a:gd name="adj3" fmla="val 227201"/>
                <a:gd name="adj4" fmla="val 1575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Phase error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-438610" y="3304794"/>
              <a:ext cx="2444952" cy="609599"/>
            </a:xfrm>
            <a:prstGeom prst="accentCallout1">
              <a:avLst>
                <a:gd name="adj1" fmla="val 41417"/>
                <a:gd name="adj2" fmla="val 106334"/>
                <a:gd name="adj3" fmla="val 103542"/>
                <a:gd name="adj4" fmla="val 196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Time Elapsed / Remain  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Loop /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BeatJump</a:t>
              </a:r>
              <a:r>
                <a:rPr lang="en-US" sz="1400" dirty="0" smtClean="0">
                  <a:solidFill>
                    <a:schemeClr val="tx1"/>
                  </a:solidFill>
                </a:rPr>
                <a:t> Size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Callout 1 (Accent Bar) 21"/>
            <p:cNvSpPr/>
            <p:nvPr/>
          </p:nvSpPr>
          <p:spPr>
            <a:xfrm>
              <a:off x="6869176" y="3120566"/>
              <a:ext cx="1512824" cy="228434"/>
            </a:xfrm>
            <a:prstGeom prst="accentCallout1">
              <a:avLst>
                <a:gd name="adj1" fmla="val 45417"/>
                <a:gd name="adj2" fmla="val -2669"/>
                <a:gd name="adj3" fmla="val 35531"/>
                <a:gd name="adj4" fmla="val -6947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Cue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869176" y="3609594"/>
              <a:ext cx="1360424" cy="180594"/>
            </a:xfrm>
            <a:prstGeom prst="accentCallout1">
              <a:avLst>
                <a:gd name="adj1" fmla="val 45417"/>
                <a:gd name="adj2" fmla="val -2669"/>
                <a:gd name="adj3" fmla="val 50517"/>
                <a:gd name="adj4" fmla="val -9688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Play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Line Callout 1 (Accent Bar) 25"/>
            <p:cNvSpPr/>
            <p:nvPr/>
          </p:nvSpPr>
          <p:spPr>
            <a:xfrm>
              <a:off x="6869176" y="4247388"/>
              <a:ext cx="1131824" cy="198120"/>
            </a:xfrm>
            <a:prstGeom prst="accentCallout1">
              <a:avLst>
                <a:gd name="adj1" fmla="val 45417"/>
                <a:gd name="adj2" fmla="val -2669"/>
                <a:gd name="adj3" fmla="val 39867"/>
                <a:gd name="adj4" fmla="val -10587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Master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Line Callout 1 (Accent Bar) 35"/>
            <p:cNvSpPr/>
            <p:nvPr/>
          </p:nvSpPr>
          <p:spPr>
            <a:xfrm>
              <a:off x="6869176" y="1428423"/>
              <a:ext cx="2274375" cy="246073"/>
            </a:xfrm>
            <a:prstGeom prst="accentCallout1">
              <a:avLst>
                <a:gd name="adj1" fmla="val 45417"/>
                <a:gd name="adj2" fmla="val -2669"/>
                <a:gd name="adj3" fmla="val 461639"/>
                <a:gd name="adj4" fmla="val -10718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BPM / Base BPM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Callout 1 (Accent Bar) 23"/>
            <p:cNvSpPr/>
            <p:nvPr/>
          </p:nvSpPr>
          <p:spPr>
            <a:xfrm>
              <a:off x="6869175" y="1787486"/>
              <a:ext cx="3307747" cy="422314"/>
            </a:xfrm>
            <a:prstGeom prst="accentCallout1">
              <a:avLst>
                <a:gd name="adj1" fmla="val 51385"/>
                <a:gd name="adj2" fmla="val -3582"/>
                <a:gd name="adj3" fmla="val 230914"/>
                <a:gd name="adj4" fmla="val -4058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Tempo / Tempo range / 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Soft takeover (blinks)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Callout 1 (Accent Bar) 30"/>
            <p:cNvSpPr/>
            <p:nvPr/>
          </p:nvSpPr>
          <p:spPr>
            <a:xfrm>
              <a:off x="335536" y="4346448"/>
              <a:ext cx="1670807" cy="304800"/>
            </a:xfrm>
            <a:prstGeom prst="accentCallout1">
              <a:avLst>
                <a:gd name="adj1" fmla="val 41417"/>
                <a:gd name="adj2" fmla="val 106334"/>
                <a:gd name="adj3" fmla="val 6667"/>
                <a:gd name="adj4" fmla="val 18701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Sync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2400" y="111145"/>
            <a:ext cx="295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</a:t>
            </a:r>
            <a:endParaRPr lang="en-US" sz="2400" i="1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66315" y="5961347"/>
            <a:ext cx="3865037" cy="752005"/>
            <a:chOff x="4912778" y="4705475"/>
            <a:chExt cx="3865037" cy="752005"/>
          </a:xfrm>
        </p:grpSpPr>
        <p:pic>
          <p:nvPicPr>
            <p:cNvPr id="17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54202" r="90862" b="40720"/>
            <a:stretch/>
          </p:blipFill>
          <p:spPr bwMode="auto">
            <a:xfrm>
              <a:off x="4912778" y="4741957"/>
              <a:ext cx="618703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542367" y="481986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2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93" t="72701" r="13811" b="20768"/>
            <a:stretch/>
          </p:blipFill>
          <p:spPr bwMode="auto">
            <a:xfrm>
              <a:off x="5963417" y="4705475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01152" y="4906281"/>
              <a:ext cx="1976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 Tempo range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8563" y="5215271"/>
            <a:ext cx="3804714" cy="752005"/>
            <a:chOff x="1395366" y="6481997"/>
            <a:chExt cx="3804714" cy="752005"/>
          </a:xfrm>
        </p:grpSpPr>
        <p:grpSp>
          <p:nvGrpSpPr>
            <p:cNvPr id="41" name="Group 40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4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3294053" y="6660767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38040" y="4232922"/>
            <a:ext cx="2741437" cy="923330"/>
            <a:chOff x="2453072" y="6341879"/>
            <a:chExt cx="2741437" cy="923330"/>
          </a:xfrm>
        </p:grpSpPr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54202" r="90862" b="40720"/>
            <a:stretch/>
          </p:blipFill>
          <p:spPr bwMode="auto">
            <a:xfrm>
              <a:off x="2453072" y="6514714"/>
              <a:ext cx="618703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3212282" y="6341879"/>
              <a:ext cx="1982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Preview base BPM, Tempo range and loop sizes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92875"/>
            <a:ext cx="26838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06117" y="4163671"/>
            <a:ext cx="3418620" cy="855997"/>
            <a:chOff x="5820932" y="5019668"/>
            <a:chExt cx="3418620" cy="855997"/>
          </a:xfrm>
        </p:grpSpPr>
        <p:sp>
          <p:nvSpPr>
            <p:cNvPr id="27" name="TextBox 26"/>
            <p:cNvSpPr txBox="1"/>
            <p:nvPr/>
          </p:nvSpPr>
          <p:spPr>
            <a:xfrm>
              <a:off x="6858000" y="5350177"/>
              <a:ext cx="238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elapsed/remain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20932" y="5019668"/>
              <a:ext cx="12514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(Double Tap)</a:t>
              </a:r>
              <a:endParaRPr lang="en-US" sz="1050" dirty="0"/>
            </a:p>
          </p:txBody>
        </p:sp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5963417" y="5227417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5806117" y="5024553"/>
            <a:ext cx="2372084" cy="854403"/>
            <a:chOff x="5781316" y="5842749"/>
            <a:chExt cx="2372084" cy="854403"/>
          </a:xfrm>
        </p:grpSpPr>
        <p:sp>
          <p:nvSpPr>
            <p:cNvPr id="39" name="TextBox 38"/>
            <p:cNvSpPr txBox="1"/>
            <p:nvPr/>
          </p:nvSpPr>
          <p:spPr>
            <a:xfrm>
              <a:off x="6804837" y="6171664"/>
              <a:ext cx="134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time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81316" y="5842749"/>
              <a:ext cx="12106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(Long press)</a:t>
              </a:r>
              <a:endParaRPr lang="en-US" sz="1050" dirty="0"/>
            </a:p>
          </p:txBody>
        </p:sp>
        <p:pic>
          <p:nvPicPr>
            <p:cNvPr id="5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5910254" y="6048904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9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#4: </a:t>
            </a:r>
            <a:r>
              <a:rPr lang="en-US" sz="2400" i="1" u="sng" dirty="0" err="1" smtClean="0"/>
              <a:t>JogFX</a:t>
            </a:r>
            <a:endParaRPr lang="en-US" sz="2400" i="1" u="sng" dirty="0"/>
          </a:p>
        </p:txBody>
      </p:sp>
      <p:grpSp>
        <p:nvGrpSpPr>
          <p:cNvPr id="1026" name="Group 1025"/>
          <p:cNvGrpSpPr/>
          <p:nvPr/>
        </p:nvGrpSpPr>
        <p:grpSpPr>
          <a:xfrm>
            <a:off x="435397" y="1647821"/>
            <a:ext cx="3679403" cy="1704979"/>
            <a:chOff x="199224" y="1919408"/>
            <a:chExt cx="3679403" cy="1704979"/>
          </a:xfrm>
        </p:grpSpPr>
        <p:sp>
          <p:nvSpPr>
            <p:cNvPr id="19" name="Rectangle 18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Digital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EventHorizon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Flanger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Peak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FormatFilter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Peak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Flightest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3287062" y="1328614"/>
            <a:ext cx="827737" cy="250230"/>
            <a:chOff x="2080481" y="1600201"/>
            <a:chExt cx="864333" cy="250230"/>
          </a:xfrm>
        </p:grpSpPr>
        <p:sp>
          <p:nvSpPr>
            <p:cNvPr id="58" name="Rectangle 57"/>
            <p:cNvSpPr/>
            <p:nvPr/>
          </p:nvSpPr>
          <p:spPr>
            <a:xfrm>
              <a:off x="2141752" y="1662726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80481" y="1600201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 dirty="0" smtClean="0">
                  <a:solidFill>
                    <a:schemeClr val="tx1"/>
                  </a:solidFill>
                </a:rPr>
                <a:t>JOG FX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0" y="762000"/>
            <a:ext cx="2966357" cy="3111314"/>
            <a:chOff x="5562599" y="838200"/>
            <a:chExt cx="2966357" cy="3111314"/>
          </a:xfrm>
        </p:grpSpPr>
        <p:pic>
          <p:nvPicPr>
            <p:cNvPr id="6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5562599" y="1194709"/>
              <a:ext cx="2966357" cy="275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Line Callout 1 (Accent Bar) 62"/>
            <p:cNvSpPr/>
            <p:nvPr/>
          </p:nvSpPr>
          <p:spPr>
            <a:xfrm>
              <a:off x="5836920" y="838200"/>
              <a:ext cx="520542" cy="185626"/>
            </a:xfrm>
            <a:prstGeom prst="accentCallout1">
              <a:avLst>
                <a:gd name="adj1" fmla="val 54662"/>
                <a:gd name="adj2" fmla="val 117505"/>
                <a:gd name="adj3" fmla="val 478317"/>
                <a:gd name="adj4" fmla="val 21982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84150" y="3962400"/>
            <a:ext cx="4830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</a:t>
            </a:r>
            <a:r>
              <a:rPr lang="en-US" dirty="0" err="1" smtClean="0"/>
              <a:t>jogFX</a:t>
            </a:r>
            <a:r>
              <a:rPr lang="en-US" dirty="0" smtClean="0"/>
              <a:t> mode on mode4 (jog will 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Touch jog to apply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 jog to change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Release jog to stop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Sampler volume to Dry/Wet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“</a:t>
            </a:r>
            <a:r>
              <a:rPr lang="en-US" dirty="0" err="1" smtClean="0"/>
              <a:t>hotcues</a:t>
            </a:r>
            <a:r>
              <a:rPr lang="en-US" dirty="0" smtClean="0"/>
              <a:t>” to cancel </a:t>
            </a:r>
            <a:r>
              <a:rPr lang="en-US" dirty="0" err="1" smtClean="0"/>
              <a:t>jogFX</a:t>
            </a:r>
            <a:r>
              <a:rPr lang="en-US" dirty="0" smtClean="0"/>
              <a:t> (=scratch mode)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3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83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#5: Tone Play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57664" y="4659587"/>
            <a:ext cx="2278092" cy="1495836"/>
            <a:chOff x="5462644" y="4966161"/>
            <a:chExt cx="2278092" cy="1495836"/>
          </a:xfrm>
        </p:grpSpPr>
        <p:pic>
          <p:nvPicPr>
            <p:cNvPr id="4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0" t="83205" r="14974" b="7102"/>
            <a:stretch/>
          </p:blipFill>
          <p:spPr bwMode="auto">
            <a:xfrm>
              <a:off x="6927462" y="4966161"/>
              <a:ext cx="813274" cy="149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Callout 1 (Accent Bar) 44"/>
            <p:cNvSpPr/>
            <p:nvPr/>
          </p:nvSpPr>
          <p:spPr>
            <a:xfrm>
              <a:off x="5462644" y="5054289"/>
              <a:ext cx="1196752" cy="343647"/>
            </a:xfrm>
            <a:prstGeom prst="accentCallout1">
              <a:avLst>
                <a:gd name="adj1" fmla="val 43216"/>
                <a:gd name="adj2" fmla="val 103100"/>
                <a:gd name="adj3" fmla="val 56689"/>
                <a:gd name="adj4" fmla="val 1419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46" name="Line Callout 1 (Accent Bar) 45"/>
            <p:cNvSpPr/>
            <p:nvPr/>
          </p:nvSpPr>
          <p:spPr>
            <a:xfrm>
              <a:off x="5585983" y="6013695"/>
              <a:ext cx="1078680" cy="283457"/>
            </a:xfrm>
            <a:prstGeom prst="accentCallout1">
              <a:avLst>
                <a:gd name="adj1" fmla="val 43216"/>
                <a:gd name="adj2" fmla="val 103100"/>
                <a:gd name="adj3" fmla="val 33881"/>
                <a:gd name="adj4" fmla="val 1369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Key reset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= 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+3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286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</a:t>
            </a:r>
            <a:r>
              <a:rPr lang="en-US" sz="1200" dirty="0" smtClean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= 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  <a:r>
              <a:rPr lang="en-US" sz="105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83" name="Group 8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/>
          <p:cNvGrpSpPr/>
          <p:nvPr/>
        </p:nvGrpSpPr>
        <p:grpSpPr>
          <a:xfrm>
            <a:off x="4442057" y="1139050"/>
            <a:ext cx="883325" cy="250230"/>
            <a:chOff x="365286" y="1139050"/>
            <a:chExt cx="883325" cy="250230"/>
          </a:xfrm>
        </p:grpSpPr>
        <p:sp>
          <p:nvSpPr>
            <p:cNvPr id="88" name="Rectangle 87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And 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6258" y="4307270"/>
            <a:ext cx="883325" cy="250230"/>
            <a:chOff x="365286" y="1139050"/>
            <a:chExt cx="883325" cy="250230"/>
          </a:xfrm>
        </p:grpSpPr>
        <p:sp>
          <p:nvSpPr>
            <p:cNvPr id="100" name="Rectangle 9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406755" y="4267614"/>
            <a:ext cx="648679" cy="267015"/>
            <a:chOff x="7428521" y="3847785"/>
            <a:chExt cx="857982" cy="21290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6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37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#6: </a:t>
            </a:r>
            <a:r>
              <a:rPr lang="en-US" sz="2400" i="1" u="sng" dirty="0" err="1" smtClean="0"/>
              <a:t>BeatJumps</a:t>
            </a:r>
            <a:r>
              <a:rPr lang="en-US" sz="2400" i="1" u="sng" dirty="0" smtClean="0"/>
              <a:t> and Loops</a:t>
            </a:r>
            <a:endParaRPr lang="en-US" sz="2400" i="1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56" name="Rectangle 55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Jump -1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-</a:t>
              </a:r>
              <a:r>
                <a:rPr lang="en-US" sz="1200" dirty="0" smtClean="0">
                  <a:solidFill>
                    <a:schemeClr val="tx1"/>
                  </a:solidFill>
                </a:rPr>
                <a:t>16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Jump </a:t>
              </a:r>
              <a:r>
                <a:rPr lang="en-US" sz="1100" dirty="0" smtClean="0">
                  <a:solidFill>
                    <a:schemeClr val="tx1"/>
                  </a:solidFill>
                </a:rPr>
                <a:t>+16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6872" y="1170312"/>
            <a:ext cx="883325" cy="250230"/>
            <a:chOff x="365286" y="1139050"/>
            <a:chExt cx="883325" cy="250230"/>
          </a:xfrm>
        </p:grpSpPr>
        <p:sp>
          <p:nvSpPr>
            <p:cNvPr id="54" name="Rectangle 53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BEATJUMP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1/2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16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Loop </a:t>
            </a:r>
            <a:r>
              <a:rPr lang="en-US" sz="1050" dirty="0" smtClean="0">
                <a:solidFill>
                  <a:schemeClr val="tx1"/>
                </a:solidFill>
              </a:rPr>
              <a:t>32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50" name="Group 49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45" name="Group 44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382437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LOOP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33252" y="3733800"/>
            <a:ext cx="419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select </a:t>
            </a:r>
            <a:r>
              <a:rPr lang="en-US" dirty="0" err="1" smtClean="0"/>
              <a:t>beatjump</a:t>
            </a:r>
            <a:r>
              <a:rPr lang="en-US" dirty="0" smtClean="0"/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arrow to select loop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3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#7: Slicer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Slicer #1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5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8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8783" y="1107786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 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whole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16 slices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odd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16 </a:t>
              </a:r>
              <a:r>
                <a:rPr lang="en-US" sz="1200" dirty="0" smtClean="0">
                  <a:solidFill>
                    <a:schemeClr val="tx1"/>
                  </a:solidFill>
                </a:rPr>
                <a:t>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even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51426" y="4284399"/>
            <a:ext cx="883325" cy="250230"/>
            <a:chOff x="365286" y="1139050"/>
            <a:chExt cx="883325" cy="250230"/>
          </a:xfrm>
        </p:grpSpPr>
        <p:sp>
          <p:nvSpPr>
            <p:cNvPr id="60" name="Rectangle 5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95783" y="4289975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0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#8: Sampler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mute </a:t>
            </a:r>
            <a:r>
              <a:rPr lang="en-US" smtClean="0"/>
              <a:t>/ Toggle </a:t>
            </a:r>
            <a:r>
              <a:rPr lang="en-US" dirty="0" smtClean="0"/>
              <a:t>1-shot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78890" y="1116179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35890" y="1107787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70169" y="4659587"/>
            <a:ext cx="3679403" cy="1704979"/>
            <a:chOff x="370169" y="4659587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Mute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Loop  / 1-shot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20288" y="4302373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3178890" y="4289976"/>
            <a:ext cx="883325" cy="250230"/>
            <a:chOff x="365286" y="1139050"/>
            <a:chExt cx="883325" cy="250230"/>
          </a:xfrm>
        </p:grpSpPr>
        <p:sp>
          <p:nvSpPr>
            <p:cNvPr id="40" name="Rectangle 3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724" y="1524000"/>
            <a:ext cx="3679403" cy="1704979"/>
            <a:chOff x="370169" y="4659587"/>
            <a:chExt cx="3679403" cy="1704979"/>
          </a:xfrm>
        </p:grpSpPr>
        <p:sp>
          <p:nvSpPr>
            <p:cNvPr id="45" name="Rectangle 44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Cell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0 - DDJ-1000 - TP3_TP2 BOME\Support files\Source files\Base pics\DDJ-1000 v6.5.0 BOME - jog screens -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05" y="819911"/>
            <a:ext cx="3976227" cy="57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159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 and LEDs</a:t>
            </a:r>
            <a:endParaRPr lang="en-US" sz="2400" i="1" u="sng" dirty="0"/>
          </a:p>
        </p:txBody>
      </p:sp>
      <p:sp>
        <p:nvSpPr>
          <p:cNvPr id="16" name="Line Callout 1 (Accent Bar) 15"/>
          <p:cNvSpPr/>
          <p:nvPr/>
        </p:nvSpPr>
        <p:spPr>
          <a:xfrm>
            <a:off x="467360" y="2050542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12935"/>
              <a:gd name="adj4" fmla="val 16604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On-Air Deck /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End of track warning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751840" y="4360926"/>
            <a:ext cx="1600200" cy="287274"/>
          </a:xfrm>
          <a:prstGeom prst="accentCallout1">
            <a:avLst>
              <a:gd name="adj1" fmla="val 49863"/>
              <a:gd name="adj2" fmla="val 108001"/>
              <a:gd name="adj3" fmla="val 10042"/>
              <a:gd name="adj4" fmla="val 14290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Toggle </a:t>
            </a:r>
            <a:r>
              <a:rPr lang="en-US" sz="1200" dirty="0" smtClean="0">
                <a:solidFill>
                  <a:schemeClr val="tx1"/>
                </a:solidFill>
              </a:rPr>
              <a:t>Elapsed </a:t>
            </a:r>
            <a:r>
              <a:rPr lang="en-US" sz="1200" dirty="0">
                <a:solidFill>
                  <a:schemeClr val="tx1"/>
                </a:solidFill>
              </a:rPr>
              <a:t>&amp; Remain</a:t>
            </a:r>
          </a:p>
        </p:txBody>
      </p:sp>
      <p:sp>
        <p:nvSpPr>
          <p:cNvPr id="20" name="Line Callout 1 (Accent Bar) 19"/>
          <p:cNvSpPr/>
          <p:nvPr/>
        </p:nvSpPr>
        <p:spPr>
          <a:xfrm>
            <a:off x="467360" y="701040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85766"/>
              <a:gd name="adj4" fmla="val 13243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Show Loop size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Show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r>
              <a:rPr lang="en-US" sz="1200" dirty="0" smtClean="0">
                <a:solidFill>
                  <a:schemeClr val="tx1"/>
                </a:solidFill>
              </a:rPr>
              <a:t> Size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858000" y="4360926"/>
            <a:ext cx="2057400" cy="315849"/>
          </a:xfrm>
          <a:prstGeom prst="accentCallout1">
            <a:avLst>
              <a:gd name="adj1" fmla="val 45417"/>
              <a:gd name="adj2" fmla="val -2669"/>
              <a:gd name="adj3" fmla="val 183097"/>
              <a:gd name="adj4" fmla="val -360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Range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Toggle Time Elapsed / Remain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858000" y="4953000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155580"/>
              <a:gd name="adj4" fmla="val -153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adjust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751840" y="3686555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Show Tempo Range, Base BPM, Loop sizes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858000" y="432273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239516"/>
              <a:gd name="adj4" fmla="val -903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smtClean="0">
                <a:solidFill>
                  <a:schemeClr val="tx1"/>
                </a:solidFill>
              </a:rPr>
              <a:t>SCREENS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858000" y="791337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180476"/>
              <a:gd name="adj4" fmla="val -672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Vinyl On/Off</a:t>
            </a:r>
          </a:p>
        </p:txBody>
      </p:sp>
      <p:sp>
        <p:nvSpPr>
          <p:cNvPr id="13" name="Line Callout 1 (Accent Bar) 12"/>
          <p:cNvSpPr/>
          <p:nvPr/>
        </p:nvSpPr>
        <p:spPr>
          <a:xfrm>
            <a:off x="6819900" y="2455164"/>
            <a:ext cx="1485900" cy="315849"/>
          </a:xfrm>
          <a:prstGeom prst="accentCallout1">
            <a:avLst>
              <a:gd name="adj1" fmla="val 45417"/>
              <a:gd name="adj2" fmla="val -2669"/>
              <a:gd name="adj3" fmla="val 189128"/>
              <a:gd name="adj4" fmla="val -10884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smtClean="0">
                <a:solidFill>
                  <a:schemeClr val="tx1"/>
                </a:solidFill>
              </a:rPr>
              <a:t> enabled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838200" y="5807964"/>
            <a:ext cx="1600200" cy="364235"/>
          </a:xfrm>
          <a:prstGeom prst="accentCallout1">
            <a:avLst>
              <a:gd name="adj1" fmla="val 49863"/>
              <a:gd name="adj2" fmla="val 108001"/>
              <a:gd name="adj3" fmla="val 92933"/>
              <a:gd name="adj4" fmla="val 1375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PLAY flashes when in pause mode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838200" y="5133594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CUE flashes when a new  cue can be 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53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Deck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93" y="1448770"/>
            <a:ext cx="3413351" cy="49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38200" y="4021836"/>
            <a:ext cx="1472943" cy="527304"/>
            <a:chOff x="1168143" y="4098036"/>
            <a:chExt cx="1143000" cy="527304"/>
          </a:xfrm>
        </p:grpSpPr>
        <p:sp>
          <p:nvSpPr>
            <p:cNvPr id="10" name="Line Callout 1 (Accent Bar) 9"/>
            <p:cNvSpPr/>
            <p:nvPr/>
          </p:nvSpPr>
          <p:spPr>
            <a:xfrm>
              <a:off x="1168143" y="409803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1168143" y="439978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75670"/>
                <a:gd name="adj4" fmla="val 14968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Line Callout 1 (Accent Bar) 14"/>
          <p:cNvSpPr/>
          <p:nvPr/>
        </p:nvSpPr>
        <p:spPr>
          <a:xfrm>
            <a:off x="1168143" y="2636012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28158"/>
              <a:gd name="adj4" fmla="val 1560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Layout change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426463" y="1613916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28673"/>
              <a:gd name="adj4" fmla="val 1367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LoopSize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MoveSize</a:t>
            </a:r>
            <a:r>
              <a:rPr lang="en-US" sz="1200" dirty="0" smtClean="0">
                <a:solidFill>
                  <a:schemeClr val="tx1"/>
                </a:solidFill>
              </a:rPr>
              <a:t> / 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168143" y="51617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Track begin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168143" y="5709285"/>
            <a:ext cx="1143000" cy="363855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Vinyl Stop / Release 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0" y="3180588"/>
            <a:ext cx="2280407" cy="609600"/>
          </a:xfrm>
          <a:prstGeom prst="accentCallout1">
            <a:avLst>
              <a:gd name="adj1" fmla="val 41417"/>
              <a:gd name="adj2" fmla="val 106334"/>
              <a:gd name="adj3" fmla="val 50416"/>
              <a:gd name="adj4" fmla="val 1744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600" u="sng" dirty="0" err="1" smtClean="0">
                <a:solidFill>
                  <a:schemeClr val="tx1"/>
                </a:solidFill>
              </a:rPr>
              <a:t>JogFX</a:t>
            </a:r>
            <a:r>
              <a:rPr lang="en-US" sz="1600" u="sng" dirty="0" smtClean="0">
                <a:solidFill>
                  <a:schemeClr val="tx1"/>
                </a:solidFill>
              </a:rPr>
              <a:t> / Quick Search</a:t>
            </a:r>
          </a:p>
          <a:p>
            <a:pPr algn="r"/>
            <a:r>
              <a:rPr lang="en-US" sz="1600" u="sng" dirty="0" smtClean="0">
                <a:solidFill>
                  <a:schemeClr val="tx1"/>
                </a:solidFill>
              </a:rPr>
              <a:t>CDJ / Grid Adjust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426463" y="1039368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148266"/>
              <a:gd name="adj4" fmla="val 1794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4-beat Loop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Active Loop  / Move 1-beat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1168143" y="224713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55186"/>
              <a:gd name="adj4" fmla="val 1562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TP3 Slip Reverse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6477000" y="1066800"/>
            <a:ext cx="1676400" cy="361188"/>
          </a:xfrm>
          <a:prstGeom prst="accentCallout1">
            <a:avLst>
              <a:gd name="adj1" fmla="val 45417"/>
              <a:gd name="adj2" fmla="val -2669"/>
              <a:gd name="adj3" fmla="val 169927"/>
              <a:gd name="adj4" fmla="val -331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 Browse / Tree Browse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Zoom / Preview 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Line Callout 1 (Accent Bar) 22"/>
          <p:cNvSpPr/>
          <p:nvPr/>
        </p:nvSpPr>
        <p:spPr>
          <a:xfrm>
            <a:off x="6477000" y="1947291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82163"/>
              <a:gd name="adj4" fmla="val -229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Only Browser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6477000" y="2255138"/>
            <a:ext cx="1884680" cy="335662"/>
          </a:xfrm>
          <a:prstGeom prst="accentCallout1">
            <a:avLst>
              <a:gd name="adj1" fmla="val 45417"/>
              <a:gd name="adj2" fmla="val -2669"/>
              <a:gd name="adj3" fmla="val -34687"/>
              <a:gd name="adj4" fmla="val -415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Preview Player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(using browser)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6477000" y="4238244"/>
            <a:ext cx="2057400" cy="198120"/>
          </a:xfrm>
          <a:prstGeom prst="accentCallout1">
            <a:avLst>
              <a:gd name="adj1" fmla="val 45417"/>
              <a:gd name="adj2" fmla="val -2669"/>
              <a:gd name="adj3" fmla="val 6213"/>
              <a:gd name="adj4" fmla="val -176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Sync Toggle / Sync Off / 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477000" y="509397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913"/>
              <a:gd name="adj4" fmla="val -388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Keylock</a:t>
            </a:r>
            <a:r>
              <a:rPr lang="en-US" sz="1200" dirty="0" smtClean="0">
                <a:solidFill>
                  <a:schemeClr val="tx1"/>
                </a:solidFill>
              </a:rPr>
              <a:t> / 6%-&gt;10%-&gt;16%-&gt;100%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477000" y="5618988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7900"/>
              <a:gd name="adj4" fmla="val -421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BPM Slide / Set Marker / Auto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Line Callout 1 (Accent Bar) 28"/>
          <p:cNvSpPr/>
          <p:nvPr/>
        </p:nvSpPr>
        <p:spPr>
          <a:xfrm>
            <a:off x="6477000" y="5982843"/>
            <a:ext cx="2276856" cy="180594"/>
          </a:xfrm>
          <a:prstGeom prst="accentCallout1">
            <a:avLst>
              <a:gd name="adj1" fmla="val 45417"/>
              <a:gd name="adj2" fmla="val -2669"/>
              <a:gd name="adj3" fmla="val -34678"/>
              <a:gd name="adj4" fmla="val -365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Key reset / BPM Adjust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Reset Marker / Lock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1168143" y="47045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Not used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477000" y="341976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506601"/>
              <a:gd name="adj4" fmla="val -835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Quantize + </a:t>
            </a: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nap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477000" y="701040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486383"/>
              <a:gd name="adj4" fmla="val -626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CDJ mode (per deck)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914400"/>
            <a:ext cx="3433386" cy="54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11145"/>
            <a:ext cx="48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Mixer</a:t>
            </a:r>
            <a:endParaRPr lang="en-US" sz="2400" i="1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1066800" y="31415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MixerFX1+5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685800" y="4528612"/>
            <a:ext cx="1539240" cy="225552"/>
          </a:xfrm>
          <a:prstGeom prst="accentCallout1">
            <a:avLst>
              <a:gd name="adj1" fmla="val 41417"/>
              <a:gd name="adj2" fmla="val 106334"/>
              <a:gd name="adj3" fmla="val -48429"/>
              <a:gd name="adj4" fmla="val 1668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err="1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DryWet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629400" y="355914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-9746"/>
              <a:gd name="adj4" fmla="val -5219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 </a:t>
            </a:r>
            <a:r>
              <a:rPr lang="en-US" sz="1200" dirty="0" err="1" smtClean="0">
                <a:solidFill>
                  <a:schemeClr val="tx1"/>
                </a:solidFill>
              </a:rPr>
              <a:t>MixerFX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629400" y="4257662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UserFX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Pioneer FX </a:t>
            </a:r>
            <a:r>
              <a:rPr lang="en-US" sz="1200" i="1" dirty="0" smtClean="0">
                <a:solidFill>
                  <a:schemeClr val="tx1"/>
                </a:solidFill>
              </a:rPr>
              <a:t>(in master mode)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629400" y="5983986"/>
            <a:ext cx="1138428" cy="180594"/>
          </a:xfrm>
          <a:prstGeom prst="accentCallout1">
            <a:avLst>
              <a:gd name="adj1" fmla="val 45417"/>
              <a:gd name="adj2" fmla="val -2669"/>
              <a:gd name="adj3" fmla="val 45491"/>
              <a:gd name="adj4" fmla="val -4856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ON+OFF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1066800" y="2819400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201572"/>
              <a:gd name="adj4" fmla="val 1920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043940" y="34463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066800" y="3743036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1131"/>
              <a:gd name="adj4" fmla="val 194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6629400" y="5181600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Dry Wet /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FX Parameter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629400" y="4754164"/>
            <a:ext cx="2133600" cy="198836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629400" y="3846668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Parameter / </a:t>
            </a:r>
            <a:r>
              <a:rPr lang="en-US" sz="1200" dirty="0" err="1" smtClean="0">
                <a:solidFill>
                  <a:schemeClr val="tx1"/>
                </a:solidFill>
              </a:rPr>
              <a:t>Single+Group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44889" y="4145184"/>
            <a:ext cx="2900138" cy="1023980"/>
            <a:chOff x="1516741" y="4493856"/>
            <a:chExt cx="2900138" cy="1023980"/>
          </a:xfrm>
        </p:grpSpPr>
        <p:pic>
          <p:nvPicPr>
            <p:cNvPr id="2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1" r="36274" b="21073"/>
            <a:stretch/>
          </p:blipFill>
          <p:spPr bwMode="auto">
            <a:xfrm>
              <a:off x="1545316" y="4876800"/>
              <a:ext cx="2871563" cy="64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ine Callout 1 (Accent Bar) 24"/>
            <p:cNvSpPr/>
            <p:nvPr/>
          </p:nvSpPr>
          <p:spPr>
            <a:xfrm>
              <a:off x="1516741" y="4493856"/>
              <a:ext cx="1324612" cy="163318"/>
            </a:xfrm>
            <a:prstGeom prst="accentCallout1">
              <a:avLst>
                <a:gd name="adj1" fmla="val 54662"/>
                <a:gd name="adj2" fmla="val 117505"/>
                <a:gd name="adj3" fmla="val 276240"/>
                <a:gd name="adj4" fmla="val 14197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(twice=cycle) 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0600" y="1113021"/>
            <a:ext cx="3352799" cy="2221991"/>
            <a:chOff x="1143000" y="838708"/>
            <a:chExt cx="3352799" cy="2221991"/>
          </a:xfrm>
        </p:grpSpPr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Line Callout 1 (Accent Bar) 33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Line Callout 1 (Accent Bar) 34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" y="1127261"/>
            <a:ext cx="3542577" cy="2743180"/>
            <a:chOff x="453751" y="1882516"/>
            <a:chExt cx="3542577" cy="2743180"/>
          </a:xfrm>
        </p:grpSpPr>
        <p:pic>
          <p:nvPicPr>
            <p:cNvPr id="205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07"/>
            <a:stretch/>
          </p:blipFill>
          <p:spPr bwMode="auto">
            <a:xfrm>
              <a:off x="2297791" y="2541267"/>
              <a:ext cx="1698537" cy="2084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Callout 1 (Accent Bar) 4"/>
            <p:cNvSpPr/>
            <p:nvPr/>
          </p:nvSpPr>
          <p:spPr>
            <a:xfrm>
              <a:off x="697591" y="2513656"/>
              <a:ext cx="1295400" cy="304800"/>
            </a:xfrm>
            <a:prstGeom prst="accentCallout1">
              <a:avLst>
                <a:gd name="adj1" fmla="val 41417"/>
                <a:gd name="adj2" fmla="val 106334"/>
                <a:gd name="adj3" fmla="val 70707"/>
                <a:gd name="adj4" fmla="val 14132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Regular:MixerFX1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+shift:MixerFX5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ine Callout 1 (Accent Bar) 7"/>
            <p:cNvSpPr/>
            <p:nvPr/>
          </p:nvSpPr>
          <p:spPr>
            <a:xfrm>
              <a:off x="453751" y="3933516"/>
              <a:ext cx="1539240" cy="225552"/>
            </a:xfrm>
            <a:prstGeom prst="accentCallout1">
              <a:avLst>
                <a:gd name="adj1" fmla="val 41417"/>
                <a:gd name="adj2" fmla="val 106334"/>
                <a:gd name="adj3" fmla="val 135355"/>
                <a:gd name="adj4" fmla="val 13954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200" dirty="0" err="1">
                  <a:solidFill>
                    <a:schemeClr val="tx1"/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Line Callout 1 (Accent Bar) 15"/>
            <p:cNvSpPr/>
            <p:nvPr/>
          </p:nvSpPr>
          <p:spPr>
            <a:xfrm>
              <a:off x="849991" y="223111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201572"/>
                <a:gd name="adj4" fmla="val 17873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849991" y="2858080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92112"/>
                <a:gd name="adj4" fmla="val 14326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Callout 1 (Accent Bar) 17"/>
            <p:cNvSpPr/>
            <p:nvPr/>
          </p:nvSpPr>
          <p:spPr>
            <a:xfrm>
              <a:off x="849991" y="326752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-17347"/>
                <a:gd name="adj4" fmla="val 1750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Filter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97591" y="1882516"/>
              <a:ext cx="1304544" cy="225552"/>
            </a:xfrm>
            <a:prstGeom prst="accentCallout1">
              <a:avLst>
                <a:gd name="adj1" fmla="val 41417"/>
                <a:gd name="adj2" fmla="val 104354"/>
                <a:gd name="adj3" fmla="val 344815"/>
                <a:gd name="adj4" fmla="val 20970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/ Mixer FX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36274" b="21073"/>
          <a:stretch/>
        </p:blipFill>
        <p:spPr bwMode="auto">
          <a:xfrm>
            <a:off x="1545316" y="5338879"/>
            <a:ext cx="2871563" cy="6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ine Callout 1 (Accent Bar) 24"/>
          <p:cNvSpPr/>
          <p:nvPr/>
        </p:nvSpPr>
        <p:spPr>
          <a:xfrm>
            <a:off x="1516741" y="4955935"/>
            <a:ext cx="1324612" cy="163318"/>
          </a:xfrm>
          <a:prstGeom prst="accentCallout1">
            <a:avLst>
              <a:gd name="adj1" fmla="val 54662"/>
              <a:gd name="adj2" fmla="val 117505"/>
              <a:gd name="adj3" fmla="val 276240"/>
              <a:gd name="adj4" fmla="val 14197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(twice=cycle)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3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10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Loop Section</a:t>
            </a:r>
            <a:endParaRPr lang="en-US" sz="2400" i="1" u="sng" dirty="0"/>
          </a:p>
        </p:txBody>
      </p:sp>
      <p:grpSp>
        <p:nvGrpSpPr>
          <p:cNvPr id="22" name="Group 21"/>
          <p:cNvGrpSpPr/>
          <p:nvPr/>
        </p:nvGrpSpPr>
        <p:grpSpPr>
          <a:xfrm>
            <a:off x="858455" y="676275"/>
            <a:ext cx="5914390" cy="1732867"/>
            <a:chOff x="3834226" y="3658751"/>
            <a:chExt cx="5914390" cy="173286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2" b="88842"/>
            <a:stretch/>
          </p:blipFill>
          <p:spPr bwMode="auto">
            <a:xfrm>
              <a:off x="5257800" y="4106896"/>
              <a:ext cx="3249993" cy="128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3834226" y="3658751"/>
              <a:ext cx="1579880" cy="374992"/>
            </a:xfrm>
            <a:prstGeom prst="accentCallout1">
              <a:avLst>
                <a:gd name="adj1" fmla="val 43216"/>
                <a:gd name="adj2" fmla="val 103100"/>
                <a:gd name="adj3" fmla="val 145120"/>
                <a:gd name="adj4" fmla="val 12031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Loop In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Loop Engaged: 1/2x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Line Callout 1 (Accent Bar) 27"/>
            <p:cNvSpPr/>
            <p:nvPr/>
          </p:nvSpPr>
          <p:spPr>
            <a:xfrm>
              <a:off x="8605616" y="3793510"/>
              <a:ext cx="1143000" cy="321101"/>
            </a:xfrm>
            <a:prstGeom prst="accentCallout1">
              <a:avLst>
                <a:gd name="adj1" fmla="val 45417"/>
                <a:gd name="adj2" fmla="val -2669"/>
                <a:gd name="adj3" fmla="val 225143"/>
                <a:gd name="adj4" fmla="val -4571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4-beat 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Exit</a:t>
              </a: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776816" y="3734739"/>
              <a:ext cx="2057400" cy="321101"/>
            </a:xfrm>
            <a:prstGeom prst="accentCallout1">
              <a:avLst>
                <a:gd name="adj1" fmla="val 45417"/>
                <a:gd name="adj2" fmla="val -2669"/>
                <a:gd name="adj3" fmla="val 183614"/>
                <a:gd name="adj4" fmla="val -12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Regular: Loop </a:t>
              </a:r>
              <a:r>
                <a:rPr lang="en-US" sz="1200" dirty="0" smtClean="0">
                  <a:solidFill>
                    <a:schemeClr val="tx1"/>
                  </a:solidFill>
                </a:rPr>
                <a:t>Out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</a:t>
              </a:r>
              <a:r>
                <a:rPr lang="en-US" sz="1200" dirty="0">
                  <a:solidFill>
                    <a:schemeClr val="tx1"/>
                  </a:solidFill>
                </a:rPr>
                <a:t>Engaged: </a:t>
              </a:r>
              <a:r>
                <a:rPr lang="en-US" sz="1200" dirty="0" smtClean="0">
                  <a:solidFill>
                    <a:schemeClr val="tx1"/>
                  </a:solidFill>
                </a:rPr>
                <a:t>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008" y="4883268"/>
            <a:ext cx="5965092" cy="1732867"/>
            <a:chOff x="3140808" y="4883268"/>
            <a:chExt cx="5965092" cy="173286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3191510" y="4883268"/>
              <a:ext cx="5914390" cy="1732867"/>
              <a:chOff x="3834226" y="3658751"/>
              <a:chExt cx="5914390" cy="1732867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22" b="88842"/>
              <a:stretch/>
            </p:blipFill>
            <p:spPr bwMode="auto">
              <a:xfrm>
                <a:off x="5257800" y="4106896"/>
                <a:ext cx="3249993" cy="1284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Line Callout 1 (Accent Bar) 43"/>
              <p:cNvSpPr/>
              <p:nvPr/>
            </p:nvSpPr>
            <p:spPr>
              <a:xfrm>
                <a:off x="3834226" y="3658751"/>
                <a:ext cx="1579880" cy="374992"/>
              </a:xfrm>
              <a:prstGeom prst="accentCallout1">
                <a:avLst>
                  <a:gd name="adj1" fmla="val 43216"/>
                  <a:gd name="adj2" fmla="val 103100"/>
                  <a:gd name="adj3" fmla="val 145120"/>
                  <a:gd name="adj4" fmla="val 12031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Select 1/2x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Line Callout 1 (Accent Bar) 44"/>
              <p:cNvSpPr/>
              <p:nvPr/>
            </p:nvSpPr>
            <p:spPr>
              <a:xfrm>
                <a:off x="8605616" y="3793510"/>
                <a:ext cx="1143000" cy="321101"/>
              </a:xfrm>
              <a:prstGeom prst="accentCallout1">
                <a:avLst>
                  <a:gd name="adj1" fmla="val 45417"/>
                  <a:gd name="adj2" fmla="val -2669"/>
                  <a:gd name="adj3" fmla="val 225143"/>
                  <a:gd name="adj4" fmla="val -5154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AutoLoop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(selected size)</a:t>
                </a:r>
              </a:p>
            </p:txBody>
          </p:sp>
          <p:sp>
            <p:nvSpPr>
              <p:cNvPr id="46" name="Line Callout 1 (Accent Bar) 45"/>
              <p:cNvSpPr/>
              <p:nvPr/>
            </p:nvSpPr>
            <p:spPr>
              <a:xfrm>
                <a:off x="6776816" y="3734739"/>
                <a:ext cx="2057400" cy="321101"/>
              </a:xfrm>
              <a:prstGeom prst="accentCallout1">
                <a:avLst>
                  <a:gd name="adj1" fmla="val 45417"/>
                  <a:gd name="adj2" fmla="val -2669"/>
                  <a:gd name="adj3" fmla="val 183614"/>
                  <a:gd name="adj4" fmla="val -1201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Select 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800" y="2718262"/>
            <a:ext cx="7038340" cy="1771237"/>
            <a:chOff x="1981200" y="2718262"/>
            <a:chExt cx="7038340" cy="1771237"/>
          </a:xfrm>
        </p:grpSpPr>
        <p:grpSp>
          <p:nvGrpSpPr>
            <p:cNvPr id="9" name="Group 8"/>
            <p:cNvGrpSpPr/>
            <p:nvPr/>
          </p:nvGrpSpPr>
          <p:grpSpPr>
            <a:xfrm>
              <a:off x="1981200" y="2718262"/>
              <a:ext cx="6312300" cy="1732867"/>
              <a:chOff x="2776992" y="2971800"/>
              <a:chExt cx="6312300" cy="1732867"/>
            </a:xfrm>
          </p:grpSpPr>
          <p:pic>
            <p:nvPicPr>
              <p:cNvPr id="3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3315936" y="3695319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2776992" y="2971800"/>
                <a:ext cx="6312300" cy="1732867"/>
                <a:chOff x="3436316" y="3658751"/>
                <a:chExt cx="6312300" cy="1732867"/>
              </a:xfrm>
            </p:grpSpPr>
            <p:pic>
              <p:nvPicPr>
                <p:cNvPr id="35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422" b="88842"/>
                <a:stretch/>
              </p:blipFill>
              <p:spPr bwMode="auto">
                <a:xfrm>
                  <a:off x="5257800" y="4106896"/>
                  <a:ext cx="3249993" cy="12847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Line Callout 1 (Accent Bar) 35"/>
                <p:cNvSpPr/>
                <p:nvPr/>
              </p:nvSpPr>
              <p:spPr>
                <a:xfrm>
                  <a:off x="3436316" y="3658751"/>
                  <a:ext cx="1977790" cy="374992"/>
                </a:xfrm>
                <a:prstGeom prst="accentCallout1">
                  <a:avLst>
                    <a:gd name="adj1" fmla="val 43216"/>
                    <a:gd name="adj2" fmla="val 103100"/>
                    <a:gd name="adj3" fmla="val 145120"/>
                    <a:gd name="adj4" fmla="val 120312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Whole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adjust mode</a:t>
                  </a:r>
                  <a:br>
                    <a:rPr lang="en-US" sz="1200" dirty="0" smtClean="0">
                      <a:solidFill>
                        <a:schemeClr val="tx1"/>
                      </a:solidFill>
                    </a:rPr>
                  </a:br>
                  <a:r>
                    <a:rPr lang="en-US" sz="1200" dirty="0" smtClean="0">
                      <a:solidFill>
                        <a:schemeClr val="tx1"/>
                      </a:solidFill>
                    </a:rPr>
                    <a:t>+memory: Loop In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Line Callout 1 (Accent Bar) 36"/>
                <p:cNvSpPr/>
                <p:nvPr/>
              </p:nvSpPr>
              <p:spPr>
                <a:xfrm>
                  <a:off x="8605616" y="3793510"/>
                  <a:ext cx="11430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219210"/>
                    <a:gd name="adj4" fmla="val -55715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</a:rPr>
                    <a:t>Loop activate</a:t>
                  </a:r>
                </a:p>
              </p:txBody>
            </p:sp>
            <p:sp>
              <p:nvSpPr>
                <p:cNvPr id="38" name="Line Callout 1 (Accent Bar) 37"/>
                <p:cNvSpPr/>
                <p:nvPr/>
              </p:nvSpPr>
              <p:spPr>
                <a:xfrm>
                  <a:off x="6776816" y="3734739"/>
                  <a:ext cx="20574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183614"/>
                    <a:gd name="adj4" fmla="val -12011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out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3983892" y="38138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7603150" y="3174122"/>
              <a:ext cx="1416390" cy="131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73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BeatJump</a:t>
            </a:r>
            <a:r>
              <a:rPr lang="en-US" sz="2400" i="1" u="sng" dirty="0" smtClean="0"/>
              <a:t> Section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832237"/>
            <a:ext cx="4442556" cy="1397137"/>
            <a:chOff x="2948844" y="793613"/>
            <a:chExt cx="4442556" cy="139713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5" t="63710" r="78726" b="27111"/>
            <a:stretch/>
          </p:blipFill>
          <p:spPr bwMode="auto">
            <a:xfrm>
              <a:off x="4528724" y="1133945"/>
              <a:ext cx="1386301" cy="10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2948844" y="793613"/>
              <a:ext cx="1579880" cy="289276"/>
            </a:xfrm>
            <a:prstGeom prst="accentCallout1">
              <a:avLst>
                <a:gd name="adj1" fmla="val 43216"/>
                <a:gd name="adj2" fmla="val 103100"/>
                <a:gd name="adj3" fmla="val 174754"/>
                <a:gd name="adj4" fmla="val 12212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Select Size 1/2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047740" y="793613"/>
              <a:ext cx="1343660" cy="289276"/>
            </a:xfrm>
            <a:prstGeom prst="accentCallout1">
              <a:avLst>
                <a:gd name="adj1" fmla="val 45417"/>
                <a:gd name="adj2" fmla="val -2669"/>
                <a:gd name="adj3" fmla="val 180647"/>
                <a:gd name="adj4" fmla="val -3326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Select Size 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7348" y="2900415"/>
            <a:ext cx="4442556" cy="1397137"/>
            <a:chOff x="3101244" y="2861791"/>
            <a:chExt cx="4442556" cy="1397137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3283683" y="3399416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143375" y="356036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1244" y="2861791"/>
              <a:ext cx="4442556" cy="1397137"/>
              <a:chOff x="2948844" y="793613"/>
              <a:chExt cx="4442556" cy="1397137"/>
            </a:xfrm>
          </p:grpSpPr>
          <p:pic>
            <p:nvPicPr>
              <p:cNvPr id="3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Line Callout 1 (Accent Bar) 3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left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Loop move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Line Callout 1 (Accent Bar) 48"/>
              <p:cNvSpPr/>
              <p:nvPr/>
            </p:nvSpPr>
            <p:spPr>
              <a:xfrm>
                <a:off x="6047740" y="793613"/>
                <a:ext cx="1343660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move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7387" y="4965225"/>
            <a:ext cx="4793516" cy="1397137"/>
            <a:chOff x="3131283" y="4926601"/>
            <a:chExt cx="4793516" cy="139713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31283" y="4926601"/>
              <a:ext cx="4793516" cy="1397137"/>
              <a:chOff x="2948844" y="793613"/>
              <a:chExt cx="4793516" cy="1397137"/>
            </a:xfrm>
          </p:grpSpPr>
          <p:pic>
            <p:nvPicPr>
              <p:cNvPr id="5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Line Callout 1 (Accent Bar) 5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1-beat left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Callout 1 (Accent Bar) 52"/>
              <p:cNvSpPr/>
              <p:nvPr/>
            </p:nvSpPr>
            <p:spPr>
              <a:xfrm>
                <a:off x="6047739" y="793613"/>
                <a:ext cx="1694621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1362</Words>
  <Application>Microsoft Office PowerPoint</Application>
  <PresentationFormat>On-screen Show (4:3)</PresentationFormat>
  <Paragraphs>460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63</cp:revision>
  <dcterms:created xsi:type="dcterms:W3CDTF">2006-08-16T00:00:00Z</dcterms:created>
  <dcterms:modified xsi:type="dcterms:W3CDTF">2020-01-27T21:15:50Z</dcterms:modified>
</cp:coreProperties>
</file>