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2013-01-24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Scope Document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Games</a:t>
            </a:r>
          </a:p>
        </p:txBody>
      </p:sp>
    </p:spTree>
    <p:extLst>
      <p:ext uri="{BB962C8B-B14F-4D97-AF65-F5344CB8AC3E}">
        <p14:creationId xmlns:p14="http://schemas.microsoft.com/office/powerpoint/2010/main" val="150938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Primarily standalone</a:t>
            </a:r>
          </a:p>
          <a:p>
            <a:pPr>
              <a:defRPr/>
            </a:pPr>
            <a:r>
              <a:rPr lang="en-US" dirty="0"/>
              <a:t>Not exactly portable</a:t>
            </a:r>
          </a:p>
          <a:p>
            <a:pPr>
              <a:defRPr/>
            </a:pPr>
            <a:r>
              <a:rPr lang="en-US" dirty="0"/>
              <a:t>Multiple Inputs</a:t>
            </a:r>
          </a:p>
          <a:p>
            <a:pPr marL="782638" lvl="1">
              <a:defRPr/>
            </a:pPr>
            <a:r>
              <a:rPr lang="en-US" dirty="0"/>
              <a:t>More and varied input systems</a:t>
            </a:r>
          </a:p>
          <a:p>
            <a:pPr>
              <a:defRPr/>
            </a:pPr>
            <a:r>
              <a:rPr lang="en-US" dirty="0"/>
              <a:t>Better graphics than handhelds</a:t>
            </a:r>
          </a:p>
          <a:p>
            <a:pPr>
              <a:defRPr/>
            </a:pPr>
            <a:r>
              <a:rPr lang="en-US" dirty="0"/>
              <a:t>Better sound than handhelds</a:t>
            </a:r>
          </a:p>
        </p:txBody>
      </p:sp>
    </p:spTree>
    <p:extLst>
      <p:ext uri="{BB962C8B-B14F-4D97-AF65-F5344CB8AC3E}">
        <p14:creationId xmlns:p14="http://schemas.microsoft.com/office/powerpoint/2010/main" val="10808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Phone/Tablet (</a:t>
            </a:r>
            <a:r>
              <a:rPr lang="en-US" sz="4400" dirty="0" err="1"/>
              <a:t>Midlets</a:t>
            </a:r>
            <a:r>
              <a:rPr lang="en-US" sz="44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Recent</a:t>
            </a:r>
          </a:p>
          <a:p>
            <a:pPr>
              <a:defRPr/>
            </a:pPr>
            <a:r>
              <a:rPr lang="en-US" dirty="0"/>
              <a:t>Cellphone games</a:t>
            </a:r>
          </a:p>
          <a:p>
            <a:pPr marL="782638" lvl="1">
              <a:defRPr/>
            </a:pPr>
            <a:r>
              <a:rPr lang="en-US" dirty="0"/>
              <a:t>Branch from Apps</a:t>
            </a:r>
          </a:p>
          <a:p>
            <a:pPr marL="782638" lvl="1">
              <a:defRPr/>
            </a:pPr>
            <a:r>
              <a:rPr lang="en-US" dirty="0"/>
              <a:t>iPhone</a:t>
            </a:r>
          </a:p>
        </p:txBody>
      </p:sp>
    </p:spTree>
    <p:extLst>
      <p:ext uri="{BB962C8B-B14F-4D97-AF65-F5344CB8AC3E}">
        <p14:creationId xmlns:p14="http://schemas.microsoft.com/office/powerpoint/2010/main" val="44437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2900" dirty="0"/>
              <a:t>Processor</a:t>
            </a:r>
          </a:p>
          <a:p>
            <a:pPr marL="782638" lvl="1">
              <a:spcBef>
                <a:spcPts val="600"/>
              </a:spcBef>
              <a:defRPr/>
            </a:pPr>
            <a:r>
              <a:rPr lang="en-US" sz="2500" dirty="0"/>
              <a:t>Intel 1.8 GHz</a:t>
            </a:r>
          </a:p>
          <a:p>
            <a:pPr marL="782638" lvl="1">
              <a:spcBef>
                <a:spcPts val="600"/>
              </a:spcBef>
              <a:defRPr/>
            </a:pPr>
            <a:r>
              <a:rPr lang="en-US" sz="2500" dirty="0"/>
              <a:t>Custom Graphics Accelerator</a:t>
            </a:r>
          </a:p>
          <a:p>
            <a:pPr>
              <a:defRPr/>
            </a:pPr>
            <a:r>
              <a:rPr lang="en-US" sz="2900" dirty="0"/>
              <a:t>Input</a:t>
            </a:r>
          </a:p>
          <a:p>
            <a:pPr marL="782638" lvl="1">
              <a:spcBef>
                <a:spcPts val="600"/>
              </a:spcBef>
              <a:defRPr/>
            </a:pPr>
            <a:r>
              <a:rPr lang="en-US" sz="2500" dirty="0"/>
              <a:t>Sound</a:t>
            </a:r>
          </a:p>
          <a:p>
            <a:pPr marL="782638" lvl="1">
              <a:spcBef>
                <a:spcPts val="600"/>
              </a:spcBef>
              <a:defRPr/>
            </a:pPr>
            <a:r>
              <a:rPr lang="en-US" sz="2500" dirty="0"/>
              <a:t>Multi-Touch Screen</a:t>
            </a:r>
          </a:p>
          <a:p>
            <a:pPr>
              <a:defRPr/>
            </a:pPr>
            <a:r>
              <a:rPr lang="en-US" sz="2900" dirty="0"/>
              <a:t>Output</a:t>
            </a:r>
          </a:p>
          <a:p>
            <a:pPr marL="782638" lvl="1">
              <a:spcBef>
                <a:spcPts val="600"/>
              </a:spcBef>
              <a:defRPr/>
            </a:pPr>
            <a:r>
              <a:rPr lang="en-US" sz="2500" dirty="0"/>
              <a:t>480 x 320 pixels</a:t>
            </a:r>
          </a:p>
          <a:p>
            <a:pPr>
              <a:defRPr/>
            </a:pPr>
            <a:r>
              <a:rPr lang="en-US" sz="2900" dirty="0"/>
              <a:t>Programming</a:t>
            </a:r>
          </a:p>
          <a:p>
            <a:pPr marL="782638" lvl="1">
              <a:spcBef>
                <a:spcPts val="600"/>
              </a:spcBef>
              <a:defRPr/>
            </a:pPr>
            <a:r>
              <a:rPr lang="en-US" sz="2500" dirty="0"/>
              <a:t>Apple SDK (Objective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8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Cell Phones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Intel or Custom Chips</a:t>
            </a:r>
          </a:p>
          <a:p>
            <a:pPr>
              <a:defRPr/>
            </a:pPr>
            <a:r>
              <a:rPr lang="en-US" dirty="0"/>
              <a:t>JAVA Programming environment is common</a:t>
            </a:r>
          </a:p>
          <a:p>
            <a:pPr marL="782638" lvl="1">
              <a:defRPr/>
            </a:pPr>
            <a:r>
              <a:rPr lang="en-US" dirty="0"/>
              <a:t>Mac has decided not to allow JAVA programs</a:t>
            </a:r>
          </a:p>
          <a:p>
            <a:pPr>
              <a:defRPr/>
            </a:pPr>
            <a:r>
              <a:rPr lang="en-US" dirty="0"/>
              <a:t>Resolution and CPU comparable to (or identical to) iPhone</a:t>
            </a:r>
          </a:p>
          <a:p>
            <a:pPr marL="782638" lvl="1">
              <a:defRPr/>
            </a:pPr>
            <a:r>
              <a:rPr lang="en-US" dirty="0"/>
              <a:t>Windows OS instead of Mac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9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dirty="0"/>
              <a:t>Laptops &amp; desktop computers</a:t>
            </a:r>
          </a:p>
          <a:p>
            <a:pPr>
              <a:defRPr/>
            </a:pPr>
            <a:r>
              <a:rPr lang="en-US" sz="2000" dirty="0"/>
              <a:t>Unix, Mac OS or Windows OS</a:t>
            </a:r>
          </a:p>
          <a:p>
            <a:pPr>
              <a:defRPr/>
            </a:pPr>
            <a:r>
              <a:rPr lang="en-US" sz="2000" dirty="0"/>
              <a:t>Good development tools</a:t>
            </a:r>
          </a:p>
          <a:p>
            <a:pPr>
              <a:defRPr/>
            </a:pPr>
            <a:r>
              <a:rPr lang="en-US" sz="2000" dirty="0"/>
              <a:t>Good graphics</a:t>
            </a:r>
          </a:p>
          <a:p>
            <a:pPr>
              <a:defRPr/>
            </a:pPr>
            <a:r>
              <a:rPr lang="en-US" sz="2000" dirty="0"/>
              <a:t>Good sound</a:t>
            </a:r>
          </a:p>
          <a:p>
            <a:pPr>
              <a:defRPr/>
            </a:pPr>
            <a:r>
              <a:rPr lang="en-US" sz="2000" dirty="0"/>
              <a:t>Standard keyboard/mouse usual input</a:t>
            </a:r>
          </a:p>
          <a:p>
            <a:pPr>
              <a:defRPr/>
            </a:pPr>
            <a:r>
              <a:rPr lang="en-US" sz="2000" dirty="0"/>
              <a:t>Monitor usual output</a:t>
            </a:r>
          </a:p>
          <a:p>
            <a:pPr>
              <a:defRPr/>
            </a:pPr>
            <a:r>
              <a:rPr lang="en-US" sz="2000" dirty="0"/>
              <a:t>Custom I/O possible</a:t>
            </a:r>
          </a:p>
          <a:p>
            <a:pPr>
              <a:defRPr/>
            </a:pPr>
            <a:r>
              <a:rPr lang="en-US" sz="2000" dirty="0"/>
              <a:t>Large RAM </a:t>
            </a:r>
            <a:r>
              <a:rPr lang="en-US" sz="2000" dirty="0" smtClean="0"/>
              <a:t>(4+ </a:t>
            </a:r>
            <a:r>
              <a:rPr lang="en-US" sz="2000" dirty="0"/>
              <a:t>Gb)</a:t>
            </a:r>
          </a:p>
          <a:p>
            <a:pPr>
              <a:defRPr/>
            </a:pPr>
            <a:r>
              <a:rPr lang="en-US" sz="2000" dirty="0"/>
              <a:t>Large Hard disks </a:t>
            </a:r>
            <a:r>
              <a:rPr lang="en-US" sz="2000" dirty="0" smtClean="0"/>
              <a:t>(500 Gb </a:t>
            </a:r>
            <a:r>
              <a:rPr lang="en-US" sz="2000" dirty="0"/>
              <a:t>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7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Does It All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/>
              <a:t>At one time, you </a:t>
            </a:r>
            <a:r>
              <a:rPr lang="en-CA" sz="2400" dirty="0"/>
              <a:t>couldn’t</a:t>
            </a:r>
            <a:r>
              <a:rPr lang="en-US" sz="2400" dirty="0"/>
              <a:t> support all platforms across all ranges</a:t>
            </a:r>
          </a:p>
          <a:p>
            <a:pPr marL="782638" lvl="1">
              <a:defRPr/>
            </a:pPr>
            <a:r>
              <a:rPr lang="en-US" dirty="0"/>
              <a:t>It</a:t>
            </a:r>
            <a:r>
              <a:rPr lang="en-CA" altLang="ja-JP" dirty="0">
                <a:latin typeface="Arial"/>
              </a:rPr>
              <a:t> was too</a:t>
            </a:r>
            <a:r>
              <a:rPr lang="en-US" dirty="0"/>
              <a:t> expensive</a:t>
            </a:r>
          </a:p>
          <a:p>
            <a:pPr marL="782638" lvl="1">
              <a:defRPr/>
            </a:pPr>
            <a:r>
              <a:rPr lang="en-US" dirty="0" smtClean="0"/>
              <a:t>It</a:t>
            </a:r>
            <a:r>
              <a:rPr lang="en-CA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 virtual redesign for each level</a:t>
            </a:r>
          </a:p>
          <a:p>
            <a:pPr marL="1182688" lvl="2">
              <a:defRPr/>
            </a:pPr>
            <a:r>
              <a:rPr lang="en-US" dirty="0"/>
              <a:t>handhelds -&gt; consoles -&gt; iPhones</a:t>
            </a:r>
          </a:p>
          <a:p>
            <a:pPr marL="782638" lvl="1">
              <a:defRPr/>
            </a:pPr>
            <a:r>
              <a:rPr lang="en-US" dirty="0"/>
              <a:t>Limited multi-platform release</a:t>
            </a:r>
          </a:p>
          <a:p>
            <a:pPr marL="1182688" lvl="2">
              <a:defRPr/>
            </a:pPr>
            <a:r>
              <a:rPr lang="en-US" dirty="0"/>
              <a:t>For all consoles for example</a:t>
            </a:r>
          </a:p>
          <a:p>
            <a:pPr marL="484188">
              <a:defRPr/>
            </a:pPr>
            <a:r>
              <a:rPr lang="en-US" sz="2400" dirty="0"/>
              <a:t>Modern game engines able to create targeted module</a:t>
            </a:r>
          </a:p>
          <a:p>
            <a:pPr marL="782638" lvl="1">
              <a:defRPr/>
            </a:pPr>
            <a:r>
              <a:rPr lang="en-US" dirty="0"/>
              <a:t>Multiple platform release no longer as big an issue</a:t>
            </a:r>
          </a:p>
        </p:txBody>
      </p:sp>
    </p:spTree>
    <p:extLst>
      <p:ext uri="{BB962C8B-B14F-4D97-AF65-F5344CB8AC3E}">
        <p14:creationId xmlns:p14="http://schemas.microsoft.com/office/powerpoint/2010/main" val="280076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Scope document should include a description of the type of game</a:t>
            </a:r>
          </a:p>
          <a:p>
            <a:pPr lvl="1"/>
            <a:r>
              <a:rPr lang="en-US" dirty="0" smtClean="0"/>
              <a:t>Basic type determines game engine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1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25780" indent="-342900">
              <a:lnSpc>
                <a:spcPct val="90000"/>
              </a:lnSpc>
              <a:buClrTx/>
            </a:pPr>
            <a:r>
              <a:rPr lang="en-US" dirty="0" smtClean="0"/>
              <a:t>Usually 2D</a:t>
            </a:r>
          </a:p>
          <a:p>
            <a:pPr marL="525780" indent="-342900">
              <a:lnSpc>
                <a:spcPct val="90000"/>
              </a:lnSpc>
              <a:buClrTx/>
            </a:pPr>
            <a:r>
              <a:rPr lang="en-US" dirty="0" smtClean="0"/>
              <a:t>May </a:t>
            </a:r>
            <a:r>
              <a:rPr lang="en-US" dirty="0"/>
              <a:t>be based on existing board game (I.e. Chess or Risk</a:t>
            </a:r>
            <a:r>
              <a:rPr lang="en-US" dirty="0" smtClean="0"/>
              <a:t>)</a:t>
            </a:r>
          </a:p>
          <a:p>
            <a:pPr marL="525780" indent="-342900">
              <a:lnSpc>
                <a:spcPct val="90000"/>
              </a:lnSpc>
              <a:buClrTx/>
            </a:pPr>
            <a:r>
              <a:rPr lang="en-US" dirty="0" smtClean="0"/>
              <a:t>Turn</a:t>
            </a:r>
            <a:r>
              <a:rPr lang="en-US" dirty="0"/>
              <a:t>-Taking Games or Timer-Based </a:t>
            </a:r>
            <a:r>
              <a:rPr lang="en-US" dirty="0" smtClean="0"/>
              <a:t>Games</a:t>
            </a:r>
          </a:p>
          <a:p>
            <a:pPr marL="525780" indent="-342900">
              <a:lnSpc>
                <a:spcPct val="90000"/>
              </a:lnSpc>
              <a:buClrTx/>
            </a:pPr>
            <a:r>
              <a:rPr lang="en-US" dirty="0" smtClean="0"/>
              <a:t>Usually </a:t>
            </a:r>
            <a:r>
              <a:rPr lang="en-US" dirty="0"/>
              <a:t>Player </a:t>
            </a:r>
            <a:r>
              <a:rPr lang="en-US" dirty="0" err="1"/>
              <a:t>vs</a:t>
            </a:r>
            <a:r>
              <a:rPr lang="en-US" dirty="0"/>
              <a:t> Game Environment (</a:t>
            </a:r>
            <a:r>
              <a:rPr lang="en-US" dirty="0" err="1"/>
              <a:t>PvE</a:t>
            </a:r>
            <a:r>
              <a:rPr lang="en-US" dirty="0"/>
              <a:t>) but some are Player </a:t>
            </a:r>
            <a:r>
              <a:rPr lang="en-US" dirty="0" err="1"/>
              <a:t>vs</a:t>
            </a:r>
            <a:r>
              <a:rPr lang="en-US" dirty="0"/>
              <a:t> Player (</a:t>
            </a:r>
            <a:r>
              <a:rPr lang="en-US" dirty="0" err="1"/>
              <a:t>PvP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4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Usually E rated</a:t>
            </a:r>
          </a:p>
          <a:p>
            <a:pPr marL="685800" lvl="1">
              <a:lnSpc>
                <a:spcPct val="90000"/>
              </a:lnSpc>
              <a:buClrTx/>
            </a:pPr>
            <a:r>
              <a:rPr lang="en-US" dirty="0"/>
              <a:t>Tend to not be violent</a:t>
            </a:r>
          </a:p>
          <a:p>
            <a:pPr marL="685800" lvl="1">
              <a:lnSpc>
                <a:spcPct val="90000"/>
              </a:lnSpc>
              <a:buClrTx/>
            </a:pPr>
            <a:r>
              <a:rPr lang="en-US" dirty="0"/>
              <a:t>Tend to be more </a:t>
            </a:r>
            <a:r>
              <a:rPr lang="en-CA" dirty="0" smtClean="0">
                <a:latin typeface="Arial"/>
              </a:rPr>
              <a:t>“</a:t>
            </a:r>
            <a:r>
              <a:rPr lang="en-US" dirty="0" smtClean="0"/>
              <a:t>brain</a:t>
            </a:r>
            <a:r>
              <a:rPr lang="en-CA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games</a:t>
            </a:r>
          </a:p>
          <a:p>
            <a:pPr>
              <a:lnSpc>
                <a:spcPct val="90000"/>
              </a:lnSpc>
            </a:pPr>
            <a:r>
              <a:rPr lang="en-US" dirty="0"/>
              <a:t>Examples</a:t>
            </a:r>
          </a:p>
          <a:p>
            <a:pPr marL="685800" lvl="1">
              <a:lnSpc>
                <a:spcPct val="90000"/>
              </a:lnSpc>
              <a:buClrTx/>
            </a:pPr>
            <a:r>
              <a:rPr lang="en-US" dirty="0"/>
              <a:t>Chess</a:t>
            </a:r>
          </a:p>
          <a:p>
            <a:pPr marL="685800" lvl="1">
              <a:lnSpc>
                <a:spcPct val="90000"/>
              </a:lnSpc>
              <a:buClrTx/>
            </a:pPr>
            <a:r>
              <a:rPr lang="en-US" dirty="0"/>
              <a:t>Checkers</a:t>
            </a:r>
          </a:p>
          <a:p>
            <a:pPr marL="685800" lvl="1">
              <a:lnSpc>
                <a:spcPct val="90000"/>
              </a:lnSpc>
              <a:buClrTx/>
            </a:pPr>
            <a:r>
              <a:rPr lang="en-US" dirty="0"/>
              <a:t>Tetris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4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vs.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Turn-based games</a:t>
            </a:r>
          </a:p>
          <a:p>
            <a:pPr marL="685800" lvl="1">
              <a:buClrTx/>
            </a:pPr>
            <a:r>
              <a:rPr lang="en-US" dirty="0"/>
              <a:t>Players (or players &amp; computer) alternate turns</a:t>
            </a:r>
          </a:p>
          <a:p>
            <a:pPr marL="685800" lvl="1">
              <a:buClrTx/>
            </a:pPr>
            <a:r>
              <a:rPr lang="en-US" dirty="0"/>
              <a:t>Player can take as much time as they like to make a decision</a:t>
            </a:r>
          </a:p>
          <a:p>
            <a:pPr marL="685800" lvl="1">
              <a:buClrTx/>
            </a:pPr>
            <a:r>
              <a:rPr lang="en-US" dirty="0"/>
              <a:t>Often based on RW board games</a:t>
            </a:r>
          </a:p>
          <a:p>
            <a:pPr marL="685800" lvl="1">
              <a:buClrTx/>
            </a:pPr>
            <a:r>
              <a:rPr lang="en-US" dirty="0"/>
              <a:t>Chess, Checkers &amp; Risk are </a:t>
            </a:r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2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Jump off points for major game writing</a:t>
            </a:r>
          </a:p>
          <a:p>
            <a:pPr>
              <a:defRPr/>
            </a:pPr>
            <a:r>
              <a:rPr lang="en-US" dirty="0"/>
              <a:t>Platform(s), Player(s), Genre, High Concept (again), Goal, Features</a:t>
            </a:r>
          </a:p>
          <a:p>
            <a:pPr>
              <a:defRPr/>
            </a:pPr>
            <a:r>
              <a:rPr lang="en-US" dirty="0"/>
              <a:t>Technical -- not sizzle</a:t>
            </a:r>
          </a:p>
          <a:p>
            <a:pPr>
              <a:defRPr/>
            </a:pPr>
            <a:r>
              <a:rPr lang="en-US" dirty="0"/>
              <a:t>Often table-based</a:t>
            </a:r>
          </a:p>
          <a:p>
            <a:pPr>
              <a:defRPr/>
            </a:pPr>
            <a:r>
              <a:rPr lang="en-US" dirty="0"/>
              <a:t>For designers not publishers/marketers</a:t>
            </a:r>
          </a:p>
        </p:txBody>
      </p:sp>
    </p:spTree>
    <p:extLst>
      <p:ext uri="{BB962C8B-B14F-4D97-AF65-F5344CB8AC3E}">
        <p14:creationId xmlns:p14="http://schemas.microsoft.com/office/powerpoint/2010/main" val="1774203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vs.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Timer-based games</a:t>
            </a:r>
          </a:p>
          <a:p>
            <a:pPr marL="685800" lvl="1">
              <a:buClrTx/>
            </a:pPr>
            <a:r>
              <a:rPr lang="en-US" dirty="0"/>
              <a:t>Have continuously running timer set</a:t>
            </a:r>
          </a:p>
          <a:p>
            <a:pPr marL="1066800" lvl="2">
              <a:buFont typeface="Gill Sans Light" charset="0"/>
              <a:buChar char="-"/>
            </a:pPr>
            <a:r>
              <a:rPr lang="en-US" dirty="0"/>
              <a:t>Periodically updates everything</a:t>
            </a:r>
          </a:p>
          <a:p>
            <a:pPr marL="1066800" lvl="2">
              <a:buFont typeface="Gill Sans Light" charset="0"/>
              <a:buChar char="-"/>
            </a:pPr>
            <a:r>
              <a:rPr lang="en-CA" dirty="0" smtClean="0">
                <a:latin typeface="Arial"/>
              </a:rPr>
              <a:t>“</a:t>
            </a:r>
            <a:r>
              <a:rPr lang="en-US" dirty="0" smtClean="0"/>
              <a:t>Enemy</a:t>
            </a:r>
            <a:r>
              <a:rPr lang="en-CA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makes moves even if player does nothing</a:t>
            </a:r>
          </a:p>
          <a:p>
            <a:pPr marL="685800" lvl="1">
              <a:buClrTx/>
            </a:pPr>
            <a:r>
              <a:rPr lang="en-US" dirty="0"/>
              <a:t>Tetris, Evolution, Sushi </a:t>
            </a:r>
            <a:r>
              <a:rPr lang="en-US" dirty="0" smtClean="0"/>
              <a:t>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6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Person Shooters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Always timer-based</a:t>
            </a:r>
          </a:p>
          <a:p>
            <a:r>
              <a:rPr lang="en-US" dirty="0"/>
              <a:t>Single or multiple player</a:t>
            </a:r>
          </a:p>
          <a:p>
            <a:r>
              <a:rPr lang="en-US" dirty="0"/>
              <a:t>You have single player, multiple weapons, lots and lots of enemy</a:t>
            </a:r>
          </a:p>
          <a:p>
            <a:r>
              <a:rPr lang="en-US" dirty="0"/>
              <a:t>You shoot them &amp; survive</a:t>
            </a:r>
          </a:p>
          <a:p>
            <a:r>
              <a:rPr lang="en-US" dirty="0"/>
              <a:t>Usual scenario is escape to freedom</a:t>
            </a:r>
          </a:p>
          <a:p>
            <a:r>
              <a:rPr lang="en-US" dirty="0"/>
              <a:t>Castle </a:t>
            </a:r>
            <a:r>
              <a:rPr lang="en-US" dirty="0" err="1"/>
              <a:t>Wolfenstein</a:t>
            </a:r>
            <a:r>
              <a:rPr lang="en-US" dirty="0"/>
              <a:t>, Doom, Half-Life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90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Player view is from player character’s eyes</a:t>
            </a:r>
            <a:endParaRPr lang="en-US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64" y="1240468"/>
            <a:ext cx="406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674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F.P.S.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More popular with Multi-player than Single Player</a:t>
            </a:r>
          </a:p>
          <a:p>
            <a:r>
              <a:rPr lang="en-US" dirty="0"/>
              <a:t>Multi-Player Modes</a:t>
            </a:r>
          </a:p>
          <a:p>
            <a:pPr marL="685800" lvl="1">
              <a:buClrTx/>
            </a:pPr>
            <a:r>
              <a:rPr lang="en-US" dirty="0"/>
              <a:t>Free-For-All</a:t>
            </a:r>
          </a:p>
          <a:p>
            <a:pPr marL="685800" lvl="1">
              <a:buClrTx/>
            </a:pPr>
            <a:r>
              <a:rPr lang="en-US" dirty="0"/>
              <a:t>Team Game</a:t>
            </a:r>
          </a:p>
          <a:p>
            <a:pPr marL="1066800" lvl="2">
              <a:buFont typeface="Gill Sans Light" charset="0"/>
              <a:buChar char="-"/>
            </a:pPr>
            <a:r>
              <a:rPr lang="en-US" dirty="0"/>
              <a:t>Capture the Flag</a:t>
            </a:r>
          </a:p>
          <a:p>
            <a:pPr marL="1066800" lvl="2">
              <a:buFont typeface="Gill Sans Light" charset="0"/>
              <a:buChar char="-"/>
            </a:pPr>
            <a:r>
              <a:rPr lang="en-US" dirty="0"/>
              <a:t>Attack-and-</a:t>
            </a:r>
            <a:r>
              <a:rPr lang="en-US" dirty="0" smtClean="0"/>
              <a:t>Defense</a:t>
            </a:r>
            <a:endParaRPr lang="en-US" dirty="0"/>
          </a:p>
          <a:p>
            <a:pPr marL="1066800" lvl="2">
              <a:buFont typeface="Gill Sans Light" charset="0"/>
              <a:buChar char="-"/>
            </a:pPr>
            <a:r>
              <a:rPr lang="en-US" dirty="0"/>
              <a:t>Scenario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90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Playing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Long and story-based</a:t>
            </a:r>
          </a:p>
          <a:p>
            <a:pPr marL="685800" lvl="1">
              <a:lnSpc>
                <a:spcPct val="90000"/>
              </a:lnSpc>
              <a:buClrTx/>
            </a:pPr>
            <a:r>
              <a:rPr lang="en-US" sz="2400" dirty="0"/>
              <a:t>Player is in role of hero</a:t>
            </a:r>
          </a:p>
          <a:p>
            <a:pPr marL="685800" lvl="1">
              <a:lnSpc>
                <a:spcPct val="90000"/>
              </a:lnSpc>
              <a:buClrTx/>
            </a:pPr>
            <a:r>
              <a:rPr lang="en-US" sz="2400" dirty="0"/>
              <a:t>Usually 20+ hours (60-80 is not uncommon)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Player may be alone or in group of NPCs they control</a:t>
            </a:r>
          </a:p>
          <a:p>
            <a:pPr marL="685800" lvl="1">
              <a:lnSpc>
                <a:spcPct val="90000"/>
              </a:lnSpc>
              <a:buClrTx/>
            </a:pPr>
            <a:r>
              <a:rPr lang="en-US" sz="2400" dirty="0"/>
              <a:t>Goal is to reach a final end goal</a:t>
            </a:r>
          </a:p>
          <a:p>
            <a:pPr marL="1066800" lvl="2">
              <a:lnSpc>
                <a:spcPct val="90000"/>
              </a:lnSpc>
              <a:buFont typeface="Gill Sans Light" charset="0"/>
              <a:buChar char="-"/>
            </a:pP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Save the World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is common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Characters develop in strength and capability during </a:t>
            </a:r>
            <a:r>
              <a:rPr lang="en-US" sz="2800" dirty="0" smtClean="0"/>
              <a:t>game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NOTE: RPG &amp; FPS not mutually exclusive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0681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R.P.G.s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Involved story lines</a:t>
            </a:r>
          </a:p>
          <a:p>
            <a:pPr marL="685800" lvl="1">
              <a:buClrTx/>
            </a:pPr>
            <a:r>
              <a:rPr lang="en-US" dirty="0"/>
              <a:t>Sub-Plots not uncommon</a:t>
            </a:r>
          </a:p>
          <a:p>
            <a:pPr marL="685800" lvl="1">
              <a:buClrTx/>
            </a:pPr>
            <a:r>
              <a:rPr lang="en-US" dirty="0"/>
              <a:t>Series of connected tasks</a:t>
            </a:r>
          </a:p>
          <a:p>
            <a:pPr marL="685800" lvl="1">
              <a:buClrTx/>
            </a:pPr>
            <a:r>
              <a:rPr lang="en-US" dirty="0"/>
              <a:t>Side quests part of game</a:t>
            </a:r>
          </a:p>
          <a:p>
            <a:pPr marL="1066800" lvl="2">
              <a:buFont typeface="Gill Sans Light" charset="0"/>
              <a:buChar char="-"/>
            </a:pPr>
            <a:r>
              <a:rPr lang="en-US" dirty="0"/>
              <a:t>Not essential but part of fun</a:t>
            </a:r>
          </a:p>
          <a:p>
            <a:pPr marL="685800" lvl="1">
              <a:buClrTx/>
            </a:pPr>
            <a:r>
              <a:rPr lang="en-US" dirty="0"/>
              <a:t>Often fantasy but not always</a:t>
            </a:r>
          </a:p>
          <a:p>
            <a:r>
              <a:rPr lang="en-US" dirty="0"/>
              <a:t>Player-NPC built in dialogs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39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R.P.G.s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  <a:p>
            <a:pPr marL="685800" lvl="1">
              <a:buClrTx/>
            </a:pPr>
            <a:r>
              <a:rPr lang="en-US" dirty="0"/>
              <a:t>Final Fantasy</a:t>
            </a:r>
          </a:p>
          <a:p>
            <a:pPr marL="685800" lvl="1">
              <a:buClrTx/>
            </a:pPr>
            <a:r>
              <a:rPr lang="en-US" dirty="0"/>
              <a:t>Dragon Warrior</a:t>
            </a:r>
          </a:p>
          <a:p>
            <a:pPr marL="685800" lvl="1">
              <a:buClrTx/>
            </a:pPr>
            <a:r>
              <a:rPr lang="en-US" dirty="0"/>
              <a:t>Breath of Fire</a:t>
            </a:r>
          </a:p>
          <a:p>
            <a:r>
              <a:rPr lang="en-US" dirty="0"/>
              <a:t>Display is often third </a:t>
            </a:r>
            <a:r>
              <a:rPr lang="en-US" dirty="0" smtClean="0"/>
              <a:t>person (not always)</a:t>
            </a:r>
            <a:endParaRPr lang="en-US" dirty="0"/>
          </a:p>
          <a:p>
            <a:pPr marL="685800" lvl="1">
              <a:buClrTx/>
            </a:pPr>
            <a:r>
              <a:rPr lang="en-US" dirty="0"/>
              <a:t>Camera is behind player group and shows all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75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M.M.O. R.P.G.s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Massive Multiplayer Online RPG</a:t>
            </a:r>
          </a:p>
          <a:p>
            <a:pPr marL="685800" lvl="1">
              <a:buClrTx/>
            </a:pPr>
            <a:r>
              <a:rPr lang="en-US" dirty="0"/>
              <a:t>Game set in detailed universe</a:t>
            </a:r>
          </a:p>
          <a:p>
            <a:pPr marL="685800" lvl="1">
              <a:buClrTx/>
            </a:pPr>
            <a:r>
              <a:rPr lang="en-US" dirty="0"/>
              <a:t>3D display</a:t>
            </a:r>
          </a:p>
          <a:p>
            <a:pPr marL="685800" lvl="1">
              <a:buClrTx/>
            </a:pPr>
            <a:r>
              <a:rPr lang="en-US" dirty="0"/>
              <a:t>Dozens to thousands of players online</a:t>
            </a:r>
          </a:p>
          <a:p>
            <a:pPr marL="685800" lvl="1">
              <a:buClrTx/>
            </a:pPr>
            <a:r>
              <a:rPr lang="en-US" dirty="0" err="1"/>
              <a:t>PvP</a:t>
            </a:r>
            <a:r>
              <a:rPr lang="en-US" dirty="0"/>
              <a:t> and </a:t>
            </a:r>
            <a:r>
              <a:rPr lang="en-US" dirty="0" err="1"/>
              <a:t>PvE</a:t>
            </a:r>
            <a:r>
              <a:rPr lang="en-US" dirty="0"/>
              <a:t> interaction</a:t>
            </a:r>
          </a:p>
          <a:p>
            <a:pPr marL="685800" lvl="1">
              <a:buClrTx/>
            </a:pPr>
            <a:r>
              <a:rPr lang="en-US" dirty="0"/>
              <a:t>Often series of quests player or player groups must accomplish</a:t>
            </a:r>
          </a:p>
          <a:p>
            <a:pPr marL="1066800" lvl="2">
              <a:buFont typeface="Gill Sans Light" charset="0"/>
              <a:buChar char="-"/>
            </a:pPr>
            <a:r>
              <a:rPr lang="en-US" dirty="0"/>
              <a:t>Not always large encompassing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4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M.M.O. R.P.G.s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Most lucrative of all single genre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600" dirty="0"/>
              <a:t>Of total sales in games per year</a:t>
            </a:r>
          </a:p>
          <a:p>
            <a:pPr marL="720000" lvl="2">
              <a:spcBef>
                <a:spcPts val="0"/>
              </a:spcBef>
              <a:spcAft>
                <a:spcPts val="0"/>
              </a:spcAft>
              <a:buFont typeface="Gill Sans Light" charset="0"/>
              <a:buChar char="-"/>
            </a:pPr>
            <a:r>
              <a:rPr lang="en-US" sz="2600" dirty="0"/>
              <a:t>MMOs &gt; $500 million / year</a:t>
            </a:r>
          </a:p>
          <a:p>
            <a:pPr marL="720000" lvl="2">
              <a:spcBef>
                <a:spcPts val="0"/>
              </a:spcBef>
              <a:spcAft>
                <a:spcPts val="0"/>
              </a:spcAft>
              <a:buFont typeface="Gill Sans Light" charset="0"/>
              <a:buChar char="-"/>
            </a:pPr>
            <a:r>
              <a:rPr lang="en-US" sz="2600" dirty="0"/>
              <a:t>May break $1 billion </a:t>
            </a:r>
            <a:r>
              <a:rPr lang="en-US" sz="2600" dirty="0" smtClean="0"/>
              <a:t>by 2014</a:t>
            </a:r>
            <a:endParaRPr lang="en-US" sz="2600" dirty="0"/>
          </a:p>
          <a:p>
            <a:pPr marL="0" lvl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600" dirty="0"/>
              <a:t>Expensive hardware</a:t>
            </a:r>
          </a:p>
          <a:p>
            <a:pPr marL="720000" lvl="2">
              <a:spcBef>
                <a:spcPts val="0"/>
              </a:spcBef>
              <a:spcAft>
                <a:spcPts val="0"/>
              </a:spcAft>
              <a:buFont typeface="Gill Sans Light" charset="0"/>
              <a:buChar char="-"/>
            </a:pPr>
            <a:r>
              <a:rPr lang="en-US" sz="2600" dirty="0"/>
              <a:t>Multiple servers</a:t>
            </a:r>
          </a:p>
          <a:p>
            <a:pPr marL="720000" lvl="2">
              <a:spcBef>
                <a:spcPts val="0"/>
              </a:spcBef>
              <a:spcAft>
                <a:spcPts val="0"/>
              </a:spcAft>
              <a:buFont typeface="Gill Sans Light" charset="0"/>
              <a:buChar char="-"/>
            </a:pPr>
            <a:r>
              <a:rPr lang="en-US" sz="2600" dirty="0"/>
              <a:t>Extensive maintenance staff</a:t>
            </a:r>
          </a:p>
          <a:p>
            <a:pPr marL="720000" lvl="2">
              <a:spcBef>
                <a:spcPts val="0"/>
              </a:spcBef>
              <a:spcAft>
                <a:spcPts val="0"/>
              </a:spcAft>
              <a:buFont typeface="Gill Sans Light" charset="0"/>
              <a:buChar char="-"/>
            </a:pPr>
            <a:r>
              <a:rPr lang="en-US" sz="2600" dirty="0"/>
              <a:t>Online help (Game Masters)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87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M.M.O. R.P.G.s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-304800">
              <a:spcBef>
                <a:spcPts val="0"/>
              </a:spcBef>
              <a:spcAft>
                <a:spcPts val="0"/>
              </a:spcAft>
              <a:buSzPct val="81000"/>
              <a:buFont typeface="Gill Sans Light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Expensive Software</a:t>
            </a:r>
          </a:p>
          <a:p>
            <a:pPr marL="720000" lvl="1" indent="-30480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ct val="81000"/>
              <a:buFont typeface="Gill Sans Light" charset="0"/>
              <a:buChar char="-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Database tools</a:t>
            </a:r>
          </a:p>
          <a:p>
            <a:pPr marL="720000" lvl="1" indent="-30480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ct val="81000"/>
              <a:buFont typeface="Gill Sans Light" charset="0"/>
              <a:buChar char="-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Internal (Custom) tools</a:t>
            </a:r>
          </a:p>
          <a:p>
            <a:pPr marL="0" indent="-304800">
              <a:spcBef>
                <a:spcPts val="0"/>
              </a:spcBef>
              <a:spcAft>
                <a:spcPts val="0"/>
              </a:spcAft>
              <a:buSzPct val="81000"/>
              <a:buFont typeface="Gill Sans Light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Expensive Communication</a:t>
            </a:r>
          </a:p>
          <a:p>
            <a:pPr marL="720000" lvl="1" indent="-30480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ct val="81000"/>
              <a:buFont typeface="Gill Sans Light" charset="0"/>
              <a:buChar char="-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High bandwidth</a:t>
            </a:r>
          </a:p>
          <a:p>
            <a:pPr marL="720000" lvl="1" indent="-30480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ct val="81000"/>
              <a:buFont typeface="Gill Sans Light" charset="0"/>
              <a:buChar char="-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High Data rate</a:t>
            </a:r>
            <a:endParaRPr lang="en-US" sz="2800" dirty="0">
              <a:solidFill>
                <a:schemeClr val="tx1"/>
              </a:solidFill>
              <a:ea typeface="ＭＳ Ｐゴシック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9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Games are not developed in isolation</a:t>
            </a:r>
          </a:p>
          <a:p>
            <a:pPr marL="782638" lvl="1">
              <a:defRPr/>
            </a:pPr>
            <a:r>
              <a:rPr lang="en-US" dirty="0"/>
              <a:t>Target for audience</a:t>
            </a:r>
          </a:p>
          <a:p>
            <a:pPr marL="782638" lvl="1">
              <a:defRPr/>
            </a:pPr>
            <a:r>
              <a:rPr lang="en-US" dirty="0"/>
              <a:t>Target for platform</a:t>
            </a:r>
          </a:p>
          <a:p>
            <a:pPr marL="782638" lvl="1">
              <a:defRPr/>
            </a:pPr>
            <a:r>
              <a:rPr lang="en-US" dirty="0"/>
              <a:t>Target for graphics engine</a:t>
            </a:r>
          </a:p>
        </p:txBody>
      </p:sp>
    </p:spTree>
    <p:extLst>
      <p:ext uri="{BB962C8B-B14F-4D97-AF65-F5344CB8AC3E}">
        <p14:creationId xmlns:p14="http://schemas.microsoft.com/office/powerpoint/2010/main" val="4245137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M.M.O. R.P.G.s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MMOs hard to create</a:t>
            </a:r>
          </a:p>
          <a:p>
            <a:pPr marL="685800" lvl="1">
              <a:buClrTx/>
            </a:pPr>
            <a:r>
              <a:rPr lang="en-US" sz="2400" dirty="0"/>
              <a:t>Universe must be detailed &amp; large </a:t>
            </a:r>
          </a:p>
          <a:p>
            <a:pPr marL="1066800" lvl="2">
              <a:buFont typeface="Gill Sans Light" charset="0"/>
              <a:buChar char="-"/>
            </a:pPr>
            <a:r>
              <a:rPr lang="en-US" sz="2000" dirty="0"/>
              <a:t>Holding &gt;1000 people</a:t>
            </a:r>
          </a:p>
          <a:p>
            <a:pPr marL="1066800" lvl="2">
              <a:buFont typeface="Gill Sans Light" charset="0"/>
              <a:buChar char="-"/>
            </a:pPr>
            <a:r>
              <a:rPr lang="en-US" sz="2000" dirty="0"/>
              <a:t>Distributed server environment</a:t>
            </a:r>
          </a:p>
          <a:p>
            <a:pPr marL="1066800" lvl="2">
              <a:buFont typeface="Gill Sans Light" charset="0"/>
              <a:buChar char="-"/>
            </a:pPr>
            <a:r>
              <a:rPr lang="en-US" sz="2000" dirty="0"/>
              <a:t>Huge number of object models</a:t>
            </a:r>
          </a:p>
          <a:p>
            <a:pPr marL="1066800" lvl="2">
              <a:buFont typeface="Gill Sans Light" charset="0"/>
              <a:buChar char="-"/>
            </a:pPr>
            <a:r>
              <a:rPr lang="en-US" sz="2000" dirty="0"/>
              <a:t>Large terrain set</a:t>
            </a:r>
          </a:p>
          <a:p>
            <a:pPr marL="685800" lvl="1">
              <a:buClrTx/>
            </a:pPr>
            <a:r>
              <a:rPr lang="en-US" sz="2400" dirty="0" err="1"/>
              <a:t>Sharding</a:t>
            </a:r>
            <a:r>
              <a:rPr lang="en-US" sz="2400" dirty="0"/>
              <a:t> common</a:t>
            </a:r>
          </a:p>
          <a:p>
            <a:pPr marL="1066800" lvl="2">
              <a:buFont typeface="Gill Sans Light" charset="0"/>
              <a:buChar char="-"/>
            </a:pPr>
            <a:r>
              <a:rPr lang="en-US" sz="2000" dirty="0"/>
              <a:t>New technology (</a:t>
            </a:r>
            <a:r>
              <a:rPr lang="en-US" sz="2000" dirty="0" err="1"/>
              <a:t>DarkStar</a:t>
            </a:r>
            <a:r>
              <a:rPr lang="en-US" sz="2000" dirty="0"/>
              <a:t>) may eliminate that</a:t>
            </a:r>
          </a:p>
          <a:p>
            <a:pPr marL="685800" lvl="1">
              <a:buClrTx/>
            </a:pPr>
            <a:r>
              <a:rPr lang="en-US" sz="2400" dirty="0"/>
              <a:t>Heavy communications usage</a:t>
            </a:r>
          </a:p>
          <a:p>
            <a:pPr marL="1066800" lvl="2">
              <a:buFont typeface="Gill Sans Light" charset="0"/>
              <a:buChar char="-"/>
            </a:pPr>
            <a:r>
              <a:rPr lang="en-US" sz="2000" dirty="0"/>
              <a:t>Every action sent to all in sensing range</a:t>
            </a:r>
          </a:p>
          <a:p>
            <a:pPr marL="685800" lvl="1">
              <a:buClrTx/>
            </a:pPr>
            <a:r>
              <a:rPr lang="en-US" sz="2400" dirty="0"/>
              <a:t>Large number of NPCs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423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700" dirty="0"/>
              <a:t>One way to load balance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700" dirty="0"/>
              <a:t>Multiple, independent copies of MMO</a:t>
            </a:r>
          </a:p>
          <a:p>
            <a:pPr marL="685800" lvl="1">
              <a:spcBef>
                <a:spcPts val="0"/>
              </a:spcBef>
              <a:spcAft>
                <a:spcPts val="600"/>
              </a:spcAft>
            </a:pPr>
            <a:r>
              <a:rPr lang="en-US" sz="2700" dirty="0"/>
              <a:t>Players only play in limited piece (shard)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700" dirty="0"/>
              <a:t>Advantage:</a:t>
            </a:r>
          </a:p>
          <a:p>
            <a:pPr marL="685800" lvl="1">
              <a:spcBef>
                <a:spcPts val="0"/>
              </a:spcBef>
              <a:spcAft>
                <a:spcPts val="600"/>
              </a:spcAft>
            </a:pPr>
            <a:r>
              <a:rPr lang="en-US" sz="2700" dirty="0"/>
              <a:t>Simpler &amp; Cheaper HW/SW</a:t>
            </a:r>
          </a:p>
          <a:p>
            <a:pPr marL="685800" lvl="1">
              <a:spcBef>
                <a:spcPts val="0"/>
              </a:spcBef>
              <a:spcAft>
                <a:spcPts val="600"/>
              </a:spcAft>
            </a:pPr>
            <a:r>
              <a:rPr lang="en-US" sz="2700" dirty="0"/>
              <a:t>Reduced communication load / shard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700" dirty="0"/>
              <a:t>Disadvantage</a:t>
            </a:r>
          </a:p>
          <a:p>
            <a:pPr marL="685800" lvl="1">
              <a:spcBef>
                <a:spcPts val="0"/>
              </a:spcBef>
              <a:spcAft>
                <a:spcPts val="600"/>
              </a:spcAft>
            </a:pPr>
            <a:r>
              <a:rPr lang="en-US" sz="2700" dirty="0"/>
              <a:t>Reduced player population may make group activities harder to accomplish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389814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M.M.O. R.P.G.s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Hard to Load Balance</a:t>
            </a:r>
          </a:p>
          <a:p>
            <a:pPr marL="685800" lvl="1">
              <a:buClrTx/>
            </a:pPr>
            <a:r>
              <a:rPr lang="en-US" dirty="0"/>
              <a:t>Massive Internet Communication load</a:t>
            </a:r>
          </a:p>
          <a:p>
            <a:pPr marL="685800" lvl="1">
              <a:buClrTx/>
            </a:pPr>
            <a:r>
              <a:rPr lang="en-US" dirty="0"/>
              <a:t>O(n</a:t>
            </a:r>
            <a:r>
              <a:rPr lang="en-US" baseline="31000" dirty="0"/>
              <a:t>2</a:t>
            </a:r>
            <a:r>
              <a:rPr lang="en-US" dirty="0"/>
              <a:t>) messages to distribute changes</a:t>
            </a:r>
          </a:p>
          <a:p>
            <a:pPr marL="685800" lvl="1">
              <a:buClrTx/>
            </a:pPr>
            <a:r>
              <a:rPr lang="en-US" dirty="0"/>
              <a:t>O(n</a:t>
            </a:r>
            <a:r>
              <a:rPr lang="en-US" baseline="32000" dirty="0"/>
              <a:t>2</a:t>
            </a:r>
            <a:r>
              <a:rPr lang="en-US" dirty="0"/>
              <a:t>) time required to move from server to server </a:t>
            </a:r>
          </a:p>
          <a:p>
            <a:pPr marL="685800" lvl="1">
              <a:buClrTx/>
            </a:pPr>
            <a:r>
              <a:rPr lang="en-US" dirty="0"/>
              <a:t>Load can change depending on current story taking place in game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60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</a:t>
            </a:r>
            <a:r>
              <a:rPr lang="en-US" baseline="32000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Read as Order of n</a:t>
            </a:r>
            <a:r>
              <a:rPr lang="en-US" baseline="32000" dirty="0"/>
              <a:t>2</a:t>
            </a:r>
            <a:endParaRPr lang="en-US" dirty="0"/>
          </a:p>
          <a:p>
            <a:r>
              <a:rPr lang="en-US" dirty="0"/>
              <a:t>In computer algorithms</a:t>
            </a:r>
          </a:p>
          <a:p>
            <a:pPr marL="685800" lvl="1"/>
            <a:r>
              <a:rPr lang="en-US" dirty="0"/>
              <a:t>Methods used to solve a problem using a computer</a:t>
            </a:r>
          </a:p>
          <a:p>
            <a:pPr marL="685800" lvl="1"/>
            <a:r>
              <a:rPr lang="en-US" dirty="0"/>
              <a:t>Order tells you how fast the computer requirements change with a change in input size</a:t>
            </a:r>
          </a:p>
          <a:p>
            <a:pPr marL="1066800" lvl="2"/>
            <a:r>
              <a:rPr lang="en-US" dirty="0" smtClean="0"/>
              <a:t>That</a:t>
            </a:r>
            <a:r>
              <a:rPr lang="en-CA" dirty="0" smtClean="0">
                <a:latin typeface="Arial"/>
              </a:rPr>
              <a:t>;</a:t>
            </a:r>
            <a:r>
              <a:rPr lang="en-US" dirty="0" smtClean="0"/>
              <a:t>s </a:t>
            </a:r>
            <a:r>
              <a:rPr lang="en-US" dirty="0"/>
              <a:t>the n in the equation -- number of pieces of input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36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This Means?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simple terms, O(n</a:t>
            </a:r>
            <a:r>
              <a:rPr lang="en-US" baseline="32000" dirty="0"/>
              <a:t>2</a:t>
            </a:r>
            <a:r>
              <a:rPr lang="en-US" dirty="0"/>
              <a:t>) means that if I put twice as many players in a region of an MMO, it takes 4 times the number of messages to inform everyone of all the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10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How Can This Happen?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12732" y="731520"/>
            <a:ext cx="3231067" cy="3474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A -&gt; B, C, D, E, F</a:t>
            </a:r>
          </a:p>
          <a:p>
            <a:r>
              <a:rPr lang="en-US" dirty="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B -&gt; A, C, D, E, F</a:t>
            </a:r>
          </a:p>
          <a:p>
            <a:r>
              <a:rPr lang="en-US" dirty="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C -&gt; A, B, D, E, F</a:t>
            </a:r>
          </a:p>
          <a:p>
            <a:r>
              <a:rPr lang="en-US" dirty="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D -&gt; A, B, C, E, F</a:t>
            </a:r>
          </a:p>
          <a:p>
            <a:r>
              <a:rPr lang="en-US" dirty="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E -&gt; A, B, C, D, F</a:t>
            </a:r>
          </a:p>
          <a:p>
            <a:r>
              <a:rPr lang="en-US" dirty="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F -&gt; A, B, C, D, E</a:t>
            </a:r>
            <a:endParaRPr lang="en-US" dirty="0">
              <a:solidFill>
                <a:schemeClr val="tx1"/>
              </a:solidFill>
              <a:ea typeface="ＭＳ Ｐゴシック" charset="0"/>
              <a:cs typeface="Gill Sans Light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35560" y="1148518"/>
            <a:ext cx="3213100" cy="2838674"/>
            <a:chOff x="2161464" y="186587"/>
            <a:chExt cx="4686300" cy="4140200"/>
          </a:xfrm>
        </p:grpSpPr>
        <p:sp>
          <p:nvSpPr>
            <p:cNvPr id="4" name="Oval 3"/>
            <p:cNvSpPr>
              <a:spLocks/>
            </p:cNvSpPr>
            <p:nvPr/>
          </p:nvSpPr>
          <p:spPr bwMode="auto">
            <a:xfrm>
              <a:off x="2809164" y="18658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3600" kern="1200" dirty="0">
                  <a:solidFill>
                    <a:srgbClr val="FFFFFF"/>
                  </a:solidFill>
                  <a:ea typeface="ＭＳ Ｐゴシック" charset="0"/>
                  <a:cs typeface="Gill Sans Light" charset="0"/>
                </a:rPr>
                <a:t>A</a:t>
              </a:r>
            </a:p>
          </p:txBody>
        </p:sp>
        <p:sp>
          <p:nvSpPr>
            <p:cNvPr id="5" name="Oval 4"/>
            <p:cNvSpPr>
              <a:spLocks/>
            </p:cNvSpPr>
            <p:nvPr/>
          </p:nvSpPr>
          <p:spPr bwMode="auto">
            <a:xfrm>
              <a:off x="5336464" y="18658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3600" kern="1200">
                  <a:solidFill>
                    <a:srgbClr val="FFFFFF"/>
                  </a:solidFill>
                  <a:ea typeface="ＭＳ Ｐゴシック" charset="0"/>
                  <a:cs typeface="Gill Sans Light" charset="0"/>
                </a:rPr>
                <a:t>B</a:t>
              </a:r>
            </a:p>
          </p:txBody>
        </p:sp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5577764" y="3679087"/>
              <a:ext cx="558800" cy="54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3600" kern="1200">
                  <a:solidFill>
                    <a:srgbClr val="FFFFFF"/>
                  </a:solidFill>
                  <a:ea typeface="ＭＳ Ｐゴシック" charset="0"/>
                  <a:cs typeface="Gill Sans Light" charset="0"/>
                </a:rPr>
                <a:t>D</a:t>
              </a:r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2161464" y="197728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3600" kern="1200">
                  <a:solidFill>
                    <a:srgbClr val="FFFFFF"/>
                  </a:solidFill>
                  <a:ea typeface="ＭＳ Ｐゴシック" charset="0"/>
                  <a:cs typeface="Gill Sans Light" charset="0"/>
                </a:rPr>
                <a:t>F</a:t>
              </a: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3202864" y="379338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3600" kern="1200">
                  <a:solidFill>
                    <a:srgbClr val="FFFFFF"/>
                  </a:solidFill>
                  <a:ea typeface="ＭＳ Ｐゴシック" charset="0"/>
                  <a:cs typeface="Gill Sans Light" charset="0"/>
                </a:rPr>
                <a:t>E</a:t>
              </a: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6301664" y="1799487"/>
              <a:ext cx="546100" cy="54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3600" kern="1200">
                  <a:solidFill>
                    <a:srgbClr val="FFFFFF"/>
                  </a:solidFill>
                  <a:ea typeface="ＭＳ Ｐゴシック" charset="0"/>
                  <a:cs typeface="Gill Sans Light" charset="0"/>
                </a:rPr>
                <a:t>C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3406064" y="338987"/>
              <a:ext cx="1866900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rot="10800000">
              <a:off x="3342564" y="642200"/>
              <a:ext cx="2933700" cy="13604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rot="10800000">
              <a:off x="3291764" y="667600"/>
              <a:ext cx="2387600" cy="30368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rot="10800000" flipH="1">
              <a:off x="2428164" y="705700"/>
              <a:ext cx="393700" cy="12080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rot="10800000">
              <a:off x="3190164" y="794600"/>
              <a:ext cx="330200" cy="29606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rot="10800000">
              <a:off x="5819064" y="719987"/>
              <a:ext cx="685800" cy="1066800"/>
            </a:xfrm>
            <a:prstGeom prst="line">
              <a:avLst/>
            </a:prstGeom>
            <a:noFill/>
            <a:ln w="38100" cap="flat">
              <a:solidFill>
                <a:srgbClr val="DD2067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380664" y="504087"/>
              <a:ext cx="1879600" cy="11113"/>
            </a:xfrm>
            <a:prstGeom prst="line">
              <a:avLst/>
            </a:prstGeom>
            <a:noFill/>
            <a:ln w="38100" cap="flat">
              <a:solidFill>
                <a:srgbClr val="DD2067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rot="10800000">
              <a:off x="5577764" y="796187"/>
              <a:ext cx="203200" cy="2870200"/>
            </a:xfrm>
            <a:prstGeom prst="line">
              <a:avLst/>
            </a:prstGeom>
            <a:noFill/>
            <a:ln w="38100" cap="flat">
              <a:solidFill>
                <a:srgbClr val="DD2067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rot="10800000" flipH="1">
              <a:off x="3672764" y="770787"/>
              <a:ext cx="1854200" cy="3060700"/>
            </a:xfrm>
            <a:prstGeom prst="line">
              <a:avLst/>
            </a:prstGeom>
            <a:noFill/>
            <a:ln w="38100" cap="flat">
              <a:solidFill>
                <a:srgbClr val="DD2067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rot="10800000" flipH="1">
              <a:off x="2669464" y="605687"/>
              <a:ext cx="2628900" cy="1371600"/>
            </a:xfrm>
            <a:prstGeom prst="line">
              <a:avLst/>
            </a:prstGeom>
            <a:noFill/>
            <a:ln w="38100" cap="flat">
              <a:solidFill>
                <a:srgbClr val="DD2067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342564" y="554887"/>
              <a:ext cx="2933700" cy="1308100"/>
            </a:xfrm>
            <a:prstGeom prst="line">
              <a:avLst/>
            </a:prstGeom>
            <a:noFill/>
            <a:ln w="38100" cap="flat">
              <a:solidFill>
                <a:srgbClr val="0044FE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5704764" y="745387"/>
              <a:ext cx="673100" cy="1054100"/>
            </a:xfrm>
            <a:prstGeom prst="line">
              <a:avLst/>
            </a:prstGeom>
            <a:noFill/>
            <a:ln w="38100" cap="flat">
              <a:solidFill>
                <a:srgbClr val="0044FE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rot="10800000" flipH="1">
              <a:off x="6098464" y="2421787"/>
              <a:ext cx="457200" cy="1333500"/>
            </a:xfrm>
            <a:prstGeom prst="line">
              <a:avLst/>
            </a:prstGeom>
            <a:noFill/>
            <a:ln w="38100" cap="flat">
              <a:solidFill>
                <a:srgbClr val="0044FE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rot="10800000" flipH="1">
              <a:off x="3774364" y="2332887"/>
              <a:ext cx="2603500" cy="1674813"/>
            </a:xfrm>
            <a:prstGeom prst="line">
              <a:avLst/>
            </a:prstGeom>
            <a:noFill/>
            <a:ln w="38100" cap="flat">
              <a:solidFill>
                <a:srgbClr val="0044FE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rot="10800000" flipH="1">
              <a:off x="2758364" y="2231287"/>
              <a:ext cx="3517900" cy="74613"/>
            </a:xfrm>
            <a:prstGeom prst="line">
              <a:avLst/>
            </a:prstGeom>
            <a:noFill/>
            <a:ln w="38100" cap="flat">
              <a:solidFill>
                <a:srgbClr val="0044FE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202864" y="732687"/>
              <a:ext cx="2387600" cy="3022600"/>
            </a:xfrm>
            <a:prstGeom prst="line">
              <a:avLst/>
            </a:prstGeom>
            <a:noFill/>
            <a:ln w="38100" cap="flat">
              <a:solidFill>
                <a:srgbClr val="86CD4D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5679364" y="758087"/>
              <a:ext cx="190500" cy="2832100"/>
            </a:xfrm>
            <a:prstGeom prst="line">
              <a:avLst/>
            </a:prstGeom>
            <a:noFill/>
            <a:ln w="38100" cap="flat">
              <a:solidFill>
                <a:srgbClr val="86CD4D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6009564" y="2358287"/>
              <a:ext cx="431800" cy="1308100"/>
            </a:xfrm>
            <a:prstGeom prst="line">
              <a:avLst/>
            </a:prstGeom>
            <a:noFill/>
            <a:ln w="38100" cap="flat">
              <a:solidFill>
                <a:srgbClr val="86CD4D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rot="10800000" flipH="1">
              <a:off x="3761664" y="4148987"/>
              <a:ext cx="1803400" cy="12700"/>
            </a:xfrm>
            <a:prstGeom prst="line">
              <a:avLst/>
            </a:prstGeom>
            <a:noFill/>
            <a:ln w="38100" cap="flat">
              <a:solidFill>
                <a:srgbClr val="86CD4D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644064" y="2523387"/>
              <a:ext cx="2959100" cy="1433513"/>
            </a:xfrm>
            <a:prstGeom prst="line">
              <a:avLst/>
            </a:prstGeom>
            <a:noFill/>
            <a:ln w="38100" cap="flat">
              <a:solidFill>
                <a:srgbClr val="86CD4D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063164" y="783487"/>
              <a:ext cx="317500" cy="2946400"/>
            </a:xfrm>
            <a:prstGeom prst="line">
              <a:avLst/>
            </a:prstGeom>
            <a:noFill/>
            <a:ln w="38100" cap="flat">
              <a:solidFill>
                <a:srgbClr val="00BAFB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3620377" y="694587"/>
              <a:ext cx="1843087" cy="3035300"/>
            </a:xfrm>
            <a:prstGeom prst="line">
              <a:avLst/>
            </a:prstGeom>
            <a:noFill/>
            <a:ln w="38100" cap="flat">
              <a:solidFill>
                <a:srgbClr val="00BAFB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3748964" y="2243987"/>
              <a:ext cx="2603500" cy="1638300"/>
            </a:xfrm>
            <a:prstGeom prst="line">
              <a:avLst/>
            </a:prstGeom>
            <a:noFill/>
            <a:ln w="38100" cap="flat">
              <a:solidFill>
                <a:srgbClr val="00BAFB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H="1">
              <a:off x="3787064" y="4034687"/>
              <a:ext cx="1765300" cy="12700"/>
            </a:xfrm>
            <a:prstGeom prst="line">
              <a:avLst/>
            </a:prstGeom>
            <a:noFill/>
            <a:ln w="38100" cap="flat">
              <a:solidFill>
                <a:srgbClr val="00BAFB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402764" y="2536087"/>
              <a:ext cx="800100" cy="1358900"/>
            </a:xfrm>
            <a:prstGeom prst="line">
              <a:avLst/>
            </a:prstGeom>
            <a:noFill/>
            <a:ln w="38100" cap="flat">
              <a:solidFill>
                <a:srgbClr val="00BAFB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2593264" y="758087"/>
              <a:ext cx="355600" cy="1193800"/>
            </a:xfrm>
            <a:prstGeom prst="line">
              <a:avLst/>
            </a:prstGeom>
            <a:noFill/>
            <a:ln w="38100" cap="flat">
              <a:solidFill>
                <a:srgbClr val="66008D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H="1">
              <a:off x="2720264" y="694587"/>
              <a:ext cx="2654300" cy="1384300"/>
            </a:xfrm>
            <a:prstGeom prst="line">
              <a:avLst/>
            </a:prstGeom>
            <a:noFill/>
            <a:ln w="38100" cap="flat">
              <a:solidFill>
                <a:srgbClr val="66008D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H="1">
              <a:off x="2771064" y="2091587"/>
              <a:ext cx="3467100" cy="87313"/>
            </a:xfrm>
            <a:prstGeom prst="line">
              <a:avLst/>
            </a:prstGeom>
            <a:noFill/>
            <a:ln w="38100" cap="flat">
              <a:solidFill>
                <a:srgbClr val="66008D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rot="10800000">
              <a:off x="2758364" y="2409087"/>
              <a:ext cx="2844800" cy="1435100"/>
            </a:xfrm>
            <a:prstGeom prst="line">
              <a:avLst/>
            </a:prstGeom>
            <a:noFill/>
            <a:ln w="38100" cap="flat">
              <a:solidFill>
                <a:srgbClr val="66008D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rot="10800000">
              <a:off x="2567864" y="2574187"/>
              <a:ext cx="711200" cy="1231900"/>
            </a:xfrm>
            <a:prstGeom prst="line">
              <a:avLst/>
            </a:prstGeom>
            <a:noFill/>
            <a:ln w="38100" cap="flat">
              <a:solidFill>
                <a:srgbClr val="66008D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51555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Not only players</a:t>
            </a:r>
          </a:p>
          <a:p>
            <a:pPr marL="801688" lvl="1"/>
            <a:r>
              <a:rPr lang="en-US" dirty="0"/>
              <a:t>Active NPCs, too</a:t>
            </a:r>
          </a:p>
          <a:p>
            <a:r>
              <a:rPr lang="en-US" dirty="0"/>
              <a:t>In general:</a:t>
            </a:r>
          </a:p>
          <a:p>
            <a:pPr marL="801688" lvl="1"/>
            <a:r>
              <a:rPr lang="en-US" dirty="0"/>
              <a:t>n senders to (n-1) receivers</a:t>
            </a:r>
          </a:p>
          <a:p>
            <a:pPr>
              <a:buFont typeface="Gill Sans Light" charset="0"/>
              <a:buNone/>
            </a:pPr>
            <a:r>
              <a:rPr lang="en-US" dirty="0"/>
              <a:t>= n (n-1) messages</a:t>
            </a:r>
          </a:p>
          <a:p>
            <a:pPr>
              <a:buFont typeface="Gill Sans Light" charset="0"/>
              <a:buNone/>
            </a:pPr>
            <a:r>
              <a:rPr lang="en-US" dirty="0"/>
              <a:t>= n</a:t>
            </a:r>
            <a:r>
              <a:rPr lang="en-US" baseline="32000" dirty="0"/>
              <a:t>2</a:t>
            </a:r>
            <a:r>
              <a:rPr lang="en-US" dirty="0"/>
              <a:t> - n = O (n</a:t>
            </a:r>
            <a:r>
              <a:rPr lang="en-US" baseline="32000" dirty="0"/>
              <a:t>2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6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Player 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King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r>
              <a:rPr lang="en-US" dirty="0"/>
              <a:t>Controls groups of NPCs to gather resources, defend kingdom, build army, attack others</a:t>
            </a:r>
          </a:p>
          <a:p>
            <a:r>
              <a:rPr lang="en-US" dirty="0"/>
              <a:t>Examples</a:t>
            </a:r>
          </a:p>
          <a:p>
            <a:pPr marL="685800" lvl="1">
              <a:buClrTx/>
            </a:pPr>
            <a:r>
              <a:rPr lang="en-US" dirty="0" err="1"/>
              <a:t>Starcraft</a:t>
            </a:r>
            <a:r>
              <a:rPr lang="en-US" dirty="0"/>
              <a:t>, </a:t>
            </a:r>
            <a:r>
              <a:rPr lang="en-US" dirty="0" err="1"/>
              <a:t>Warcraft</a:t>
            </a:r>
            <a:r>
              <a:rPr lang="en-US" dirty="0"/>
              <a:t>, Command and Conquer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59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R.T.S.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Command is based on moving groups</a:t>
            </a:r>
          </a:p>
          <a:p>
            <a:pPr marL="685800" lvl="1">
              <a:buClrTx/>
            </a:pPr>
            <a:r>
              <a:rPr lang="en-US" dirty="0"/>
              <a:t>When enemy in contact they automatically fight</a:t>
            </a:r>
          </a:p>
          <a:p>
            <a:pPr marL="685800" lvl="1">
              <a:buClrTx/>
            </a:pPr>
            <a:r>
              <a:rPr lang="en-US" dirty="0"/>
              <a:t>AI controls pieces in combat instead of player as in </a:t>
            </a:r>
            <a:r>
              <a:rPr lang="en-US" dirty="0" smtClean="0"/>
              <a:t>F.P.S.</a:t>
            </a:r>
          </a:p>
        </p:txBody>
      </p:sp>
    </p:spTree>
    <p:extLst>
      <p:ext uri="{BB962C8B-B14F-4D97-AF65-F5344CB8AC3E}">
        <p14:creationId xmlns:p14="http://schemas.microsoft.com/office/powerpoint/2010/main" val="3553583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Sports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Simulations of basketball, soccer, football </a:t>
            </a:r>
            <a:r>
              <a:rPr lang="en-US" sz="2800" dirty="0" err="1"/>
              <a:t>etc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May be semi-tactical (team on the field) or strategic (coach level)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Hardcore sports fanatics</a:t>
            </a:r>
          </a:p>
          <a:p>
            <a:pPr marL="685800" lvl="1">
              <a:lnSpc>
                <a:spcPct val="90000"/>
              </a:lnSpc>
              <a:buClrTx/>
            </a:pPr>
            <a:r>
              <a:rPr lang="en-US" sz="2400" dirty="0"/>
              <a:t>Give players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actual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teams</a:t>
            </a:r>
          </a:p>
          <a:p>
            <a:pPr marL="685800" lvl="1">
              <a:lnSpc>
                <a:spcPct val="90000"/>
              </a:lnSpc>
              <a:buClrTx/>
            </a:pPr>
            <a:r>
              <a:rPr lang="en-US" sz="2400" dirty="0"/>
              <a:t>Try to put player in the game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Examples</a:t>
            </a:r>
          </a:p>
          <a:p>
            <a:pPr marL="685800" lvl="1">
              <a:lnSpc>
                <a:spcPct val="90000"/>
              </a:lnSpc>
              <a:buClrTx/>
            </a:pPr>
            <a:r>
              <a:rPr lang="en-US" sz="2400" dirty="0"/>
              <a:t>Madden NFL, PGA Golf Tour, Brunswick Bowling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2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Platform is critical</a:t>
            </a:r>
          </a:p>
          <a:p>
            <a:pPr marL="782638" lvl="1">
              <a:lnSpc>
                <a:spcPct val="90000"/>
              </a:lnSpc>
              <a:defRPr/>
            </a:pPr>
            <a:r>
              <a:rPr lang="en-US" dirty="0"/>
              <a:t>Determines RAM, display resolution, available hard disk, display capability, available input devices, and processing power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Four major kinds</a:t>
            </a:r>
          </a:p>
          <a:p>
            <a:pPr marL="782638" lvl="1">
              <a:lnSpc>
                <a:spcPct val="90000"/>
              </a:lnSpc>
              <a:defRPr/>
            </a:pPr>
            <a:r>
              <a:rPr lang="en-US" dirty="0"/>
              <a:t>Handhelds (PSP, GBA)</a:t>
            </a:r>
          </a:p>
          <a:p>
            <a:pPr marL="782638" lvl="1">
              <a:lnSpc>
                <a:spcPct val="90000"/>
              </a:lnSpc>
              <a:defRPr/>
            </a:pPr>
            <a:r>
              <a:rPr lang="en-US" dirty="0"/>
              <a:t>Consoles (X Box, PS3)</a:t>
            </a:r>
          </a:p>
          <a:p>
            <a:pPr marL="782638" lvl="1">
              <a:lnSpc>
                <a:spcPct val="90000"/>
              </a:lnSpc>
              <a:defRPr/>
            </a:pPr>
            <a:r>
              <a:rPr lang="en-US" dirty="0"/>
              <a:t>Computers (Laptops, Desktops)</a:t>
            </a:r>
          </a:p>
          <a:p>
            <a:pPr marL="782638" lvl="1">
              <a:lnSpc>
                <a:spcPct val="90000"/>
              </a:lnSpc>
              <a:defRPr/>
            </a:pPr>
            <a:r>
              <a:rPr lang="en-US" dirty="0"/>
              <a:t>Cell Phones (iPhone)</a:t>
            </a:r>
          </a:p>
        </p:txBody>
      </p:sp>
    </p:spTree>
    <p:extLst>
      <p:ext uri="{BB962C8B-B14F-4D97-AF65-F5344CB8AC3E}">
        <p14:creationId xmlns:p14="http://schemas.microsoft.com/office/powerpoint/2010/main" val="80247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Sports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Can also be </a:t>
            </a:r>
            <a:r>
              <a:rPr lang="en-US" dirty="0" err="1"/>
              <a:t>sims</a:t>
            </a:r>
            <a:r>
              <a:rPr lang="en-US" dirty="0"/>
              <a:t> of a particular well known leader in a sport</a:t>
            </a:r>
          </a:p>
          <a:p>
            <a:pPr marL="685800" lvl="1">
              <a:buClrTx/>
            </a:pPr>
            <a:r>
              <a:rPr lang="en-US" dirty="0"/>
              <a:t>Skateboarding common</a:t>
            </a:r>
          </a:p>
          <a:p>
            <a:pPr marL="685800" lvl="1">
              <a:buClrTx/>
            </a:pPr>
            <a:r>
              <a:rPr lang="en-US" dirty="0" smtClean="0"/>
              <a:t>Motocross</a:t>
            </a:r>
          </a:p>
          <a:p>
            <a:pPr marL="685800" lvl="1">
              <a:buClrTx/>
            </a:pPr>
            <a:r>
              <a:rPr lang="en-US" dirty="0" smtClean="0"/>
              <a:t>Racing Game is sub-genre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82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Usually audience targeted</a:t>
            </a:r>
          </a:p>
          <a:p>
            <a:pPr lvl="1"/>
            <a:r>
              <a:rPr lang="en-US" dirty="0" smtClean="0"/>
              <a:t>Barbie Hairdresser</a:t>
            </a:r>
          </a:p>
          <a:p>
            <a:pPr lvl="1"/>
            <a:r>
              <a:rPr lang="en-US" dirty="0" smtClean="0"/>
              <a:t>Puzzle solving games for casual gamers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09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Serious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Aircraft / Control Room Simulators</a:t>
            </a:r>
          </a:p>
          <a:p>
            <a:r>
              <a:rPr lang="en-US" dirty="0" smtClean="0"/>
              <a:t>Medical Training</a:t>
            </a:r>
          </a:p>
          <a:p>
            <a:r>
              <a:rPr lang="en-US" dirty="0" smtClean="0"/>
              <a:t>Edutainment</a:t>
            </a:r>
          </a:p>
          <a:p>
            <a:pPr lvl="1"/>
            <a:r>
              <a:rPr lang="en-US" dirty="0" smtClean="0"/>
              <a:t>Fun but teaches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1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Scope should target to 1-2 years in future</a:t>
            </a:r>
          </a:p>
          <a:p>
            <a:pPr lvl="1"/>
            <a:r>
              <a:rPr lang="en-US" dirty="0" smtClean="0"/>
              <a:t>Production lead time</a:t>
            </a:r>
          </a:p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More </a:t>
            </a:r>
            <a:r>
              <a:rPr lang="en-US" dirty="0" err="1" smtClean="0"/>
              <a:t>Kinnect</a:t>
            </a:r>
            <a:r>
              <a:rPr lang="en-US" dirty="0" smtClean="0"/>
              <a:t> less buttons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Better graphics</a:t>
            </a:r>
          </a:p>
          <a:p>
            <a:pPr lvl="1"/>
            <a:r>
              <a:rPr lang="en-US" dirty="0" smtClean="0"/>
              <a:t>Virtual Reality (</a:t>
            </a:r>
            <a:r>
              <a:rPr lang="en-US" smtClean="0"/>
              <a:t>full stereo)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6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1900" dirty="0"/>
              <a:t>Difficult </a:t>
            </a:r>
            <a:r>
              <a:rPr lang="en-US" sz="1900" dirty="0" smtClean="0"/>
              <a:t>at one time to </a:t>
            </a:r>
            <a:r>
              <a:rPr lang="en-US" sz="1900" dirty="0"/>
              <a:t>design for all </a:t>
            </a:r>
            <a:r>
              <a:rPr lang="en-US" sz="1900" dirty="0" smtClean="0"/>
              <a:t>platforms.</a:t>
            </a:r>
          </a:p>
          <a:p>
            <a:pPr>
              <a:defRPr/>
            </a:pPr>
            <a:r>
              <a:rPr lang="en-US" sz="1900" dirty="0" smtClean="0"/>
              <a:t>Differences Important</a:t>
            </a:r>
          </a:p>
          <a:p>
            <a:pPr lvl="1">
              <a:defRPr/>
            </a:pPr>
            <a:r>
              <a:rPr lang="en-US" sz="1900" dirty="0" smtClean="0"/>
              <a:t>Screen resolution</a:t>
            </a:r>
          </a:p>
          <a:p>
            <a:pPr lvl="1">
              <a:defRPr/>
            </a:pPr>
            <a:r>
              <a:rPr lang="en-US" sz="1900" dirty="0" smtClean="0"/>
              <a:t>Base </a:t>
            </a:r>
            <a:r>
              <a:rPr lang="en-US" sz="1900" dirty="0"/>
              <a:t>programming language </a:t>
            </a:r>
            <a:endParaRPr lang="en-US" sz="1900" dirty="0" smtClean="0"/>
          </a:p>
          <a:p>
            <a:pPr lvl="1">
              <a:defRPr/>
            </a:pPr>
            <a:r>
              <a:rPr lang="en-US" sz="2100" dirty="0" smtClean="0"/>
              <a:t>Input Devices</a:t>
            </a:r>
          </a:p>
          <a:p>
            <a:pPr lvl="2">
              <a:defRPr/>
            </a:pPr>
            <a:r>
              <a:rPr lang="en-US" sz="1700" dirty="0" smtClean="0">
                <a:solidFill>
                  <a:schemeClr val="tx1"/>
                </a:solidFill>
              </a:rPr>
              <a:t>Input </a:t>
            </a:r>
            <a:r>
              <a:rPr lang="en-US" sz="1700" dirty="0">
                <a:solidFill>
                  <a:schemeClr val="tx1"/>
                </a:solidFill>
              </a:rPr>
              <a:t>Gestures &amp; </a:t>
            </a:r>
            <a:r>
              <a:rPr lang="en-US" sz="1700" dirty="0" smtClean="0">
                <a:solidFill>
                  <a:schemeClr val="tx1"/>
                </a:solidFill>
              </a:rPr>
              <a:t>Actions</a:t>
            </a:r>
          </a:p>
          <a:p>
            <a:pPr lvl="1">
              <a:defRPr/>
            </a:pPr>
            <a:r>
              <a:rPr lang="en-US" sz="2100" dirty="0" smtClean="0"/>
              <a:t>Display </a:t>
            </a:r>
            <a:r>
              <a:rPr lang="en-US" sz="2100" dirty="0"/>
              <a:t>system </a:t>
            </a:r>
            <a:r>
              <a:rPr lang="en-US" sz="2100" dirty="0" smtClean="0"/>
              <a:t>capabilities</a:t>
            </a:r>
          </a:p>
          <a:p>
            <a:pPr lvl="2">
              <a:defRPr/>
            </a:pPr>
            <a:r>
              <a:rPr lang="en-US" sz="1700" dirty="0" smtClean="0"/>
              <a:t>Screen Resolution</a:t>
            </a:r>
          </a:p>
          <a:p>
            <a:pPr lvl="2">
              <a:defRPr/>
            </a:pPr>
            <a:r>
              <a:rPr lang="en-US" sz="1900" dirty="0" smtClean="0"/>
              <a:t>Color </a:t>
            </a:r>
            <a:r>
              <a:rPr lang="en-US" sz="1900" dirty="0"/>
              <a:t>Display </a:t>
            </a:r>
            <a:r>
              <a:rPr lang="en-US" sz="1900" dirty="0" smtClean="0"/>
              <a:t>Capability</a:t>
            </a:r>
          </a:p>
          <a:p>
            <a:pPr lvl="2">
              <a:defRPr/>
            </a:pPr>
            <a:r>
              <a:rPr lang="en-US" sz="1900" dirty="0" smtClean="0"/>
              <a:t>Image </a:t>
            </a:r>
            <a:r>
              <a:rPr lang="en-US" sz="1900" dirty="0"/>
              <a:t>Detail Capability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4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Need to look at all platforms</a:t>
            </a:r>
          </a:p>
          <a:p>
            <a:pPr marL="782638" lvl="1">
              <a:defRPr/>
            </a:pPr>
            <a:r>
              <a:rPr lang="en-US" dirty="0"/>
              <a:t>Capability</a:t>
            </a:r>
          </a:p>
          <a:p>
            <a:pPr marL="782638" lvl="1">
              <a:defRPr/>
            </a:pPr>
            <a:r>
              <a:rPr lang="en-US" dirty="0"/>
              <a:t>Limitations</a:t>
            </a:r>
          </a:p>
          <a:p>
            <a:pPr marL="782638" lvl="1">
              <a:defRPr/>
            </a:pPr>
            <a:r>
              <a:rPr lang="en-US" dirty="0"/>
              <a:t>Market share (now and future)</a:t>
            </a:r>
          </a:p>
          <a:p>
            <a:pPr>
              <a:defRPr/>
            </a:pPr>
            <a:r>
              <a:rPr lang="en-US" dirty="0"/>
              <a:t>Decide which to support</a:t>
            </a:r>
          </a:p>
          <a:p>
            <a:pPr marL="782638" lvl="1">
              <a:defRPr/>
            </a:pPr>
            <a:r>
              <a:rPr lang="en-US" dirty="0"/>
              <a:t>May be a first release for a few platforms</a:t>
            </a:r>
          </a:p>
          <a:p>
            <a:pPr marL="782638" lvl="1">
              <a:defRPr/>
            </a:pPr>
            <a:r>
              <a:rPr lang="en-US" dirty="0"/>
              <a:t>Subsequent releases on other </a:t>
            </a:r>
            <a:r>
              <a:rPr lang="en-US" dirty="0" smtClean="0"/>
              <a:t>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4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Held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Designed for portability</a:t>
            </a:r>
          </a:p>
          <a:p>
            <a:pPr>
              <a:defRPr/>
            </a:pPr>
            <a:r>
              <a:rPr lang="en-US" dirty="0"/>
              <a:t>Designed for low battery usage</a:t>
            </a:r>
          </a:p>
          <a:p>
            <a:pPr marL="782638" lvl="1">
              <a:defRPr/>
            </a:pPr>
            <a:r>
              <a:rPr lang="en-US" dirty="0"/>
              <a:t>Maximize Play Time</a:t>
            </a:r>
          </a:p>
          <a:p>
            <a:pPr>
              <a:defRPr/>
            </a:pPr>
            <a:r>
              <a:rPr lang="en-US" dirty="0"/>
              <a:t>Tradeoff</a:t>
            </a:r>
          </a:p>
          <a:p>
            <a:pPr marL="782638" lvl="1">
              <a:defRPr/>
            </a:pPr>
            <a:r>
              <a:rPr lang="en-US" dirty="0"/>
              <a:t>Less graphics resolution</a:t>
            </a:r>
          </a:p>
          <a:p>
            <a:pPr marL="782638" lvl="1">
              <a:defRPr/>
            </a:pPr>
            <a:r>
              <a:rPr lang="en-US" dirty="0"/>
              <a:t>Lower quality sound</a:t>
            </a:r>
          </a:p>
          <a:p>
            <a:pPr marL="782638" lvl="1">
              <a:defRPr/>
            </a:pPr>
            <a:r>
              <a:rPr lang="en-US" dirty="0"/>
              <a:t>Less Memory </a:t>
            </a:r>
          </a:p>
          <a:p>
            <a:pPr marL="1182688" lvl="2">
              <a:defRPr/>
            </a:pPr>
            <a:r>
              <a:rPr lang="en-US" dirty="0"/>
              <a:t>Smaller games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7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Most Handhelds are similar</a:t>
            </a:r>
          </a:p>
          <a:p>
            <a:pPr>
              <a:defRPr/>
            </a:pPr>
            <a:r>
              <a:rPr lang="en-US" dirty="0"/>
              <a:t>Collection of buttons (~4)</a:t>
            </a:r>
          </a:p>
          <a:p>
            <a:pPr>
              <a:defRPr/>
            </a:pPr>
            <a:r>
              <a:rPr lang="en-US" dirty="0"/>
              <a:t>Analog Joystick</a:t>
            </a:r>
          </a:p>
          <a:p>
            <a:pPr marL="782638" lvl="1">
              <a:defRPr/>
            </a:pPr>
            <a:r>
              <a:rPr lang="en-US" dirty="0"/>
              <a:t>2D returns a pair of numbers (8 or 10 bit)</a:t>
            </a:r>
          </a:p>
          <a:p>
            <a:pPr marL="782638" lvl="1">
              <a:defRPr/>
            </a:pPr>
            <a:r>
              <a:rPr lang="en-US" dirty="0"/>
              <a:t>Indicates position of stick </a:t>
            </a:r>
            <a:r>
              <a:rPr lang="en-US" dirty="0" err="1"/>
              <a:t>w.r.t</a:t>
            </a:r>
            <a:r>
              <a:rPr lang="en-US" dirty="0"/>
              <a:t>. center</a:t>
            </a:r>
          </a:p>
          <a:p>
            <a:pPr>
              <a:defRPr/>
            </a:pPr>
            <a:r>
              <a:rPr lang="en-US" dirty="0"/>
              <a:t>Digital Joystick</a:t>
            </a:r>
          </a:p>
          <a:p>
            <a:pPr marL="782638" lvl="1">
              <a:defRPr/>
            </a:pPr>
            <a:r>
              <a:rPr lang="en-US" dirty="0"/>
              <a:t>4 buttons (used as velocity controller)</a:t>
            </a:r>
          </a:p>
          <a:p>
            <a:pPr>
              <a:defRPr/>
            </a:pPr>
            <a:r>
              <a:rPr lang="en-US" dirty="0"/>
              <a:t>Touch screen (stylus)</a:t>
            </a:r>
          </a:p>
        </p:txBody>
      </p:sp>
    </p:spTree>
    <p:extLst>
      <p:ext uri="{BB962C8B-B14F-4D97-AF65-F5344CB8AC3E}">
        <p14:creationId xmlns:p14="http://schemas.microsoft.com/office/powerpoint/2010/main" val="90293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Small screen (&lt; 1k x 1k -- 1 </a:t>
            </a:r>
            <a:r>
              <a:rPr lang="en-US" dirty="0" err="1"/>
              <a:t>MPixel</a:t>
            </a:r>
            <a:r>
              <a:rPr lang="en-US" dirty="0"/>
              <a:t>)</a:t>
            </a:r>
          </a:p>
          <a:p>
            <a:pPr marL="782638" lvl="1">
              <a:defRPr/>
            </a:pPr>
            <a:r>
              <a:rPr lang="en-US" dirty="0"/>
              <a:t>Or Screens</a:t>
            </a:r>
          </a:p>
          <a:p>
            <a:pPr marL="782638" lvl="1">
              <a:defRPr/>
            </a:pPr>
            <a:r>
              <a:rPr lang="en-US" dirty="0"/>
              <a:t>Improving in recent years to become comparable to low to mid PCs</a:t>
            </a:r>
          </a:p>
          <a:p>
            <a:pPr>
              <a:defRPr/>
            </a:pPr>
            <a:r>
              <a:rPr lang="en-US" dirty="0"/>
              <a:t>LCD (Low power)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84981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35</TotalTime>
  <Words>1532</Words>
  <Application>Microsoft Macintosh PowerPoint</Application>
  <PresentationFormat>On-screen Show (4:3)</PresentationFormat>
  <Paragraphs>299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Slipstream</vt:lpstr>
      <vt:lpstr>Video Games</vt:lpstr>
      <vt:lpstr>Scope Document</vt:lpstr>
      <vt:lpstr>Targets</vt:lpstr>
      <vt:lpstr>Platform</vt:lpstr>
      <vt:lpstr>Platform Selection</vt:lpstr>
      <vt:lpstr>Platforms</vt:lpstr>
      <vt:lpstr>Hand Held Systems</vt:lpstr>
      <vt:lpstr>Summary: Inputs</vt:lpstr>
      <vt:lpstr>Summary: Outputs</vt:lpstr>
      <vt:lpstr>Console Systems</vt:lpstr>
      <vt:lpstr>Phone/Tablet (Midlets)</vt:lpstr>
      <vt:lpstr>iOS</vt:lpstr>
      <vt:lpstr>Other Cell Phones</vt:lpstr>
      <vt:lpstr>PCs</vt:lpstr>
      <vt:lpstr>What Does It All Mean?</vt:lpstr>
      <vt:lpstr>Type of Game</vt:lpstr>
      <vt:lpstr>Puzzle Games</vt:lpstr>
      <vt:lpstr>Puzzle Games</vt:lpstr>
      <vt:lpstr>Turn vs. Timer</vt:lpstr>
      <vt:lpstr>Turn vs. Timer</vt:lpstr>
      <vt:lpstr>First Person Shooters</vt:lpstr>
      <vt:lpstr>Viewpoint</vt:lpstr>
      <vt:lpstr>F.P.S.</vt:lpstr>
      <vt:lpstr>Role Playing Games</vt:lpstr>
      <vt:lpstr>R.P.G.s</vt:lpstr>
      <vt:lpstr>R.P.G.s</vt:lpstr>
      <vt:lpstr>M.M.O. R.P.G.s</vt:lpstr>
      <vt:lpstr>M.M.O. R.P.G.s</vt:lpstr>
      <vt:lpstr>M.M.O. R.P.G.s</vt:lpstr>
      <vt:lpstr>M.M.O. R.P.G.s</vt:lpstr>
      <vt:lpstr>Sharding</vt:lpstr>
      <vt:lpstr>M.M.O. R.P.G.s</vt:lpstr>
      <vt:lpstr>O(n2)</vt:lpstr>
      <vt:lpstr>And This Means?</vt:lpstr>
      <vt:lpstr>How Can This Happen?</vt:lpstr>
      <vt:lpstr>There’s More!</vt:lpstr>
      <vt:lpstr>Real Time Strategy</vt:lpstr>
      <vt:lpstr>R.T.S.</vt:lpstr>
      <vt:lpstr>Sports Games</vt:lpstr>
      <vt:lpstr>Sports Games</vt:lpstr>
      <vt:lpstr>Specialized Games</vt:lpstr>
      <vt:lpstr>Serious Games</vt:lpstr>
      <vt:lpstr>Future?</vt:lpstr>
    </vt:vector>
  </TitlesOfParts>
  <Company>MacEwan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</dc:title>
  <dc:creator>Brian Brookwell</dc:creator>
  <cp:lastModifiedBy>Brian Brookwell</cp:lastModifiedBy>
  <cp:revision>5</cp:revision>
  <dcterms:created xsi:type="dcterms:W3CDTF">2013-01-24T22:23:33Z</dcterms:created>
  <dcterms:modified xsi:type="dcterms:W3CDTF">2013-01-24T22:58:48Z</dcterms:modified>
</cp:coreProperties>
</file>