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2013-01-14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2013-01-14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a Game is Designed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Design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focused</a:t>
            </a:r>
          </a:p>
          <a:p>
            <a:pPr>
              <a:defRPr/>
            </a:pPr>
            <a:r>
              <a:rPr lang="en-US" dirty="0"/>
              <a:t>Designed to increase details</a:t>
            </a:r>
          </a:p>
          <a:p>
            <a:pPr marL="782638" lvl="1">
              <a:defRPr/>
            </a:pPr>
            <a:r>
              <a:rPr lang="en-US" dirty="0"/>
              <a:t>Leads to enough detail to start creating GDD</a:t>
            </a:r>
          </a:p>
          <a:p>
            <a:pPr marL="782638" lvl="1">
              <a:defRPr/>
            </a:pPr>
            <a:r>
              <a:rPr lang="en-US" dirty="0"/>
              <a:t>Generates ideas but requires seed to get started</a:t>
            </a:r>
          </a:p>
          <a:p>
            <a:pPr>
              <a:defRPr/>
            </a:pPr>
            <a:r>
              <a:rPr lang="en-US" dirty="0"/>
              <a:t>Rules in Brainstorming books </a:t>
            </a:r>
            <a:r>
              <a:rPr lang="en-CA" dirty="0" smtClean="0"/>
              <a:t>aren’t</a:t>
            </a:r>
            <a:r>
              <a:rPr lang="en-US" dirty="0" smtClean="0"/>
              <a:t> </a:t>
            </a:r>
            <a:r>
              <a:rPr lang="en-US" dirty="0"/>
              <a:t>cast in stone</a:t>
            </a:r>
          </a:p>
        </p:txBody>
      </p:sp>
    </p:spTree>
    <p:extLst>
      <p:ext uri="{BB962C8B-B14F-4D97-AF65-F5344CB8AC3E}">
        <p14:creationId xmlns:p14="http://schemas.microsoft.com/office/powerpoint/2010/main" val="411554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is </a:t>
            </a: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Don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criticize</a:t>
            </a:r>
            <a:r>
              <a:rPr lang="en-CA" dirty="0" smtClean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May not be a problem if criticism is directed at idea</a:t>
            </a:r>
          </a:p>
          <a:p>
            <a:pPr marL="782638" lvl="1">
              <a:defRPr/>
            </a:pPr>
            <a:r>
              <a:rPr lang="en-US" dirty="0"/>
              <a:t>NOT at originator</a:t>
            </a:r>
          </a:p>
          <a:p>
            <a:pPr marL="782638" lvl="1">
              <a:defRPr/>
            </a:pPr>
            <a:r>
              <a:rPr lang="en-US" dirty="0"/>
              <a:t>NOT at latest to speak on it</a:t>
            </a:r>
          </a:p>
          <a:p>
            <a:pPr marL="782638" lvl="1">
              <a:defRPr/>
            </a:pPr>
            <a:r>
              <a:rPr lang="en-US" dirty="0" smtClean="0"/>
              <a:t>Can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take it personally</a:t>
            </a:r>
          </a:p>
          <a:p>
            <a:pPr marL="782638" lvl="1">
              <a:defRPr/>
            </a:pPr>
            <a:r>
              <a:rPr lang="en-US" dirty="0"/>
              <a:t>Hard to do except circle-of-friends</a:t>
            </a:r>
          </a:p>
        </p:txBody>
      </p:sp>
    </p:spTree>
    <p:extLst>
      <p:ext uri="{BB962C8B-B14F-4D97-AF65-F5344CB8AC3E}">
        <p14:creationId xmlns:p14="http://schemas.microsoft.com/office/powerpoint/2010/main" val="188744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Clichés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Basic Rule is</a:t>
            </a:r>
          </a:p>
          <a:p>
            <a:pPr marL="782638" lvl="1">
              <a:defRPr/>
            </a:pP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Avoid </a:t>
            </a:r>
            <a:r>
              <a:rPr lang="en-US" dirty="0"/>
              <a:t>them like the </a:t>
            </a:r>
            <a:r>
              <a:rPr lang="en-US" dirty="0" smtClean="0"/>
              <a:t>Plague</a:t>
            </a:r>
            <a:r>
              <a:rPr lang="en-CA" dirty="0" smtClean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Reality is that they come out first</a:t>
            </a:r>
          </a:p>
          <a:p>
            <a:pPr marL="782638" lvl="1">
              <a:defRPr/>
            </a:pPr>
            <a:r>
              <a:rPr lang="en-US" dirty="0" smtClean="0"/>
              <a:t>Don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fight them go beyond them</a:t>
            </a:r>
          </a:p>
          <a:p>
            <a:pPr marL="782638" lvl="1">
              <a:defRPr/>
            </a:pPr>
            <a:r>
              <a:rPr lang="en-US" dirty="0"/>
              <a:t>In session, once </a:t>
            </a:r>
            <a:r>
              <a:rPr lang="en-CA" dirty="0" smtClean="0"/>
              <a:t>you’ve</a:t>
            </a:r>
            <a:r>
              <a:rPr lang="en-US" dirty="0" smtClean="0"/>
              <a:t> </a:t>
            </a:r>
            <a:r>
              <a:rPr lang="en-US" dirty="0"/>
              <a:t>beaten the </a:t>
            </a:r>
            <a:r>
              <a:rPr lang="en-US" dirty="0" smtClean="0"/>
              <a:t>clichés </a:t>
            </a:r>
            <a:r>
              <a:rPr lang="en-US" dirty="0"/>
              <a:t>to death, go beyond them</a:t>
            </a:r>
          </a:p>
          <a:p>
            <a:pPr marL="1182688" lvl="2">
              <a:defRPr/>
            </a:pPr>
            <a:r>
              <a:rPr lang="en-US" dirty="0"/>
              <a:t>Make changes that are NOT </a:t>
            </a:r>
            <a:r>
              <a:rPr lang="en-US" dirty="0" smtClean="0"/>
              <a:t>cliché</a:t>
            </a:r>
            <a:endParaRPr lang="en-US" dirty="0"/>
          </a:p>
          <a:p>
            <a:pPr marL="782638" lvl="1">
              <a:defRPr/>
            </a:pPr>
            <a:r>
              <a:rPr lang="en-US" dirty="0"/>
              <a:t>Can end up with really interesting results</a:t>
            </a:r>
          </a:p>
          <a:p>
            <a:pPr marL="1182688" lvl="2">
              <a:defRPr/>
            </a:pPr>
            <a:r>
              <a:rPr lang="en-US" dirty="0"/>
              <a:t>Turn </a:t>
            </a:r>
            <a:r>
              <a:rPr lang="en-US" dirty="0" smtClean="0"/>
              <a:t>clichés </a:t>
            </a:r>
            <a:r>
              <a:rPr lang="en-US" dirty="0"/>
              <a:t>on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74123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Cowboy</a:t>
            </a:r>
            <a:r>
              <a:rPr lang="en-CA" dirty="0" smtClean="0">
                <a:latin typeface="Arial"/>
              </a:rPr>
              <a:t>”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72" y="1338943"/>
            <a:ext cx="37719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07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/>
              <a:t>Starts with a priming question</a:t>
            </a:r>
          </a:p>
          <a:p>
            <a:pPr marL="782638" lvl="1">
              <a:spcBef>
                <a:spcPts val="525"/>
              </a:spcBef>
              <a:defRPr/>
            </a:pPr>
            <a:r>
              <a:rPr lang="en-US" sz="2400" dirty="0"/>
              <a:t>Sets stage for brainstorming target</a:t>
            </a:r>
          </a:p>
          <a:p>
            <a:pPr marL="782638" lvl="1">
              <a:spcBef>
                <a:spcPts val="525"/>
              </a:spcBef>
              <a:defRPr/>
            </a:pPr>
            <a:r>
              <a:rPr lang="en-US" sz="2400" dirty="0"/>
              <a:t>NOT blue-sky</a:t>
            </a:r>
          </a:p>
          <a:p>
            <a:pPr marL="782638" lvl="1">
              <a:spcBef>
                <a:spcPts val="525"/>
              </a:spcBef>
              <a:defRPr/>
            </a:pPr>
            <a:r>
              <a:rPr lang="en-US" sz="2400" dirty="0" smtClean="0"/>
              <a:t>Focused</a:t>
            </a:r>
            <a:endParaRPr lang="en-US" sz="2400" dirty="0"/>
          </a:p>
          <a:p>
            <a:pPr>
              <a:spcBef>
                <a:spcPts val="613"/>
              </a:spcBef>
              <a:defRPr/>
            </a:pPr>
            <a:r>
              <a:rPr lang="en-CA" sz="2800" dirty="0" smtClean="0">
                <a:latin typeface="Arial"/>
              </a:rPr>
              <a:t>“</a:t>
            </a:r>
            <a:r>
              <a:rPr lang="en-US" sz="2800" dirty="0" smtClean="0"/>
              <a:t>We </a:t>
            </a:r>
            <a:r>
              <a:rPr lang="en-US" sz="2800" dirty="0"/>
              <a:t>need to figure out how to get our hero past this hero (boss) without them </a:t>
            </a:r>
            <a:r>
              <a:rPr lang="en-US" sz="2800" dirty="0" smtClean="0"/>
              <a:t>dying</a:t>
            </a:r>
            <a:r>
              <a:rPr lang="en-CA" sz="2800" dirty="0" smtClean="0">
                <a:latin typeface="Arial"/>
              </a:rPr>
              <a:t>”</a:t>
            </a:r>
            <a:endParaRPr lang="en-US" sz="2800" dirty="0"/>
          </a:p>
          <a:p>
            <a:pPr>
              <a:spcBef>
                <a:spcPts val="613"/>
              </a:spcBef>
              <a:defRPr/>
            </a:pPr>
            <a:r>
              <a:rPr lang="en-CA" sz="2800" dirty="0" smtClean="0">
                <a:latin typeface="Arial"/>
              </a:rPr>
              <a:t>“</a:t>
            </a:r>
            <a:r>
              <a:rPr lang="en-US" sz="2800" dirty="0" smtClean="0"/>
              <a:t>We </a:t>
            </a:r>
            <a:r>
              <a:rPr lang="en-US" sz="2800" dirty="0"/>
              <a:t>need to figure out how to put (insert product) in the game in a way that </a:t>
            </a:r>
            <a:r>
              <a:rPr lang="en-CA" sz="2800" dirty="0" smtClean="0"/>
              <a:t>doesn’t</a:t>
            </a:r>
            <a:r>
              <a:rPr lang="en-US" sz="2800" dirty="0" smtClean="0"/>
              <a:t> </a:t>
            </a:r>
            <a:r>
              <a:rPr lang="en-US" sz="2800" dirty="0"/>
              <a:t>disrupt the flow, meets the needs of marketing, and helps the player further his/her </a:t>
            </a:r>
            <a:r>
              <a:rPr lang="en-US" sz="2800" dirty="0" smtClean="0"/>
              <a:t>goals</a:t>
            </a:r>
            <a:r>
              <a:rPr lang="en-CA" sz="2800" dirty="0" smtClean="0">
                <a:latin typeface="Arial"/>
              </a:rPr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64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dirty="0"/>
              <a:t>Start with the easy and obvious</a:t>
            </a:r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Go past it to the really creative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Stay within limits though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Description from Blue Sky limits what can happen</a:t>
            </a:r>
          </a:p>
          <a:p>
            <a:pPr marL="1182688" lvl="2">
              <a:spcBef>
                <a:spcPts val="575"/>
              </a:spcBef>
              <a:defRPr/>
            </a:pPr>
            <a:r>
              <a:rPr lang="en-US" sz="2300" dirty="0"/>
              <a:t>Deus ex </a:t>
            </a:r>
            <a:r>
              <a:rPr lang="en-US" sz="2300" dirty="0" err="1"/>
              <a:t>Machina</a:t>
            </a:r>
            <a:endParaRPr lang="en-US" sz="2300" dirty="0"/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Standards and Practices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 smtClean="0"/>
              <a:t>Children</a:t>
            </a:r>
            <a:r>
              <a:rPr lang="en-CA" sz="2600" dirty="0" smtClean="0">
                <a:latin typeface="Arial"/>
              </a:rPr>
              <a:t>’</a:t>
            </a:r>
            <a:r>
              <a:rPr lang="en-US" sz="2600" dirty="0" smtClean="0"/>
              <a:t>s </a:t>
            </a:r>
            <a:r>
              <a:rPr lang="en-US" sz="2600" dirty="0"/>
              <a:t>games have extreme limits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Teen less so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Mature even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4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Working within the limits forces creativity</a:t>
            </a:r>
          </a:p>
          <a:p>
            <a:pPr marL="782638" lvl="1">
              <a:defRPr/>
            </a:pPr>
            <a:r>
              <a:rPr lang="en-US" dirty="0"/>
              <a:t>Cowboys </a:t>
            </a:r>
            <a:r>
              <a:rPr lang="en-US" dirty="0" smtClean="0"/>
              <a:t>can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lasso cattle</a:t>
            </a:r>
          </a:p>
          <a:p>
            <a:pPr marL="1182688" lvl="2">
              <a:defRPr/>
            </a:pPr>
            <a:r>
              <a:rPr lang="en-US" dirty="0"/>
              <a:t>Kids will try it with each other &amp; injury can result</a:t>
            </a:r>
          </a:p>
          <a:p>
            <a:pPr marL="1182688" lvl="2">
              <a:defRPr/>
            </a:pPr>
            <a:r>
              <a:rPr lang="en-US" dirty="0" smtClean="0"/>
              <a:t>MacDonald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coffee suit results</a:t>
            </a:r>
          </a:p>
          <a:p>
            <a:pPr marL="782638" lvl="1">
              <a:defRPr/>
            </a:pPr>
            <a:r>
              <a:rPr lang="en-US" dirty="0"/>
              <a:t>Need creative solution that </a:t>
            </a:r>
            <a:r>
              <a:rPr lang="en-CA" dirty="0" smtClean="0"/>
              <a:t>doesn’t</a:t>
            </a:r>
            <a:r>
              <a:rPr lang="en-US" dirty="0" smtClean="0"/>
              <a:t> </a:t>
            </a:r>
            <a:r>
              <a:rPr lang="en-US" dirty="0"/>
              <a:t>lasso</a:t>
            </a:r>
          </a:p>
          <a:p>
            <a:pPr marL="1182688" lvl="2">
              <a:defRPr/>
            </a:pPr>
            <a:r>
              <a:rPr lang="en-US" dirty="0"/>
              <a:t>Use lassoes to create tornado to suck up cattle and drop them in corral</a:t>
            </a:r>
          </a:p>
        </p:txBody>
      </p:sp>
    </p:spTree>
    <p:extLst>
      <p:ext uri="{BB962C8B-B14F-4D97-AF65-F5344CB8AC3E}">
        <p14:creationId xmlns:p14="http://schemas.microsoft.com/office/powerpoint/2010/main" val="524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Brainstorming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Despite fact that rules </a:t>
            </a:r>
            <a:r>
              <a:rPr lang="en-CA" dirty="0" smtClean="0"/>
              <a:t>don’t</a:t>
            </a:r>
            <a:r>
              <a:rPr lang="en-US" dirty="0" smtClean="0"/>
              <a:t> </a:t>
            </a:r>
            <a:r>
              <a:rPr lang="en-US" dirty="0"/>
              <a:t>always work ...</a:t>
            </a:r>
          </a:p>
        </p:txBody>
      </p:sp>
    </p:spTree>
    <p:extLst>
      <p:ext uri="{BB962C8B-B14F-4D97-AF65-F5344CB8AC3E}">
        <p14:creationId xmlns:p14="http://schemas.microsoft.com/office/powerpoint/2010/main" val="402748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900" dirty="0"/>
              <a:t>Focus on quantity</a:t>
            </a:r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Quantity breeds Quality</a:t>
            </a:r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Linus Pauling said </a:t>
            </a:r>
            <a:r>
              <a:rPr lang="en-CA" sz="2500" dirty="0" smtClean="0">
                <a:latin typeface="Arial"/>
              </a:rPr>
              <a:t>“</a:t>
            </a:r>
            <a:r>
              <a:rPr lang="en-US" sz="2500" dirty="0" smtClean="0"/>
              <a:t>The </a:t>
            </a:r>
            <a:r>
              <a:rPr lang="en-US" sz="2500" dirty="0"/>
              <a:t>way to have good ideas is to have lots of </a:t>
            </a:r>
            <a:r>
              <a:rPr lang="en-US" sz="2500" dirty="0" smtClean="0"/>
              <a:t>ideas</a:t>
            </a:r>
            <a:r>
              <a:rPr lang="en-CA" sz="2500" dirty="0" smtClean="0">
                <a:latin typeface="Arial"/>
              </a:rPr>
              <a:t>”</a:t>
            </a:r>
            <a:endParaRPr lang="en-US" sz="2500" dirty="0"/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Assumption:  more ideas means </a:t>
            </a:r>
            <a:r>
              <a:rPr lang="en-CA" sz="2500" dirty="0" smtClean="0"/>
              <a:t>you’re </a:t>
            </a:r>
            <a:r>
              <a:rPr lang="en-US" sz="2500" dirty="0" smtClean="0"/>
              <a:t>likely </a:t>
            </a:r>
            <a:r>
              <a:rPr lang="en-US" sz="2500" dirty="0"/>
              <a:t>to find the radical/effective solution</a:t>
            </a:r>
          </a:p>
          <a:p>
            <a:pPr>
              <a:spcBef>
                <a:spcPts val="638"/>
              </a:spcBef>
              <a:defRPr/>
            </a:pPr>
            <a:r>
              <a:rPr lang="en-US" sz="2900" dirty="0"/>
              <a:t>Withhold Criticism</a:t>
            </a:r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Put on hold (Not always if you know the group)</a:t>
            </a:r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Extend and add to ideas</a:t>
            </a:r>
          </a:p>
          <a:p>
            <a:pPr marL="782638" lvl="1">
              <a:spcBef>
                <a:spcPts val="550"/>
              </a:spcBef>
              <a:defRPr/>
            </a:pPr>
            <a:r>
              <a:rPr lang="en-US" sz="2500" dirty="0"/>
              <a:t>Criticism is often last stage of process</a:t>
            </a:r>
          </a:p>
          <a:p>
            <a:pPr marL="1182688" lvl="2">
              <a:spcBef>
                <a:spcPts val="550"/>
              </a:spcBef>
              <a:defRPr/>
            </a:pPr>
            <a:r>
              <a:rPr lang="en-US" sz="2200" dirty="0"/>
              <a:t>Cull all but the best </a:t>
            </a:r>
            <a:r>
              <a:rPr lang="en-US" sz="2200" dirty="0" smtClean="0"/>
              <a:t>ideas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256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Welcome unusual ideas</a:t>
            </a:r>
          </a:p>
          <a:p>
            <a:pPr marL="782638" lvl="1">
              <a:defRPr/>
            </a:pPr>
            <a:r>
              <a:rPr lang="en-US" dirty="0"/>
              <a:t>A long list is great</a:t>
            </a:r>
          </a:p>
          <a:p>
            <a:pPr marL="782638" lvl="1">
              <a:defRPr/>
            </a:pPr>
            <a:r>
              <a:rPr lang="en-US" dirty="0"/>
              <a:t>Unusual ideas are great</a:t>
            </a:r>
          </a:p>
          <a:p>
            <a:pPr marL="1182688" lvl="2">
              <a:defRPr/>
            </a:pPr>
            <a:r>
              <a:rPr lang="en-US" dirty="0"/>
              <a:t>Suspending assumptions</a:t>
            </a:r>
          </a:p>
          <a:p>
            <a:pPr marL="1182688" lvl="2">
              <a:defRPr/>
            </a:pPr>
            <a:r>
              <a:rPr lang="en-US" dirty="0"/>
              <a:t>New perspectives</a:t>
            </a:r>
          </a:p>
          <a:p>
            <a:pPr marL="1182688" lvl="2">
              <a:defRPr/>
            </a:pPr>
            <a:r>
              <a:rPr lang="en-US" dirty="0"/>
              <a:t>May provide better solutions</a:t>
            </a:r>
          </a:p>
          <a:p>
            <a:pPr>
              <a:defRPr/>
            </a:pPr>
            <a:r>
              <a:rPr lang="en-US" dirty="0"/>
              <a:t>Combine and Improve Ideas</a:t>
            </a:r>
          </a:p>
          <a:p>
            <a:pPr marL="782638" lvl="1">
              <a:defRPr/>
            </a:pPr>
            <a:r>
              <a:rPr lang="en-US" dirty="0"/>
              <a:t>1 + 1 = 3 is often true in brainstorming</a:t>
            </a:r>
          </a:p>
          <a:p>
            <a:pPr marL="782638" lvl="1">
              <a:defRPr/>
            </a:pPr>
            <a:r>
              <a:rPr lang="en-US" dirty="0"/>
              <a:t>Process of </a:t>
            </a:r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9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Game Design IS NOT a loner activity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sz="2400" dirty="0"/>
              <a:t>Ultimate team sport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Game Design is all about creativity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sz="2400" dirty="0"/>
              <a:t>Making something already made is a waste of time and money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Game Design goes through stages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sz="2400" dirty="0"/>
              <a:t>Each refines the game concept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sz="2400" dirty="0"/>
              <a:t>Each refines the elements and design</a:t>
            </a:r>
          </a:p>
          <a:p>
            <a:pPr marL="782638" lvl="1">
              <a:lnSpc>
                <a:spcPct val="90000"/>
              </a:lnSpc>
              <a:defRPr/>
            </a:pPr>
            <a:r>
              <a:rPr lang="en-US" sz="2400" dirty="0"/>
              <a:t>Final product is Game Design Document</a:t>
            </a:r>
          </a:p>
          <a:p>
            <a:pPr marL="1182688" lvl="2">
              <a:lnSpc>
                <a:spcPct val="90000"/>
              </a:lnSpc>
              <a:defRPr/>
            </a:pPr>
            <a:r>
              <a:rPr lang="en-US" sz="2000" dirty="0"/>
              <a:t>GDD = What is to be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6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99000"/>
              <a:buFont typeface="Arial" charset="0"/>
              <a:buAutoNum type="arabicPeriod"/>
              <a:defRPr/>
            </a:pPr>
            <a:r>
              <a:rPr lang="en-US" dirty="0"/>
              <a:t>Before the session, define the problem</a:t>
            </a:r>
          </a:p>
          <a:p>
            <a:pPr marL="782638" lvl="1">
              <a:buFont typeface="Arial" charset="0"/>
              <a:buChar char="•"/>
              <a:defRPr/>
            </a:pPr>
            <a:r>
              <a:rPr lang="en-US" dirty="0"/>
              <a:t>Be specific</a:t>
            </a:r>
          </a:p>
          <a:p>
            <a:pPr marL="782638" lvl="1">
              <a:buFont typeface="Arial" charset="0"/>
              <a:buChar char="•"/>
              <a:defRPr/>
            </a:pPr>
            <a:r>
              <a:rPr lang="en-US" dirty="0"/>
              <a:t>Limit the area to be discussed</a:t>
            </a:r>
          </a:p>
          <a:p>
            <a:pPr marL="782638" lvl="1">
              <a:buFont typeface="Arial" charset="0"/>
              <a:buChar char="•"/>
              <a:defRPr/>
            </a:pPr>
            <a:r>
              <a:rPr lang="en-US" dirty="0"/>
              <a:t>If problem is too big, facilitator breaks down before</a:t>
            </a:r>
          </a:p>
          <a:p>
            <a:pPr>
              <a:buSzPct val="99000"/>
              <a:buFont typeface="Arial" charset="0"/>
              <a:buAutoNum type="arabicPeriod"/>
              <a:defRPr/>
            </a:pPr>
            <a:r>
              <a:rPr lang="en-US" dirty="0"/>
              <a:t>Compose memo (discussion board entry)</a:t>
            </a:r>
          </a:p>
          <a:p>
            <a:pPr marL="782638" lvl="1">
              <a:buSzPct val="125000"/>
              <a:buFont typeface="Arial" charset="0"/>
              <a:buChar char="•"/>
              <a:defRPr/>
            </a:pPr>
            <a:r>
              <a:rPr lang="en-US" dirty="0"/>
              <a:t>Session name, date, time, place</a:t>
            </a:r>
          </a:p>
          <a:p>
            <a:pPr marL="782638" lvl="1">
              <a:buSzPct val="125000"/>
              <a:buFont typeface="Arial" charset="0"/>
              <a:buChar char="•"/>
              <a:defRPr/>
            </a:pPr>
            <a:r>
              <a:rPr lang="en-US" dirty="0"/>
              <a:t>information as to problem &amp; </a:t>
            </a:r>
            <a:r>
              <a:rPr lang="en-US" dirty="0" smtClean="0"/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367238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buSzPct val="99000"/>
              <a:buFont typeface="Arial" charset="0"/>
              <a:buAutoNum type="arabicPeriod" startAt="3"/>
              <a:defRPr/>
            </a:pPr>
            <a:r>
              <a:rPr lang="en-US" sz="3000" dirty="0"/>
              <a:t>Choose participants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&lt; 10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Core members with key skills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Guest members with affinity to problem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Idea collector</a:t>
            </a:r>
          </a:p>
          <a:p>
            <a:pPr>
              <a:spcBef>
                <a:spcPts val="663"/>
              </a:spcBef>
              <a:buSzPct val="99000"/>
              <a:buFont typeface="Arial" charset="0"/>
              <a:buAutoNum type="arabicPeriod" startAt="3"/>
              <a:defRPr/>
            </a:pPr>
            <a:r>
              <a:rPr lang="en-US" sz="3000" dirty="0"/>
              <a:t>Create a list of Lead Questions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Required if brainstorming session slows down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Can we combine ideas?</a:t>
            </a:r>
          </a:p>
          <a:p>
            <a:pPr marL="782638" lvl="1">
              <a:spcBef>
                <a:spcPts val="575"/>
              </a:spcBef>
              <a:buSzPct val="125000"/>
              <a:buFont typeface="Arial" charset="0"/>
              <a:buChar char="•"/>
              <a:defRPr/>
            </a:pPr>
            <a:r>
              <a:rPr lang="en-US" sz="2600" dirty="0"/>
              <a:t>Different perspective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6026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 smtClean="0"/>
              <a:t>Warm-up </a:t>
            </a:r>
            <a:r>
              <a:rPr lang="en-US" sz="2400" dirty="0"/>
              <a:t>session (novices) with simple problem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Facilitator presents problem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Asks group for ideas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If no ideas then lead question to get started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Everyone presents ideas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Clarity: participants may elaborate idea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When time up, facilitator organizes ideas and encourages discussion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Ideas categorized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Whole list is reviewed to make sure everyone understands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Duplicates and infeasible solutions eliminated</a:t>
            </a:r>
          </a:p>
          <a:p>
            <a:pPr>
              <a:spcBef>
                <a:spcPts val="475"/>
              </a:spcBef>
              <a:buSzPct val="99000"/>
              <a:buFont typeface="Arial" charset="0"/>
              <a:buAutoNum type="arabicPeriod"/>
              <a:defRPr/>
            </a:pPr>
            <a:r>
              <a:rPr lang="en-US" sz="2400" dirty="0"/>
              <a:t>Facilitator wraps up session</a:t>
            </a:r>
          </a:p>
        </p:txBody>
      </p:sp>
    </p:spTree>
    <p:extLst>
      <p:ext uri="{BB962C8B-B14F-4D97-AF65-F5344CB8AC3E}">
        <p14:creationId xmlns:p14="http://schemas.microsoft.com/office/powerpoint/2010/main" val="341133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600" dirty="0"/>
              <a:t>Participants who have ideas but </a:t>
            </a:r>
            <a:r>
              <a:rPr lang="en-CA" sz="2600" dirty="0" smtClean="0"/>
              <a:t>couldn’t</a:t>
            </a:r>
            <a:r>
              <a:rPr lang="en-US" sz="2600" dirty="0" smtClean="0"/>
              <a:t> </a:t>
            </a:r>
            <a:r>
              <a:rPr lang="en-US" sz="2600" dirty="0"/>
              <a:t>present them write them down and present later</a:t>
            </a:r>
          </a:p>
          <a:p>
            <a:pPr>
              <a:spcBef>
                <a:spcPts val="588"/>
              </a:spcBef>
              <a:defRPr/>
            </a:pPr>
            <a:r>
              <a:rPr lang="en-US" sz="2600" dirty="0"/>
              <a:t>Idea collector numbers ideas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Can be used as target (we have 44 ... </a:t>
            </a:r>
            <a:r>
              <a:rPr lang="en-US" sz="2300" dirty="0" smtClean="0"/>
              <a:t>L</a:t>
            </a:r>
            <a:r>
              <a:rPr lang="en-CA" sz="2300" dirty="0" err="1" smtClean="0"/>
              <a:t>et’s</a:t>
            </a:r>
            <a:r>
              <a:rPr lang="en-US" sz="2300" dirty="0" smtClean="0"/>
              <a:t> </a:t>
            </a:r>
            <a:r>
              <a:rPr lang="en-US" sz="2300" dirty="0"/>
              <a:t>try for 50)</a:t>
            </a:r>
          </a:p>
          <a:p>
            <a:pPr>
              <a:spcBef>
                <a:spcPts val="588"/>
              </a:spcBef>
              <a:defRPr/>
            </a:pPr>
            <a:r>
              <a:rPr lang="en-US" sz="2600" dirty="0"/>
              <a:t>Idea collector may repeat idea to make sure they have it</a:t>
            </a:r>
          </a:p>
          <a:p>
            <a:pPr>
              <a:spcBef>
                <a:spcPts val="588"/>
              </a:spcBef>
              <a:defRPr/>
            </a:pPr>
            <a:r>
              <a:rPr lang="en-US" sz="2600" dirty="0"/>
              <a:t>Most associated ideas should have priority over less associated</a:t>
            </a:r>
          </a:p>
          <a:p>
            <a:pPr>
              <a:spcBef>
                <a:spcPts val="588"/>
              </a:spcBef>
              <a:defRPr/>
            </a:pPr>
            <a:r>
              <a:rPr lang="en-US" sz="2600" dirty="0"/>
              <a:t>Managers and superiors should NOT attend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Inhibits creativity and flow of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9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/>
              <a:t>Solution </a:t>
            </a:r>
            <a:r>
              <a:rPr lang="en-CA" sz="2400" dirty="0" smtClean="0"/>
              <a:t>shouldn’t</a:t>
            </a:r>
            <a:r>
              <a:rPr lang="en-US" sz="2400" dirty="0" smtClean="0"/>
              <a:t> </a:t>
            </a:r>
            <a:r>
              <a:rPr lang="en-US" sz="2400" dirty="0"/>
              <a:t>require resources/skills group </a:t>
            </a:r>
            <a:r>
              <a:rPr lang="en-CA" sz="2400" dirty="0" smtClean="0"/>
              <a:t>doesn’t</a:t>
            </a:r>
            <a:r>
              <a:rPr lang="en-US" sz="2400" dirty="0" smtClean="0"/>
              <a:t> </a:t>
            </a:r>
            <a:r>
              <a:rPr lang="en-US" sz="2400" dirty="0"/>
              <a:t>have or </a:t>
            </a:r>
            <a:r>
              <a:rPr lang="en-CA" sz="2400" dirty="0" smtClean="0"/>
              <a:t>can’t</a:t>
            </a:r>
            <a:r>
              <a:rPr lang="en-US" sz="2400" dirty="0" smtClean="0"/>
              <a:t> </a:t>
            </a:r>
            <a:r>
              <a:rPr lang="en-US" sz="2400" dirty="0"/>
              <a:t>acquire</a:t>
            </a:r>
          </a:p>
          <a:p>
            <a:pPr>
              <a:spcBef>
                <a:spcPts val="675"/>
              </a:spcBef>
              <a:defRPr/>
            </a:pPr>
            <a:r>
              <a:rPr lang="en-US" sz="2400" dirty="0"/>
              <a:t>If second session required, get the necessary resources</a:t>
            </a:r>
          </a:p>
          <a:p>
            <a:pPr>
              <a:spcBef>
                <a:spcPts val="675"/>
              </a:spcBef>
              <a:defRPr/>
            </a:pPr>
            <a:r>
              <a:rPr lang="en-US" sz="2400" dirty="0"/>
              <a:t>Need metric for success</a:t>
            </a:r>
          </a:p>
          <a:p>
            <a:pPr>
              <a:spcBef>
                <a:spcPts val="675"/>
              </a:spcBef>
              <a:defRPr/>
            </a:pPr>
            <a:r>
              <a:rPr lang="en-US" sz="2400" dirty="0"/>
              <a:t>Steps to accomplish must be clear and assignable to members for further work</a:t>
            </a:r>
          </a:p>
          <a:p>
            <a:pPr>
              <a:spcBef>
                <a:spcPts val="675"/>
              </a:spcBef>
              <a:defRPr/>
            </a:pPr>
            <a:r>
              <a:rPr lang="en-US" sz="2400" dirty="0"/>
              <a:t>Milestones and evaluations at milestones</a:t>
            </a:r>
          </a:p>
          <a:p>
            <a:pPr>
              <a:spcBef>
                <a:spcPts val="675"/>
              </a:spcBef>
              <a:defRPr/>
            </a:pPr>
            <a:r>
              <a:rPr lang="en-US" sz="2400" dirty="0"/>
              <a:t>Incentives to </a:t>
            </a:r>
            <a:r>
              <a:rPr lang="en-US" sz="2400" dirty="0" smtClean="0"/>
              <a:t>participate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21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Game Design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Incentives are not always physical</a:t>
            </a:r>
          </a:p>
          <a:p>
            <a:pPr marL="782638" lvl="1">
              <a:defRPr/>
            </a:pPr>
            <a:r>
              <a:rPr lang="en-US" dirty="0"/>
              <a:t>Making good game is goal</a:t>
            </a:r>
          </a:p>
          <a:p>
            <a:pPr>
              <a:defRPr/>
            </a:pPr>
            <a:r>
              <a:rPr lang="en-US" dirty="0"/>
              <a:t>Many times, plot/design is result not something to do</a:t>
            </a:r>
          </a:p>
          <a:p>
            <a:pPr>
              <a:defRPr/>
            </a:pPr>
            <a:r>
              <a:rPr lang="en-US" dirty="0"/>
              <a:t>Criticism (NOT personal) is allowed in close groups</a:t>
            </a:r>
          </a:p>
          <a:p>
            <a:pPr marL="782638" lvl="1">
              <a:defRPr/>
            </a:pPr>
            <a:r>
              <a:rPr lang="en-US" dirty="0"/>
              <a:t>Not recommended in new groups </a:t>
            </a:r>
            <a:r>
              <a:rPr lang="en-US" dirty="0" smtClean="0"/>
              <a:t>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6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Nominal Group Technique</a:t>
            </a:r>
          </a:p>
          <a:p>
            <a:pPr marL="782638" lvl="1">
              <a:defRPr/>
            </a:pPr>
            <a:r>
              <a:rPr lang="en-US" dirty="0"/>
              <a:t>Equal say for all</a:t>
            </a:r>
          </a:p>
          <a:p>
            <a:pPr marL="782638" lvl="1">
              <a:defRPr/>
            </a:pPr>
            <a:r>
              <a:rPr lang="en-US" dirty="0"/>
              <a:t>Ideas written anonymously</a:t>
            </a:r>
          </a:p>
          <a:p>
            <a:pPr marL="782638" lvl="1">
              <a:defRPr/>
            </a:pPr>
            <a:r>
              <a:rPr lang="en-US" dirty="0"/>
              <a:t>Moderator collects, reads and each is voted on by group (distillation)</a:t>
            </a:r>
          </a:p>
          <a:p>
            <a:pPr marL="782638" lvl="1">
              <a:defRPr/>
            </a:pPr>
            <a:r>
              <a:rPr lang="en-US" dirty="0"/>
              <a:t>Top ranked ideas sent back to group or subgroup for more brainstorming</a:t>
            </a:r>
          </a:p>
          <a:p>
            <a:pPr marL="782638" lvl="1">
              <a:defRPr/>
            </a:pPr>
            <a:r>
              <a:rPr lang="en-US" dirty="0"/>
              <a:t>Often takes trained facilitator &amp; practice sessions to make it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Group Passing Technique</a:t>
            </a:r>
          </a:p>
          <a:p>
            <a:pPr marL="782638" lvl="1">
              <a:defRPr/>
            </a:pPr>
            <a:r>
              <a:rPr lang="en-US" dirty="0"/>
              <a:t>Starts with well-defined topic</a:t>
            </a:r>
          </a:p>
          <a:p>
            <a:pPr marL="782638" lvl="1">
              <a:defRPr/>
            </a:pPr>
            <a:r>
              <a:rPr lang="en-US" dirty="0"/>
              <a:t>Each participant brainstorms individually</a:t>
            </a:r>
          </a:p>
          <a:p>
            <a:pPr marL="782638" lvl="1">
              <a:defRPr/>
            </a:pPr>
            <a:r>
              <a:rPr lang="en-US" dirty="0"/>
              <a:t>All ideas merged into one huge idea map</a:t>
            </a:r>
          </a:p>
          <a:p>
            <a:pPr marL="1182688" lvl="2">
              <a:defRPr/>
            </a:pPr>
            <a:r>
              <a:rPr lang="en-US" dirty="0"/>
              <a:t>Star map is one possibility</a:t>
            </a:r>
          </a:p>
          <a:p>
            <a:pPr marL="782638" lvl="1">
              <a:defRPr/>
            </a:pPr>
            <a:r>
              <a:rPr lang="en-US" dirty="0"/>
              <a:t>Looking for common understanding of issues and meanings</a:t>
            </a:r>
          </a:p>
          <a:p>
            <a:pPr marL="782638" lvl="1">
              <a:defRPr/>
            </a:pPr>
            <a:r>
              <a:rPr lang="en-US" dirty="0"/>
              <a:t>New ideas by association</a:t>
            </a:r>
          </a:p>
          <a:p>
            <a:pPr marL="1182688" lvl="2">
              <a:defRPr/>
            </a:pPr>
            <a:r>
              <a:rPr lang="en-US" dirty="0"/>
              <a:t>Add to map</a:t>
            </a:r>
          </a:p>
          <a:p>
            <a:pPr marL="782638" lvl="1">
              <a:defRPr/>
            </a:pPr>
            <a:r>
              <a:rPr lang="en-US" dirty="0"/>
              <a:t>Finally prioritize &amp; take action</a:t>
            </a:r>
          </a:p>
        </p:txBody>
      </p:sp>
    </p:spTree>
    <p:extLst>
      <p:ext uri="{BB962C8B-B14F-4D97-AF65-F5344CB8AC3E}">
        <p14:creationId xmlns:p14="http://schemas.microsoft.com/office/powerpoint/2010/main" val="410334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8168"/>
            <a:ext cx="6512511" cy="1143000"/>
          </a:xfrm>
        </p:spPr>
        <p:txBody>
          <a:bodyPr/>
          <a:lstStyle/>
          <a:p>
            <a:r>
              <a:rPr lang="en-US" dirty="0" smtClean="0"/>
              <a:t>Star Map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9" y="451985"/>
            <a:ext cx="56007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26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2600" dirty="0"/>
              <a:t>Electronic Brainstorming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Uses </a:t>
            </a:r>
            <a:r>
              <a:rPr lang="en-US" sz="2300" dirty="0" err="1"/>
              <a:t>eMail</a:t>
            </a:r>
            <a:r>
              <a:rPr lang="en-US" sz="2300" dirty="0"/>
              <a:t> or wiki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Facilitator sends out initial memo &amp; gets back ideas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Collates a list of ideas 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List sent back by </a:t>
            </a:r>
            <a:r>
              <a:rPr lang="en-US" sz="2300" dirty="0" err="1"/>
              <a:t>eMail</a:t>
            </a:r>
            <a:r>
              <a:rPr lang="en-US" sz="2300" dirty="0"/>
              <a:t> for more brainstorming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Advantage</a:t>
            </a:r>
          </a:p>
          <a:p>
            <a:pPr marL="1182688" lvl="2">
              <a:spcBef>
                <a:spcPts val="500"/>
              </a:spcBef>
              <a:defRPr/>
            </a:pPr>
            <a:r>
              <a:rPr lang="en-US" sz="2000" dirty="0"/>
              <a:t>Eliminates productivity blocking and evaluation apprehension</a:t>
            </a:r>
          </a:p>
          <a:p>
            <a:pPr marL="1182688" lvl="2">
              <a:spcBef>
                <a:spcPts val="500"/>
              </a:spcBef>
              <a:defRPr/>
            </a:pPr>
            <a:r>
              <a:rPr lang="en-US" sz="2000" dirty="0"/>
              <a:t>Electronic archive of entire process for later</a:t>
            </a:r>
          </a:p>
          <a:p>
            <a:pPr marL="1182688" lvl="2">
              <a:spcBef>
                <a:spcPts val="500"/>
              </a:spcBef>
              <a:defRPr/>
            </a:pPr>
            <a:r>
              <a:rPr lang="en-US" sz="2000" dirty="0"/>
              <a:t>Larger groups</a:t>
            </a:r>
          </a:p>
          <a:p>
            <a:pPr marL="782638" lvl="1">
              <a:spcBef>
                <a:spcPts val="500"/>
              </a:spcBef>
              <a:defRPr/>
            </a:pPr>
            <a:r>
              <a:rPr lang="en-US" sz="2300" dirty="0"/>
              <a:t>Disadvantage</a:t>
            </a:r>
          </a:p>
          <a:p>
            <a:pPr marL="1182688" lvl="2">
              <a:spcBef>
                <a:spcPts val="500"/>
              </a:spcBef>
              <a:defRPr/>
            </a:pPr>
            <a:r>
              <a:rPr lang="en-US" sz="2000" dirty="0"/>
              <a:t>Needs more </a:t>
            </a:r>
            <a:r>
              <a:rPr lang="en-CA" sz="2000" dirty="0" smtClean="0">
                <a:latin typeface="Arial"/>
              </a:rPr>
              <a:t>“</a:t>
            </a:r>
            <a:r>
              <a:rPr lang="en-US" sz="2000" dirty="0" smtClean="0"/>
              <a:t>soak</a:t>
            </a:r>
            <a:r>
              <a:rPr lang="en-CA" sz="2000" dirty="0" smtClean="0">
                <a:latin typeface="Arial"/>
              </a:rPr>
              <a:t>” </a:t>
            </a:r>
            <a:r>
              <a:rPr lang="en-US" sz="2000" dirty="0" smtClean="0"/>
              <a:t>time </a:t>
            </a:r>
            <a:r>
              <a:rPr lang="en-US" sz="2000" dirty="0"/>
              <a:t>(days)</a:t>
            </a:r>
          </a:p>
        </p:txBody>
      </p:sp>
    </p:spTree>
    <p:extLst>
      <p:ext uri="{BB962C8B-B14F-4D97-AF65-F5344CB8AC3E}">
        <p14:creationId xmlns:p14="http://schemas.microsoft.com/office/powerpoint/2010/main" val="31152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All about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Sky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the Limit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Wild, loose, unencumbered, creative, open-your-mind-to-all-possibilities</a:t>
            </a:r>
          </a:p>
          <a:p>
            <a:pPr>
              <a:defRPr/>
            </a:pPr>
            <a:r>
              <a:rPr lang="en-US" dirty="0"/>
              <a:t>First step</a:t>
            </a:r>
          </a:p>
          <a:p>
            <a:pPr>
              <a:defRPr/>
            </a:pPr>
            <a:r>
              <a:rPr lang="en-US" dirty="0"/>
              <a:t>NO censors</a:t>
            </a:r>
          </a:p>
          <a:p>
            <a:pPr marL="782638" lvl="1">
              <a:defRPr/>
            </a:pPr>
            <a:r>
              <a:rPr lang="en-US" dirty="0"/>
              <a:t>Only originator of idea puts limits and caveats on idea</a:t>
            </a:r>
          </a:p>
          <a:p>
            <a:pPr>
              <a:defRPr/>
            </a:pPr>
            <a:r>
              <a:rPr lang="en-US" dirty="0"/>
              <a:t>Often by a few high-level people</a:t>
            </a:r>
          </a:p>
          <a:p>
            <a:pPr marL="782638" lvl="1">
              <a:defRPr/>
            </a:pPr>
            <a:r>
              <a:rPr lang="en-US" dirty="0"/>
              <a:t>Not </a:t>
            </a:r>
            <a:r>
              <a:rPr lang="en-US" dirty="0" smtClean="0"/>
              <a:t>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Directed 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100" dirty="0"/>
              <a:t>Variant on Electronic</a:t>
            </a:r>
          </a:p>
          <a:p>
            <a:pPr>
              <a:spcBef>
                <a:spcPts val="675"/>
              </a:spcBef>
              <a:defRPr/>
            </a:pPr>
            <a:r>
              <a:rPr lang="en-US" sz="3100" dirty="0"/>
              <a:t>Solution space pre-defined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Used to constrain acceptable ideas</a:t>
            </a:r>
          </a:p>
          <a:p>
            <a:pPr>
              <a:spcBef>
                <a:spcPts val="675"/>
              </a:spcBef>
              <a:defRPr/>
            </a:pPr>
            <a:r>
              <a:rPr lang="en-US" sz="3100" dirty="0"/>
              <a:t>One sheet of paper (or electronic equiv.)</a:t>
            </a:r>
          </a:p>
          <a:p>
            <a:pPr>
              <a:spcBef>
                <a:spcPts val="675"/>
              </a:spcBef>
              <a:defRPr/>
            </a:pPr>
            <a:r>
              <a:rPr lang="en-US" sz="3100" dirty="0"/>
              <a:t>Produce one response to problem &amp; stop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Randomly swapped around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Asked to create improvement on idea they received</a:t>
            </a:r>
          </a:p>
          <a:p>
            <a:pPr>
              <a:spcBef>
                <a:spcPts val="675"/>
              </a:spcBef>
              <a:defRPr/>
            </a:pPr>
            <a:r>
              <a:rPr lang="en-US" sz="3100" dirty="0"/>
              <a:t>Rinse &amp; </a:t>
            </a:r>
            <a:r>
              <a:rPr lang="en-US" sz="3100" dirty="0" smtClean="0"/>
              <a:t>Repeat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6402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Group Brainstorming not as effective as Individual Brainstorming</a:t>
            </a:r>
          </a:p>
          <a:p>
            <a:pPr marL="782638" lvl="1">
              <a:defRPr/>
            </a:pPr>
            <a:r>
              <a:rPr lang="en-US" dirty="0"/>
              <a:t>Production </a:t>
            </a:r>
            <a:r>
              <a:rPr lang="en-US" dirty="0" smtClean="0"/>
              <a:t>Blocking</a:t>
            </a:r>
          </a:p>
          <a:p>
            <a:pPr marL="782638" lvl="1">
              <a:defRPr/>
            </a:pPr>
            <a:r>
              <a:rPr lang="en-US" dirty="0" smtClean="0"/>
              <a:t>Social Loafing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One individual blocks/inhibits other people during a group discussion. </a:t>
            </a:r>
            <a:endParaRPr lang="en-US" sz="2600" dirty="0">
              <a:latin typeface="Helvetica" charset="0"/>
              <a:sym typeface="Helvetica" charset="0"/>
            </a:endParaRPr>
          </a:p>
          <a:p>
            <a:pPr marL="782638" lvl="1">
              <a:defRPr/>
            </a:pPr>
            <a:r>
              <a:rPr lang="en-US" sz="2600" dirty="0" smtClean="0">
                <a:latin typeface="Helvetica" charset="0"/>
                <a:cs typeface="Helvetica" charset="0"/>
                <a:sym typeface="Helvetica" charset="0"/>
              </a:rPr>
              <a:t>One </a:t>
            </a: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person talking about idea, others are </a:t>
            </a:r>
            <a:r>
              <a:rPr lang="en-US" sz="2600" dirty="0" smtClean="0">
                <a:latin typeface="Helvetica" charset="0"/>
                <a:cs typeface="Helvetica" charset="0"/>
                <a:sym typeface="Helvetica" charset="0"/>
              </a:rPr>
              <a:t>“blocked” -- </a:t>
            </a:r>
            <a:r>
              <a:rPr lang="en-CA" sz="2600" dirty="0" smtClean="0">
                <a:latin typeface="Helvetica" charset="0"/>
                <a:cs typeface="Helvetica" charset="0"/>
                <a:sym typeface="Helvetica" charset="0"/>
              </a:rPr>
              <a:t>can’t</a:t>
            </a:r>
            <a:r>
              <a:rPr lang="en-US" sz="2600" dirty="0" smtClean="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provide their own creative input. </a:t>
            </a:r>
            <a:endParaRPr lang="en-US" sz="2600" dirty="0">
              <a:latin typeface="Helvetica" charset="0"/>
              <a:sym typeface="Helvetica" charset="0"/>
            </a:endParaRPr>
          </a:p>
          <a:p>
            <a:pPr marL="782638" lvl="1">
              <a:defRPr/>
            </a:pPr>
            <a:r>
              <a:rPr lang="en-US" sz="2600" dirty="0" smtClean="0">
                <a:latin typeface="Helvetica" charset="0"/>
                <a:cs typeface="Helvetica" charset="0"/>
                <a:sym typeface="Helvetica" charset="0"/>
              </a:rPr>
              <a:t>May </a:t>
            </a: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not have time to think of an idea,</a:t>
            </a:r>
            <a:endParaRPr lang="en-US" sz="2600" dirty="0">
              <a:latin typeface="Helvetica" charset="0"/>
              <a:sym typeface="Helvetica" charset="0"/>
            </a:endParaRPr>
          </a:p>
          <a:p>
            <a:pPr marL="782638" lvl="1">
              <a:defRPr/>
            </a:pPr>
            <a:r>
              <a:rPr lang="en-US" sz="2600" dirty="0" smtClean="0">
                <a:latin typeface="Helvetica" charset="0"/>
                <a:cs typeface="Helvetica" charset="0"/>
                <a:sym typeface="Helvetica" charset="0"/>
              </a:rPr>
              <a:t>May </a:t>
            </a: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be distracted or forget about their idea before they have an opportunity to share it.</a:t>
            </a:r>
            <a:endParaRPr lang="en-US" sz="2600" dirty="0">
              <a:latin typeface="Helvetica" charset="0"/>
              <a:sym typeface="Helvetica" charset="0"/>
            </a:endParaRPr>
          </a:p>
          <a:p>
            <a:pPr>
              <a:defRPr/>
            </a:pPr>
            <a:r>
              <a:rPr lang="en-US" sz="2600" dirty="0">
                <a:latin typeface="Helvetica" charset="0"/>
                <a:cs typeface="Helvetica" charset="0"/>
                <a:sym typeface="Helvetica" charset="0"/>
              </a:rPr>
              <a:t>Worse in larger groups</a:t>
            </a:r>
            <a:endParaRPr lang="en-US" sz="2600" dirty="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7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Loafing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  <a:cs typeface="Helvetica" charset="0"/>
                <a:sym typeface="Helvetica" charset="0"/>
              </a:rPr>
              <a:t>People make less effort in a group than when alone. </a:t>
            </a:r>
            <a:endParaRPr lang="en-US" sz="2800" dirty="0">
              <a:latin typeface="Helvetica" charset="0"/>
              <a:sym typeface="Helvetica" charset="0"/>
            </a:endParaRPr>
          </a:p>
          <a:p>
            <a:pPr marL="782638" lvl="1">
              <a:defRPr/>
            </a:pPr>
            <a:r>
              <a:rPr lang="en-CA" altLang="ja-JP" dirty="0" smtClean="0">
                <a:latin typeface="Arial"/>
                <a:cs typeface="Helvetica" charset="0"/>
                <a:sym typeface="Helvetica" charset="0"/>
              </a:rPr>
              <a:t>“</a:t>
            </a: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Somebody </a:t>
            </a:r>
            <a:r>
              <a:rPr lang="en-CA" dirty="0" smtClean="0">
                <a:latin typeface="Helvetica" charset="0"/>
                <a:cs typeface="Helvetica" charset="0"/>
                <a:sym typeface="Helvetica" charset="0"/>
              </a:rPr>
              <a:t>else’s</a:t>
            </a: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>
                <a:latin typeface="Helvetica" charset="0"/>
                <a:cs typeface="Helvetica" charset="0"/>
                <a:sym typeface="Helvetica" charset="0"/>
              </a:rPr>
              <a:t>problem </a:t>
            </a: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…</a:t>
            </a:r>
            <a:r>
              <a:rPr lang="en-CA" dirty="0" smtClean="0">
                <a:latin typeface="Arial"/>
                <a:cs typeface="Helvetica" charset="0"/>
                <a:sym typeface="Helvetica" charset="0"/>
              </a:rPr>
              <a:t>”</a:t>
            </a:r>
            <a:endParaRPr lang="en-US" dirty="0">
              <a:latin typeface="Helvetica" charset="0"/>
              <a:sym typeface="Helvetica" charset="0"/>
            </a:endParaRPr>
          </a:p>
          <a:p>
            <a:pPr marL="782638" lvl="1">
              <a:defRPr/>
            </a:pPr>
            <a:r>
              <a:rPr lang="en-US" dirty="0">
                <a:latin typeface="Helvetica" charset="0"/>
                <a:cs typeface="Helvetica" charset="0"/>
                <a:sym typeface="Helvetica" charset="0"/>
              </a:rPr>
              <a:t>Hiding in the </a:t>
            </a:r>
            <a:r>
              <a:rPr lang="en-US" dirty="0" smtClean="0">
                <a:latin typeface="Helvetica" charset="0"/>
                <a:cs typeface="Helvetica" charset="0"/>
                <a:sym typeface="Helvetica" charset="0"/>
              </a:rPr>
              <a:t>crowd</a:t>
            </a:r>
            <a:endParaRPr lang="en-US" dirty="0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1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Techniques</a:t>
            </a:r>
          </a:p>
          <a:p>
            <a:pPr marL="782638" lvl="1">
              <a:defRPr/>
            </a:pPr>
            <a:r>
              <a:rPr lang="en-US" dirty="0"/>
              <a:t>Free writing</a:t>
            </a:r>
          </a:p>
          <a:p>
            <a:pPr marL="782638" lvl="1">
              <a:defRPr/>
            </a:pPr>
            <a:r>
              <a:rPr lang="en-US" dirty="0"/>
              <a:t>Free speaking</a:t>
            </a:r>
          </a:p>
          <a:p>
            <a:pPr marL="782638" lvl="1">
              <a:defRPr/>
            </a:pPr>
            <a:r>
              <a:rPr lang="en-US" dirty="0"/>
              <a:t>Word association</a:t>
            </a:r>
          </a:p>
          <a:p>
            <a:pPr marL="782638" lvl="1">
              <a:defRPr/>
            </a:pPr>
            <a:r>
              <a:rPr lang="en-US" dirty="0"/>
              <a:t>Spider web diagrams (Star Diagrams)</a:t>
            </a:r>
          </a:p>
          <a:p>
            <a:pPr>
              <a:defRPr/>
            </a:pPr>
            <a:r>
              <a:rPr lang="en-US" dirty="0"/>
              <a:t>Useful in creative writing</a:t>
            </a:r>
          </a:p>
          <a:p>
            <a:pPr marL="782638" lvl="1">
              <a:defRPr/>
            </a:pPr>
            <a:r>
              <a:rPr lang="en-US" dirty="0"/>
              <a:t>superior to traditional group </a:t>
            </a:r>
            <a:r>
              <a:rPr lang="en-US" dirty="0" smtClean="0"/>
              <a:t>brainstorming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4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100" dirty="0"/>
              <a:t>AKA Stream-Of-Consciousness Writing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Write for fixed period of time</a:t>
            </a:r>
          </a:p>
          <a:p>
            <a:pPr marL="1182688" lvl="2">
              <a:spcBef>
                <a:spcPts val="588"/>
              </a:spcBef>
              <a:defRPr/>
            </a:pPr>
            <a:r>
              <a:rPr lang="en-US" sz="2300" dirty="0"/>
              <a:t>Not long - 5, 10, 15 min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Disregard spelling, grammar, punctuation</a:t>
            </a:r>
          </a:p>
          <a:p>
            <a:pPr>
              <a:spcBef>
                <a:spcPts val="688"/>
              </a:spcBef>
              <a:defRPr/>
            </a:pPr>
            <a:r>
              <a:rPr lang="en-US" sz="3100" dirty="0"/>
              <a:t>Produces raw (often unusable) material</a:t>
            </a:r>
          </a:p>
          <a:p>
            <a:pPr>
              <a:spcBef>
                <a:spcPts val="688"/>
              </a:spcBef>
              <a:defRPr/>
            </a:pPr>
            <a:r>
              <a:rPr lang="en-US" sz="3100" dirty="0"/>
              <a:t>Can overcome blocks of apathy or self-criticism</a:t>
            </a:r>
          </a:p>
          <a:p>
            <a:pPr>
              <a:spcBef>
                <a:spcPts val="688"/>
              </a:spcBef>
              <a:defRPr/>
            </a:pPr>
            <a:r>
              <a:rPr lang="en-US" sz="3100" dirty="0"/>
              <a:t>Used for initial thoughts &amp; ideas on topic</a:t>
            </a:r>
          </a:p>
          <a:p>
            <a:pPr marL="782638" lvl="1">
              <a:spcBef>
                <a:spcPts val="588"/>
              </a:spcBef>
              <a:defRPr/>
            </a:pPr>
            <a:r>
              <a:rPr lang="en-US" sz="2700" dirty="0"/>
              <a:t>Game Design especially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Set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a time limit and stick to </a:t>
            </a: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it.</a:t>
            </a:r>
            <a:endParaRPr lang="en-US" sz="1200" dirty="0" smtClean="0">
              <a:latin typeface="Helvetica" charset="0"/>
              <a:sym typeface="Helvetica" charset="0"/>
            </a:endParaRPr>
          </a:p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Keep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hand moving until the time is </a:t>
            </a: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up</a:t>
            </a:r>
            <a:endParaRPr lang="en-US" sz="1200" dirty="0">
              <a:latin typeface="Helvetica" charset="0"/>
              <a:sym typeface="Helvetica" charset="0"/>
            </a:endParaRPr>
          </a:p>
          <a:p>
            <a:pPr marL="777240" lvl="1" indent="-4572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/>
              <a:t>Do </a:t>
            </a:r>
            <a:r>
              <a:rPr lang="en-US" sz="1200" dirty="0"/>
              <a:t>not pause, stare into space or read </a:t>
            </a:r>
            <a:r>
              <a:rPr lang="en-CA" sz="1200" dirty="0" smtClean="0"/>
              <a:t>what’s</a:t>
            </a:r>
            <a:r>
              <a:rPr lang="en-US" sz="1200" dirty="0" smtClean="0"/>
              <a:t> </a:t>
            </a:r>
            <a:r>
              <a:rPr lang="en-US" sz="1200" dirty="0"/>
              <a:t>written. </a:t>
            </a:r>
          </a:p>
          <a:p>
            <a:pPr marL="777240" lvl="1" indent="-4572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/>
              <a:t>Write </a:t>
            </a:r>
            <a:r>
              <a:rPr lang="en-US" sz="1200" dirty="0"/>
              <a:t>quickly but not in a </a:t>
            </a:r>
            <a:r>
              <a:rPr lang="en-US" sz="1200" dirty="0" smtClean="0"/>
              <a:t>hurry.</a:t>
            </a:r>
          </a:p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Pay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no attention to grammar, spelling, punctuation, neatness, or style. </a:t>
            </a:r>
            <a:endParaRPr lang="en-US" sz="1200" dirty="0" smtClean="0">
              <a:latin typeface="Helvetica" charset="0"/>
              <a:sym typeface="Helvetica" charset="0"/>
            </a:endParaRPr>
          </a:p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If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you get off the topic or run out of ideas, keep writing anyway. </a:t>
            </a:r>
            <a:endParaRPr lang="en-US" sz="1200" dirty="0" smtClean="0">
              <a:latin typeface="Helvetica" charset="0"/>
              <a:sym typeface="Helvetica" charset="0"/>
            </a:endParaRPr>
          </a:p>
          <a:p>
            <a:pPr lvl="1" indent="-2286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/>
              <a:t>Write </a:t>
            </a:r>
            <a:r>
              <a:rPr lang="en-US" sz="1200" dirty="0"/>
              <a:t>nonsense or scribble: keep the hand </a:t>
            </a:r>
            <a:r>
              <a:rPr lang="en-US" sz="1200" dirty="0" smtClean="0"/>
              <a:t>moving.</a:t>
            </a:r>
          </a:p>
          <a:p>
            <a:pPr lvl="1" indent="-2286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If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bored or uncomfortable as you write, write about </a:t>
            </a: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that.</a:t>
            </a:r>
            <a:endParaRPr lang="en-US" sz="1200" dirty="0" smtClean="0">
              <a:latin typeface="Helvetica" charset="0"/>
              <a:sym typeface="Helvetica" charset="0"/>
            </a:endParaRPr>
          </a:p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When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the time is up, </a:t>
            </a:r>
            <a:endParaRPr lang="en-US" sz="1200" dirty="0" smtClean="0">
              <a:latin typeface="Helvetica" charset="0"/>
              <a:sym typeface="Helvetica" charset="0"/>
            </a:endParaRPr>
          </a:p>
          <a:p>
            <a:pPr marL="777240" lvl="1" indent="-4572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/>
              <a:t>Look </a:t>
            </a:r>
            <a:r>
              <a:rPr lang="en-US" sz="1200" dirty="0"/>
              <a:t>over </a:t>
            </a:r>
            <a:r>
              <a:rPr lang="en-CA" sz="1200" dirty="0" smtClean="0"/>
              <a:t>what’s</a:t>
            </a:r>
            <a:r>
              <a:rPr lang="en-US" sz="1200" dirty="0" smtClean="0"/>
              <a:t> written</a:t>
            </a:r>
          </a:p>
          <a:p>
            <a:pPr marL="777240" lvl="1" indent="-457200">
              <a:lnSpc>
                <a:spcPts val="1900"/>
              </a:lnSpc>
              <a:buFont typeface="+mj-lt"/>
              <a:buAutoNum type="alphaLcPeriod"/>
              <a:tabLst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  <a:tab pos="139700" algn="l"/>
                <a:tab pos="457200" algn="l"/>
              </a:tabLst>
              <a:defRPr/>
            </a:pPr>
            <a:r>
              <a:rPr lang="en-US" sz="1200" dirty="0" smtClean="0"/>
              <a:t>Mark </a:t>
            </a:r>
            <a:r>
              <a:rPr lang="en-US" sz="1200" dirty="0"/>
              <a:t>passages that might be worth keeping or elaborating</a:t>
            </a:r>
          </a:p>
        </p:txBody>
      </p:sp>
    </p:spTree>
    <p:extLst>
      <p:ext uri="{BB962C8B-B14F-4D97-AF65-F5344CB8AC3E}">
        <p14:creationId xmlns:p14="http://schemas.microsoft.com/office/powerpoint/2010/main" val="258537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dirty="0"/>
              <a:t>If no limits, then anything goes.</a:t>
            </a:r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Often, publisher specifies limits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Genre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Location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General Story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Basic Characters</a:t>
            </a:r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May be new story or new Game Mechanics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Someone did everything first</a:t>
            </a:r>
          </a:p>
          <a:p>
            <a:pPr marL="782638" lvl="1">
              <a:spcBef>
                <a:spcPts val="563"/>
              </a:spcBef>
              <a:defRPr/>
            </a:pPr>
            <a:r>
              <a:rPr lang="en-US" sz="2600" dirty="0"/>
              <a:t>Best new games are NEW</a:t>
            </a:r>
          </a:p>
        </p:txBody>
      </p:sp>
    </p:spTree>
    <p:extLst>
      <p:ext uri="{BB962C8B-B14F-4D97-AF65-F5344CB8AC3E}">
        <p14:creationId xmlns:p14="http://schemas.microsoft.com/office/powerpoint/2010/main" val="397619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dirty="0"/>
              <a:t>Each designer comes up with their own ideal game and writes it up</a:t>
            </a:r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Sent to a single evaluator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Eliminates old hat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Looks for </a:t>
            </a:r>
            <a:r>
              <a:rPr lang="en-CA" altLang="ja-JP" sz="2600" dirty="0" smtClean="0">
                <a:latin typeface="Arial"/>
              </a:rPr>
              <a:t>“</a:t>
            </a:r>
            <a:r>
              <a:rPr lang="en-US" sz="2600" dirty="0" smtClean="0"/>
              <a:t>gem</a:t>
            </a:r>
            <a:r>
              <a:rPr lang="en-CA" altLang="ja-JP" sz="2600" dirty="0" smtClean="0">
                <a:latin typeface="Arial"/>
              </a:rPr>
              <a:t>”</a:t>
            </a:r>
            <a:endParaRPr lang="en-US" sz="2600" dirty="0"/>
          </a:p>
          <a:p>
            <a:pPr>
              <a:spcBef>
                <a:spcPts val="663"/>
              </a:spcBef>
              <a:defRPr/>
            </a:pPr>
            <a:r>
              <a:rPr lang="en-US" sz="3000" dirty="0"/>
              <a:t>Writes up preliminary design based on </a:t>
            </a:r>
            <a:r>
              <a:rPr lang="en-CA" sz="3000" dirty="0" smtClean="0">
                <a:latin typeface="Arial"/>
              </a:rPr>
              <a:t>“</a:t>
            </a:r>
            <a:r>
              <a:rPr lang="en-US" sz="3000" dirty="0" smtClean="0"/>
              <a:t>gem</a:t>
            </a:r>
            <a:r>
              <a:rPr lang="en-CA" sz="3000" dirty="0" smtClean="0">
                <a:latin typeface="Arial"/>
              </a:rPr>
              <a:t>”</a:t>
            </a:r>
            <a:endParaRPr lang="en-US" sz="3000" dirty="0"/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Returns to all parties for next round</a:t>
            </a:r>
          </a:p>
          <a:p>
            <a:pPr marL="782638" lvl="1">
              <a:spcBef>
                <a:spcPts val="575"/>
              </a:spcBef>
              <a:defRPr/>
            </a:pPr>
            <a:r>
              <a:rPr lang="en-US" sz="2600" dirty="0"/>
              <a:t>Gem becomes basis of next cycle of </a:t>
            </a:r>
            <a:r>
              <a:rPr lang="en-CA" sz="2600" dirty="0" smtClean="0">
                <a:latin typeface="Arial"/>
              </a:rPr>
              <a:t>“</a:t>
            </a:r>
            <a:r>
              <a:rPr lang="en-US" sz="2600" dirty="0" smtClean="0"/>
              <a:t>Blue Sky”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Some Blue-Sky is done by meetings</a:t>
            </a:r>
          </a:p>
          <a:p>
            <a:pPr marL="782638" lvl="1">
              <a:defRPr/>
            </a:pPr>
            <a:r>
              <a:rPr lang="en-US" dirty="0"/>
              <a:t>face-to-face</a:t>
            </a:r>
          </a:p>
          <a:p>
            <a:pPr marL="782638" lvl="1">
              <a:defRPr/>
            </a:pPr>
            <a:r>
              <a:rPr lang="en-US" dirty="0"/>
              <a:t>custom </a:t>
            </a:r>
            <a:r>
              <a:rPr lang="en-US" dirty="0" err="1"/>
              <a:t>onLine</a:t>
            </a:r>
            <a:r>
              <a:rPr lang="en-US" dirty="0"/>
              <a:t> virtual worlds</a:t>
            </a:r>
          </a:p>
          <a:p>
            <a:pPr>
              <a:defRPr/>
            </a:pPr>
            <a:r>
              <a:rPr lang="en-US" dirty="0" err="1"/>
              <a:t>eMail</a:t>
            </a:r>
            <a:r>
              <a:rPr lang="en-US" dirty="0"/>
              <a:t> is common</a:t>
            </a:r>
          </a:p>
          <a:p>
            <a:pPr marL="782638" lvl="1">
              <a:defRPr/>
            </a:pPr>
            <a:r>
              <a:rPr lang="en-US" dirty="0"/>
              <a:t>Companies set up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game design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err="1"/>
              <a:t>eMail</a:t>
            </a:r>
            <a:r>
              <a:rPr lang="en-US" dirty="0"/>
              <a:t> address for employees to send ideas, too</a:t>
            </a:r>
          </a:p>
          <a:p>
            <a:pPr marL="782638" lvl="1">
              <a:defRPr/>
            </a:pPr>
            <a:r>
              <a:rPr lang="en-US" dirty="0"/>
              <a:t>Good ones fleshed out by Blue Sky teams</a:t>
            </a:r>
          </a:p>
          <a:p>
            <a:pPr marL="1182688" lvl="2">
              <a:defRPr/>
            </a:pPr>
            <a:r>
              <a:rPr lang="en-US" dirty="0"/>
              <a:t>May be meetings</a:t>
            </a:r>
          </a:p>
          <a:p>
            <a:pPr marL="1182688" lvl="2">
              <a:defRPr/>
            </a:pPr>
            <a:r>
              <a:rPr lang="en-US" dirty="0"/>
              <a:t>May be online ...</a:t>
            </a:r>
          </a:p>
          <a:p>
            <a:pPr marL="1182688" lvl="2">
              <a:defRPr/>
            </a:pPr>
            <a:r>
              <a:rPr lang="en-US" dirty="0"/>
              <a:t>May be discussion </a:t>
            </a:r>
            <a:r>
              <a:rPr lang="en-US" dirty="0" smtClean="0"/>
              <a:t>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Sky Killers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That </a:t>
            </a:r>
            <a:r>
              <a:rPr lang="en-US" dirty="0" smtClean="0"/>
              <a:t>won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work”</a:t>
            </a:r>
            <a:endParaRPr lang="en-US" dirty="0"/>
          </a:p>
          <a:p>
            <a:pPr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 smtClean="0"/>
              <a:t>That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s silly</a:t>
            </a:r>
            <a:r>
              <a:rPr lang="en-CA" dirty="0" smtClean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That </a:t>
            </a:r>
            <a:r>
              <a:rPr lang="en-US" dirty="0" smtClean="0"/>
              <a:t>can</a:t>
            </a:r>
            <a:r>
              <a:rPr lang="en-CA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be </a:t>
            </a:r>
            <a:r>
              <a:rPr lang="en-US" dirty="0" smtClean="0"/>
              <a:t>done</a:t>
            </a:r>
            <a:r>
              <a:rPr lang="en-CA" dirty="0" smtClean="0">
                <a:latin typeface="Arial"/>
              </a:rPr>
              <a:t>”</a:t>
            </a:r>
          </a:p>
          <a:p>
            <a:pPr>
              <a:defRPr/>
            </a:pPr>
            <a:endParaRPr lang="en-CA" dirty="0">
              <a:latin typeface="Arial"/>
            </a:endParaRPr>
          </a:p>
          <a:p>
            <a:pPr marL="45720" indent="0" algn="ctr">
              <a:buNone/>
              <a:defRPr/>
            </a:pPr>
            <a:r>
              <a:rPr lang="en-US" sz="4800" dirty="0">
                <a:solidFill>
                  <a:schemeClr val="tx1"/>
                </a:solidFill>
                <a:ea typeface="ＭＳ Ｐゴシック" charset="0"/>
              </a:rPr>
              <a:t>YES is the antidote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Blue-Sky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to five people</a:t>
            </a:r>
          </a:p>
          <a:p>
            <a:pPr>
              <a:defRPr/>
            </a:pPr>
            <a:r>
              <a:rPr lang="en-US" dirty="0"/>
              <a:t>One person speaks at a time</a:t>
            </a:r>
          </a:p>
          <a:p>
            <a:pPr>
              <a:defRPr/>
            </a:pPr>
            <a:r>
              <a:rPr lang="en-US" dirty="0"/>
              <a:t>Pick starting person</a:t>
            </a:r>
          </a:p>
          <a:p>
            <a:pPr>
              <a:defRPr/>
            </a:pP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I </a:t>
            </a:r>
            <a:r>
              <a:rPr lang="en-US" dirty="0"/>
              <a:t>want </a:t>
            </a:r>
            <a:r>
              <a:rPr lang="en-US" dirty="0" smtClean="0"/>
              <a:t>…</a:t>
            </a:r>
            <a:r>
              <a:rPr lang="en-CA" dirty="0" smtClean="0">
                <a:latin typeface="Arial"/>
              </a:rPr>
              <a:t>”</a:t>
            </a:r>
            <a:endParaRPr lang="en-US" dirty="0"/>
          </a:p>
          <a:p>
            <a:pPr marL="782638" lvl="1">
              <a:defRPr/>
            </a:pPr>
            <a:r>
              <a:rPr lang="en-US" dirty="0"/>
              <a:t>Fill in the rest</a:t>
            </a:r>
          </a:p>
          <a:p>
            <a:pPr>
              <a:defRPr/>
            </a:pPr>
            <a:r>
              <a:rPr lang="en-US" dirty="0"/>
              <a:t>Response is </a:t>
            </a: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Yes</a:t>
            </a:r>
            <a:r>
              <a:rPr lang="en-CA" dirty="0" smtClean="0">
                <a:latin typeface="Arial"/>
              </a:rPr>
              <a:t>”</a:t>
            </a:r>
            <a:r>
              <a:rPr lang="en-US" dirty="0" smtClean="0"/>
              <a:t>, </a:t>
            </a:r>
            <a:r>
              <a:rPr lang="en-CA" dirty="0" smtClean="0">
                <a:latin typeface="Arial"/>
              </a:rPr>
              <a:t>“</a:t>
            </a:r>
            <a:r>
              <a:rPr lang="en-US" dirty="0" smtClean="0"/>
              <a:t>Okay</a:t>
            </a:r>
            <a:r>
              <a:rPr lang="en-CA" dirty="0" smtClean="0">
                <a:latin typeface="Arial"/>
              </a:rPr>
              <a:t>”</a:t>
            </a:r>
            <a:r>
              <a:rPr lang="en-US" dirty="0" smtClean="0"/>
              <a:t>, etc.</a:t>
            </a:r>
            <a:endParaRPr lang="en-US" dirty="0"/>
          </a:p>
          <a:p>
            <a:pPr marL="782638" lvl="1">
              <a:defRPr/>
            </a:pPr>
            <a:r>
              <a:rPr lang="en-US" dirty="0"/>
              <a:t>Then expand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33768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Sky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Idea development</a:t>
            </a:r>
          </a:p>
          <a:p>
            <a:pPr>
              <a:defRPr/>
            </a:pPr>
            <a:r>
              <a:rPr lang="en-US" dirty="0"/>
              <a:t>Basic level</a:t>
            </a:r>
          </a:p>
          <a:p>
            <a:pPr marL="782638" lvl="1">
              <a:defRPr/>
            </a:pPr>
            <a:r>
              <a:rPr lang="en-US" dirty="0"/>
              <a:t>NOT how can I build this in a program?</a:t>
            </a:r>
          </a:p>
          <a:p>
            <a:pPr marL="782638" lvl="1">
              <a:defRPr/>
            </a:pPr>
            <a:r>
              <a:rPr lang="en-US" dirty="0"/>
              <a:t>NOT how much would that cost?</a:t>
            </a:r>
          </a:p>
          <a:p>
            <a:pPr marL="782638" lvl="1">
              <a:defRPr/>
            </a:pPr>
            <a:r>
              <a:rPr lang="en-US" dirty="0"/>
              <a:t>NOT can the technology support 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8799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24</TotalTime>
  <Words>1599</Words>
  <Application>Microsoft Macintosh PowerPoint</Application>
  <PresentationFormat>On-screen Show (4:3)</PresentationFormat>
  <Paragraphs>271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Slipstream</vt:lpstr>
      <vt:lpstr>Game Design Methods</vt:lpstr>
      <vt:lpstr>Game Design Methods</vt:lpstr>
      <vt:lpstr>Blue Sky</vt:lpstr>
      <vt:lpstr>Blue Sky</vt:lpstr>
      <vt:lpstr>One Way</vt:lpstr>
      <vt:lpstr>Meetings?</vt:lpstr>
      <vt:lpstr>Blue Sky Killers</vt:lpstr>
      <vt:lpstr>Blue-Sky Rings</vt:lpstr>
      <vt:lpstr>Blue Sky Goals</vt:lpstr>
      <vt:lpstr>Brainstorming</vt:lpstr>
      <vt:lpstr>Criticism</vt:lpstr>
      <vt:lpstr>Clichés</vt:lpstr>
      <vt:lpstr>Try It</vt:lpstr>
      <vt:lpstr>Brainstorming</vt:lpstr>
      <vt:lpstr>Brainstorming</vt:lpstr>
      <vt:lpstr>Brainstorming</vt:lpstr>
      <vt:lpstr>Brainstorming Process</vt:lpstr>
      <vt:lpstr>Official Ground Rules</vt:lpstr>
      <vt:lpstr>Official Ground Rules</vt:lpstr>
      <vt:lpstr>How to Do It</vt:lpstr>
      <vt:lpstr>How to Do It</vt:lpstr>
      <vt:lpstr>Session Conduct</vt:lpstr>
      <vt:lpstr>The Process</vt:lpstr>
      <vt:lpstr>Evaluation</vt:lpstr>
      <vt:lpstr>Game Design Modifications</vt:lpstr>
      <vt:lpstr>Variations</vt:lpstr>
      <vt:lpstr>Variations</vt:lpstr>
      <vt:lpstr>Star Map</vt:lpstr>
      <vt:lpstr>Variations</vt:lpstr>
      <vt:lpstr>Directed Brainstorming</vt:lpstr>
      <vt:lpstr>Bottlenecks</vt:lpstr>
      <vt:lpstr>Production Blocking</vt:lpstr>
      <vt:lpstr>Social Loafing</vt:lpstr>
      <vt:lpstr>Individual Brainstorming</vt:lpstr>
      <vt:lpstr>Free Writing</vt:lpstr>
      <vt:lpstr>Free Writing Rules</vt:lpstr>
    </vt:vector>
  </TitlesOfParts>
  <Company>MacEwan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Methods</dc:title>
  <dc:creator>Brian Brookwell</dc:creator>
  <cp:lastModifiedBy>Brian Brookwell</cp:lastModifiedBy>
  <cp:revision>3</cp:revision>
  <dcterms:created xsi:type="dcterms:W3CDTF">2013-01-14T19:57:30Z</dcterms:created>
  <dcterms:modified xsi:type="dcterms:W3CDTF">2013-01-14T20:22:03Z</dcterms:modified>
</cp:coreProperties>
</file>