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0" d="100"/>
          <a:sy n="140" d="100"/>
        </p:scale>
        <p:origin x="-96"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CA"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CA"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CA"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CA"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CA"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CA"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CA"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CA"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2013-01-22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CA"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CA"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2013-01-22</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xmlns:p14="http://schemas.microsoft.com/office/powerpoint/2010/mai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A look at all the moving parts ...</a:t>
            </a:r>
          </a:p>
          <a:p>
            <a:endParaRPr lang="en-US" dirty="0"/>
          </a:p>
        </p:txBody>
      </p:sp>
      <p:sp>
        <p:nvSpPr>
          <p:cNvPr id="3" name="Title 2"/>
          <p:cNvSpPr>
            <a:spLocks noGrp="1"/>
          </p:cNvSpPr>
          <p:nvPr>
            <p:ph type="ctrTitle"/>
          </p:nvPr>
        </p:nvSpPr>
        <p:spPr/>
        <p:txBody>
          <a:bodyPr/>
          <a:lstStyle/>
          <a:p>
            <a:r>
              <a:rPr lang="en-US" sz="4800" dirty="0"/>
              <a:t>Structure of a Game</a:t>
            </a:r>
          </a:p>
        </p:txBody>
      </p:sp>
    </p:spTree>
    <p:extLst>
      <p:ext uri="{BB962C8B-B14F-4D97-AF65-F5344CB8AC3E}">
        <p14:creationId xmlns:p14="http://schemas.microsoft.com/office/powerpoint/2010/main" val="2515400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Engaging the Player</a:t>
            </a:r>
          </a:p>
        </p:txBody>
      </p:sp>
      <p:sp>
        <p:nvSpPr>
          <p:cNvPr id="3" name="Content Placeholder 2"/>
          <p:cNvSpPr>
            <a:spLocks noGrp="1"/>
          </p:cNvSpPr>
          <p:nvPr>
            <p:ph sz="quarter" idx="13"/>
          </p:nvPr>
        </p:nvSpPr>
        <p:spPr/>
        <p:txBody>
          <a:bodyPr>
            <a:normAutofit fontScale="70000" lnSpcReduction="20000"/>
          </a:bodyPr>
          <a:lstStyle/>
          <a:p>
            <a:r>
              <a:rPr lang="en-US" sz="3600" dirty="0" smtClean="0"/>
              <a:t>Player disengaged won’t play</a:t>
            </a:r>
          </a:p>
          <a:p>
            <a:pPr lvl="1"/>
            <a:r>
              <a:rPr lang="en-US" sz="3600" dirty="0" smtClean="0"/>
              <a:t>And </a:t>
            </a:r>
            <a:r>
              <a:rPr lang="en-US" sz="3600" dirty="0"/>
              <a:t>definitely </a:t>
            </a:r>
            <a:r>
              <a:rPr lang="en-US" sz="3600" dirty="0" smtClean="0"/>
              <a:t>won</a:t>
            </a:r>
            <a:r>
              <a:rPr lang="en-CA" sz="3600" dirty="0" smtClean="0">
                <a:latin typeface="Arial"/>
              </a:rPr>
              <a:t>’</a:t>
            </a:r>
            <a:r>
              <a:rPr lang="en-US" sz="3600" dirty="0" smtClean="0"/>
              <a:t>t </a:t>
            </a:r>
            <a:r>
              <a:rPr lang="en-US" sz="3600" dirty="0"/>
              <a:t>buy the </a:t>
            </a:r>
            <a:r>
              <a:rPr lang="en-US" sz="3600" dirty="0" smtClean="0"/>
              <a:t>sequel</a:t>
            </a:r>
          </a:p>
          <a:p>
            <a:r>
              <a:rPr lang="en-US" sz="3600" dirty="0" smtClean="0"/>
              <a:t>Challenge</a:t>
            </a:r>
          </a:p>
          <a:p>
            <a:pPr lvl="1"/>
            <a:r>
              <a:rPr lang="en-US" sz="3400" dirty="0" smtClean="0"/>
              <a:t>Should </a:t>
            </a:r>
            <a:r>
              <a:rPr lang="en-US" sz="3400" dirty="0"/>
              <a:t>continually increase to hold </a:t>
            </a:r>
            <a:r>
              <a:rPr lang="en-US" sz="3400" dirty="0" smtClean="0"/>
              <a:t>interest</a:t>
            </a:r>
          </a:p>
          <a:p>
            <a:r>
              <a:rPr lang="en-US" sz="3800" dirty="0" smtClean="0"/>
              <a:t>Play</a:t>
            </a:r>
          </a:p>
          <a:p>
            <a:pPr lvl="1"/>
            <a:r>
              <a:rPr lang="en-US" sz="3400" dirty="0" smtClean="0"/>
              <a:t>Imagination</a:t>
            </a:r>
            <a:r>
              <a:rPr lang="en-US" sz="3400" dirty="0"/>
              <a:t>, fantasy, inspiration, social skills to achieve objectives</a:t>
            </a:r>
          </a:p>
          <a:p>
            <a:endParaRPr lang="en-US" dirty="0"/>
          </a:p>
        </p:txBody>
      </p:sp>
    </p:spTree>
    <p:extLst>
      <p:ext uri="{BB962C8B-B14F-4D97-AF65-F5344CB8AC3E}">
        <p14:creationId xmlns:p14="http://schemas.microsoft.com/office/powerpoint/2010/main" val="21004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Puzzles in Games</a:t>
            </a:r>
          </a:p>
        </p:txBody>
      </p:sp>
      <p:sp>
        <p:nvSpPr>
          <p:cNvPr id="3" name="Content Placeholder 2"/>
          <p:cNvSpPr>
            <a:spLocks noGrp="1"/>
          </p:cNvSpPr>
          <p:nvPr>
            <p:ph sz="quarter" idx="13"/>
          </p:nvPr>
        </p:nvSpPr>
        <p:spPr/>
        <p:txBody>
          <a:bodyPr>
            <a:noAutofit/>
          </a:bodyPr>
          <a:lstStyle/>
          <a:p>
            <a:r>
              <a:rPr lang="en-US" sz="2000" dirty="0" smtClean="0"/>
              <a:t>Intellectual Challenge</a:t>
            </a:r>
          </a:p>
          <a:p>
            <a:r>
              <a:rPr lang="en-US" sz="2000" dirty="0" smtClean="0"/>
              <a:t>Difficult </a:t>
            </a:r>
            <a:r>
              <a:rPr lang="en-US" sz="2000" dirty="0"/>
              <a:t>but not </a:t>
            </a:r>
            <a:r>
              <a:rPr lang="en-US" sz="2000" dirty="0" smtClean="0"/>
              <a:t>impossible</a:t>
            </a:r>
          </a:p>
          <a:p>
            <a:r>
              <a:rPr lang="en-US" sz="2000" dirty="0" smtClean="0"/>
              <a:t>Fun </a:t>
            </a:r>
            <a:r>
              <a:rPr lang="en-US" sz="2000" dirty="0"/>
              <a:t>and it has a right </a:t>
            </a:r>
            <a:r>
              <a:rPr lang="en-US" sz="2000" dirty="0" smtClean="0"/>
              <a:t>answer</a:t>
            </a:r>
          </a:p>
          <a:p>
            <a:pPr lvl="1"/>
            <a:r>
              <a:rPr lang="en-US" dirty="0" smtClean="0"/>
              <a:t>Novel</a:t>
            </a:r>
          </a:p>
          <a:p>
            <a:pPr lvl="1"/>
            <a:r>
              <a:rPr lang="en-US" dirty="0" smtClean="0"/>
              <a:t>Not </a:t>
            </a:r>
            <a:r>
              <a:rPr lang="en-US" dirty="0"/>
              <a:t>too </a:t>
            </a:r>
            <a:r>
              <a:rPr lang="en-US" dirty="0" smtClean="0"/>
              <a:t>easy</a:t>
            </a:r>
          </a:p>
          <a:p>
            <a:pPr lvl="1"/>
            <a:r>
              <a:rPr lang="en-US" dirty="0" smtClean="0"/>
              <a:t>Tricky</a:t>
            </a:r>
          </a:p>
          <a:p>
            <a:pPr lvl="2"/>
            <a:r>
              <a:rPr lang="en-US" dirty="0" smtClean="0"/>
              <a:t>More tricky as game progresses</a:t>
            </a:r>
          </a:p>
          <a:p>
            <a:pPr lvl="1"/>
            <a:r>
              <a:rPr lang="en-US" dirty="0" smtClean="0"/>
              <a:t>In </a:t>
            </a:r>
            <a:r>
              <a:rPr lang="en-US" dirty="0"/>
              <a:t>eye of </a:t>
            </a:r>
            <a:r>
              <a:rPr lang="en-US" dirty="0" smtClean="0"/>
              <a:t>beholder</a:t>
            </a:r>
          </a:p>
          <a:p>
            <a:pPr lvl="2"/>
            <a:r>
              <a:rPr lang="en-US" dirty="0" smtClean="0"/>
              <a:t>Easy for designer may be impossible for player</a:t>
            </a:r>
            <a:endParaRPr lang="en-US" dirty="0"/>
          </a:p>
          <a:p>
            <a:endParaRPr lang="en-US" sz="2000" dirty="0"/>
          </a:p>
        </p:txBody>
      </p:sp>
    </p:spTree>
    <p:extLst>
      <p:ext uri="{BB962C8B-B14F-4D97-AF65-F5344CB8AC3E}">
        <p14:creationId xmlns:p14="http://schemas.microsoft.com/office/powerpoint/2010/main" val="396960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Puzzles</a:t>
            </a:r>
          </a:p>
        </p:txBody>
      </p:sp>
      <p:sp>
        <p:nvSpPr>
          <p:cNvPr id="3" name="Content Placeholder 2"/>
          <p:cNvSpPr>
            <a:spLocks noGrp="1"/>
          </p:cNvSpPr>
          <p:nvPr>
            <p:ph sz="quarter" idx="13"/>
          </p:nvPr>
        </p:nvSpPr>
        <p:spPr/>
        <p:txBody>
          <a:bodyPr>
            <a:noAutofit/>
          </a:bodyPr>
          <a:lstStyle/>
          <a:p>
            <a:r>
              <a:rPr lang="en-US" sz="2400" dirty="0"/>
              <a:t>Level design: craft within a set of </a:t>
            </a:r>
            <a:r>
              <a:rPr lang="en-US" sz="2400" dirty="0" smtClean="0"/>
              <a:t>rules</a:t>
            </a:r>
          </a:p>
          <a:p>
            <a:pPr lvl="1"/>
            <a:r>
              <a:rPr lang="en-US" sz="2400" dirty="0" smtClean="0"/>
              <a:t>Crossword </a:t>
            </a:r>
            <a:r>
              <a:rPr lang="en-US" sz="2400" dirty="0"/>
              <a:t>puzzle or </a:t>
            </a:r>
            <a:r>
              <a:rPr lang="en-US" sz="2400" dirty="0" smtClean="0"/>
              <a:t>Sudoku</a:t>
            </a:r>
          </a:p>
          <a:p>
            <a:r>
              <a:rPr lang="en-US" sz="2400" dirty="0" smtClean="0"/>
              <a:t>Rule design</a:t>
            </a:r>
          </a:p>
          <a:p>
            <a:pPr lvl="1"/>
            <a:r>
              <a:rPr lang="en-US" sz="2400" dirty="0" smtClean="0"/>
              <a:t>Set </a:t>
            </a:r>
            <a:r>
              <a:rPr lang="en-US" sz="2400" dirty="0"/>
              <a:t>of rules that define a puzzle or family of </a:t>
            </a:r>
            <a:r>
              <a:rPr lang="en-US" sz="2400" dirty="0" smtClean="0"/>
              <a:t>puzzles</a:t>
            </a:r>
          </a:p>
          <a:p>
            <a:pPr lvl="1"/>
            <a:r>
              <a:rPr lang="en-US" sz="2400" dirty="0" smtClean="0"/>
              <a:t>Some </a:t>
            </a:r>
            <a:r>
              <a:rPr lang="en-US" sz="2400" dirty="0"/>
              <a:t>rule sets = one puzzle, some </a:t>
            </a:r>
            <a:r>
              <a:rPr lang="en-US" sz="2400" dirty="0" smtClean="0"/>
              <a:t>many</a:t>
            </a:r>
          </a:p>
          <a:p>
            <a:pPr lvl="1"/>
            <a:r>
              <a:rPr lang="en-US" sz="2400" dirty="0" smtClean="0"/>
              <a:t>Based </a:t>
            </a:r>
            <a:r>
              <a:rPr lang="en-US" sz="2400" dirty="0"/>
              <a:t>on scenario (premise) of game</a:t>
            </a:r>
          </a:p>
          <a:p>
            <a:endParaRPr lang="en-US" sz="2400" dirty="0"/>
          </a:p>
        </p:txBody>
      </p:sp>
    </p:spTree>
    <p:extLst>
      <p:ext uri="{BB962C8B-B14F-4D97-AF65-F5344CB8AC3E}">
        <p14:creationId xmlns:p14="http://schemas.microsoft.com/office/powerpoint/2010/main" val="396091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a:t>
            </a:r>
            <a:endParaRPr lang="en-US" dirty="0"/>
          </a:p>
        </p:txBody>
      </p:sp>
      <p:sp>
        <p:nvSpPr>
          <p:cNvPr id="3" name="Content Placeholder 2"/>
          <p:cNvSpPr>
            <a:spLocks noGrp="1"/>
          </p:cNvSpPr>
          <p:nvPr>
            <p:ph sz="quarter" idx="13"/>
          </p:nvPr>
        </p:nvSpPr>
        <p:spPr/>
        <p:txBody>
          <a:bodyPr>
            <a:normAutofit/>
          </a:bodyPr>
          <a:lstStyle/>
          <a:p>
            <a:r>
              <a:rPr lang="en-US" sz="2800" dirty="0" smtClean="0"/>
              <a:t>Character as part of game story</a:t>
            </a:r>
          </a:p>
          <a:p>
            <a:pPr lvl="1"/>
            <a:r>
              <a:rPr lang="en-US" sz="2800" dirty="0" smtClean="0"/>
              <a:t>Traditional Story Telling</a:t>
            </a:r>
          </a:p>
          <a:p>
            <a:pPr lvl="1"/>
            <a:r>
              <a:rPr lang="en-US" sz="2800" dirty="0" smtClean="0"/>
              <a:t>Empathize with Character = Involvement</a:t>
            </a:r>
          </a:p>
          <a:p>
            <a:pPr lvl="1"/>
            <a:r>
              <a:rPr lang="en-US" sz="2800" dirty="0" smtClean="0"/>
              <a:t>Vehicle for Participation</a:t>
            </a:r>
            <a:endParaRPr lang="en-US" sz="2800" dirty="0"/>
          </a:p>
        </p:txBody>
      </p:sp>
    </p:spTree>
    <p:extLst>
      <p:ext uri="{BB962C8B-B14F-4D97-AF65-F5344CB8AC3E}">
        <p14:creationId xmlns:p14="http://schemas.microsoft.com/office/powerpoint/2010/main" val="201781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a:t>
            </a:r>
            <a:endParaRPr lang="en-US" dirty="0"/>
          </a:p>
        </p:txBody>
      </p:sp>
      <p:sp>
        <p:nvSpPr>
          <p:cNvPr id="3" name="Content Placeholder 2"/>
          <p:cNvSpPr>
            <a:spLocks noGrp="1"/>
          </p:cNvSpPr>
          <p:nvPr>
            <p:ph sz="quarter" idx="13"/>
          </p:nvPr>
        </p:nvSpPr>
        <p:spPr/>
        <p:txBody>
          <a:bodyPr/>
          <a:lstStyle/>
          <a:p>
            <a:r>
              <a:rPr lang="en-US" dirty="0"/>
              <a:t>Formal elements of game interact in </a:t>
            </a:r>
            <a:r>
              <a:rPr lang="en-US" dirty="0" smtClean="0"/>
              <a:t>story</a:t>
            </a:r>
          </a:p>
          <a:p>
            <a:pPr lvl="1"/>
            <a:r>
              <a:rPr lang="en-US" dirty="0" smtClean="0"/>
              <a:t>Player part of story</a:t>
            </a:r>
          </a:p>
          <a:p>
            <a:pPr lvl="1"/>
            <a:r>
              <a:rPr lang="en-US" dirty="0" smtClean="0"/>
              <a:t>Affects outcome</a:t>
            </a:r>
          </a:p>
          <a:p>
            <a:pPr lvl="1"/>
            <a:r>
              <a:rPr lang="en-US" dirty="0" smtClean="0"/>
              <a:t>How much story in a game is contentious</a:t>
            </a:r>
          </a:p>
          <a:p>
            <a:pPr lvl="2"/>
            <a:r>
              <a:rPr lang="en-US" dirty="0" smtClean="0"/>
              <a:t>Too little = no commitment</a:t>
            </a:r>
          </a:p>
          <a:p>
            <a:pPr lvl="2"/>
            <a:r>
              <a:rPr lang="en-US" dirty="0" smtClean="0"/>
              <a:t>Too much = movie</a:t>
            </a:r>
          </a:p>
          <a:p>
            <a:pPr lvl="1"/>
            <a:r>
              <a:rPr lang="en-US" dirty="0" smtClean="0"/>
              <a:t>Can gameplay change the story?</a:t>
            </a:r>
          </a:p>
          <a:p>
            <a:pPr lvl="2"/>
            <a:r>
              <a:rPr lang="en-US" dirty="0" smtClean="0"/>
              <a:t>To what extent?</a:t>
            </a:r>
            <a:endParaRPr lang="en-US" dirty="0"/>
          </a:p>
        </p:txBody>
      </p:sp>
    </p:spTree>
    <p:extLst>
      <p:ext uri="{BB962C8B-B14F-4D97-AF65-F5344CB8AC3E}">
        <p14:creationId xmlns:p14="http://schemas.microsoft.com/office/powerpoint/2010/main" val="303982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Dramatic Elements</a:t>
            </a:r>
          </a:p>
        </p:txBody>
      </p:sp>
      <p:sp>
        <p:nvSpPr>
          <p:cNvPr id="3" name="Content Placeholder 2"/>
          <p:cNvSpPr>
            <a:spLocks noGrp="1"/>
          </p:cNvSpPr>
          <p:nvPr>
            <p:ph sz="quarter" idx="13"/>
          </p:nvPr>
        </p:nvSpPr>
        <p:spPr/>
        <p:txBody>
          <a:bodyPr>
            <a:normAutofit/>
          </a:bodyPr>
          <a:lstStyle/>
          <a:p>
            <a:r>
              <a:rPr lang="en-US" sz="2800" dirty="0"/>
              <a:t>Think drama, </a:t>
            </a:r>
            <a:r>
              <a:rPr lang="en-US" sz="2800" dirty="0" smtClean="0"/>
              <a:t>Hollywood, etc.</a:t>
            </a:r>
          </a:p>
          <a:p>
            <a:r>
              <a:rPr lang="en-US" sz="2800" dirty="0"/>
              <a:t>Dialog, Interaction and Back </a:t>
            </a:r>
            <a:r>
              <a:rPr lang="en-US" sz="2800" dirty="0" smtClean="0"/>
              <a:t>Story</a:t>
            </a:r>
          </a:p>
          <a:p>
            <a:r>
              <a:rPr lang="en-US" sz="2800" dirty="0"/>
              <a:t>Creates a Meaningful experience for the player</a:t>
            </a:r>
          </a:p>
          <a:p>
            <a:pPr marL="45720" indent="0">
              <a:buNone/>
            </a:pPr>
            <a:endParaRPr lang="en-US" sz="2800" dirty="0"/>
          </a:p>
        </p:txBody>
      </p:sp>
    </p:spTree>
    <p:extLst>
      <p:ext uri="{BB962C8B-B14F-4D97-AF65-F5344CB8AC3E}">
        <p14:creationId xmlns:p14="http://schemas.microsoft.com/office/powerpoint/2010/main" val="364004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WARNING</a:t>
            </a:r>
            <a:endParaRPr lang="en-US"/>
          </a:p>
        </p:txBody>
      </p:sp>
      <p:sp>
        <p:nvSpPr>
          <p:cNvPr id="3" name="Content Placeholder 2"/>
          <p:cNvSpPr>
            <a:spLocks noGrp="1"/>
          </p:cNvSpPr>
          <p:nvPr>
            <p:ph sz="quarter" idx="13"/>
          </p:nvPr>
        </p:nvSpPr>
        <p:spPr/>
        <p:txBody>
          <a:bodyPr>
            <a:normAutofit/>
          </a:bodyPr>
          <a:lstStyle/>
          <a:p>
            <a:r>
              <a:rPr lang="en-US" sz="2800" dirty="0"/>
              <a:t>A Game is a system that is far greater than the sum of </a:t>
            </a:r>
            <a:r>
              <a:rPr lang="en-US" sz="2800" dirty="0" smtClean="0"/>
              <a:t>its parts</a:t>
            </a:r>
          </a:p>
          <a:p>
            <a:pPr lvl="1"/>
            <a:r>
              <a:rPr lang="en-US" sz="2800" dirty="0" smtClean="0"/>
              <a:t>Player interacts with all elements</a:t>
            </a:r>
          </a:p>
          <a:p>
            <a:r>
              <a:rPr lang="en-US" sz="2800" dirty="0" smtClean="0"/>
              <a:t>Game Design needs to be able to see the parts plus the whole system</a:t>
            </a:r>
          </a:p>
          <a:p>
            <a:pPr lvl="1"/>
            <a:r>
              <a:rPr lang="en-US" sz="2800" dirty="0" smtClean="0"/>
              <a:t>Imbalance can kill a game</a:t>
            </a:r>
          </a:p>
          <a:p>
            <a:endParaRPr lang="en-US" sz="2800" dirty="0"/>
          </a:p>
        </p:txBody>
      </p:sp>
    </p:spTree>
    <p:extLst>
      <p:ext uri="{BB962C8B-B14F-4D97-AF65-F5344CB8AC3E}">
        <p14:creationId xmlns:p14="http://schemas.microsoft.com/office/powerpoint/2010/main" val="234612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Game</a:t>
            </a:r>
            <a:endParaRPr lang="en-US" dirty="0"/>
          </a:p>
        </p:txBody>
      </p:sp>
      <p:sp>
        <p:nvSpPr>
          <p:cNvPr id="3" name="Content Placeholder 2"/>
          <p:cNvSpPr>
            <a:spLocks noGrp="1"/>
          </p:cNvSpPr>
          <p:nvPr>
            <p:ph sz="quarter" idx="13"/>
          </p:nvPr>
        </p:nvSpPr>
        <p:spPr/>
        <p:txBody>
          <a:bodyPr/>
          <a:lstStyle/>
          <a:p>
            <a:r>
              <a:rPr lang="en-US" dirty="0" smtClean="0"/>
              <a:t>A closed, formal system</a:t>
            </a:r>
          </a:p>
          <a:p>
            <a:r>
              <a:rPr lang="en-US" dirty="0" smtClean="0"/>
              <a:t>Engages player in structured conflict</a:t>
            </a:r>
          </a:p>
          <a:p>
            <a:r>
              <a:rPr lang="en-US" dirty="0" smtClean="0"/>
              <a:t>Resolves its uncertainty in an unequal outcome</a:t>
            </a:r>
            <a:endParaRPr lang="en-US" dirty="0"/>
          </a:p>
        </p:txBody>
      </p:sp>
    </p:spTree>
    <p:extLst>
      <p:ext uri="{BB962C8B-B14F-4D97-AF65-F5344CB8AC3E}">
        <p14:creationId xmlns:p14="http://schemas.microsoft.com/office/powerpoint/2010/main" val="89482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Game Design</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A number of core documents</a:t>
            </a:r>
          </a:p>
          <a:p>
            <a:pPr lvl="1"/>
            <a:r>
              <a:rPr lang="en-US" dirty="0" smtClean="0"/>
              <a:t>Each is important to certain audiences and as part of the whole effort</a:t>
            </a:r>
          </a:p>
          <a:p>
            <a:pPr lvl="1"/>
            <a:r>
              <a:rPr lang="en-US" dirty="0" smtClean="0"/>
              <a:t>All are essential</a:t>
            </a:r>
          </a:p>
          <a:p>
            <a:r>
              <a:rPr lang="en-US" dirty="0" smtClean="0"/>
              <a:t>Four main documents:</a:t>
            </a:r>
          </a:p>
          <a:p>
            <a:pPr lvl="1"/>
            <a:r>
              <a:rPr lang="en-US" dirty="0" smtClean="0"/>
              <a:t>Core or High Concept</a:t>
            </a:r>
          </a:p>
          <a:p>
            <a:pPr lvl="1"/>
            <a:r>
              <a:rPr lang="en-US" dirty="0" smtClean="0"/>
              <a:t>Pitch Document</a:t>
            </a:r>
          </a:p>
          <a:p>
            <a:pPr lvl="1"/>
            <a:r>
              <a:rPr lang="en-US" dirty="0" smtClean="0"/>
              <a:t>Scope Document</a:t>
            </a:r>
          </a:p>
          <a:p>
            <a:pPr lvl="1"/>
            <a:r>
              <a:rPr lang="en-US" dirty="0" smtClean="0"/>
              <a:t>Game Design Document</a:t>
            </a:r>
            <a:endParaRPr lang="en-US" dirty="0"/>
          </a:p>
        </p:txBody>
      </p:sp>
    </p:spTree>
    <p:extLst>
      <p:ext uri="{BB962C8B-B14F-4D97-AF65-F5344CB8AC3E}">
        <p14:creationId xmlns:p14="http://schemas.microsoft.com/office/powerpoint/2010/main" val="258988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or High Concept</a:t>
            </a:r>
            <a:endParaRPr lang="en-US" dirty="0"/>
          </a:p>
        </p:txBody>
      </p:sp>
      <p:sp>
        <p:nvSpPr>
          <p:cNvPr id="3" name="Content Placeholder 2"/>
          <p:cNvSpPr>
            <a:spLocks noGrp="1"/>
          </p:cNvSpPr>
          <p:nvPr>
            <p:ph sz="quarter" idx="13"/>
          </p:nvPr>
        </p:nvSpPr>
        <p:spPr/>
        <p:txBody>
          <a:bodyPr/>
          <a:lstStyle/>
          <a:p>
            <a:r>
              <a:rPr lang="en-US" dirty="0" smtClean="0"/>
              <a:t>Created by Design Team</a:t>
            </a:r>
          </a:p>
          <a:p>
            <a:r>
              <a:rPr lang="en-US" dirty="0" smtClean="0"/>
              <a:t>Main Principles of Game</a:t>
            </a:r>
          </a:p>
          <a:p>
            <a:r>
              <a:rPr lang="en-US" dirty="0" smtClean="0"/>
              <a:t>Main Features</a:t>
            </a:r>
          </a:p>
          <a:p>
            <a:pPr lvl="1"/>
            <a:r>
              <a:rPr lang="en-US" dirty="0" smtClean="0"/>
              <a:t>If sequel, how it’s different from original and how the same</a:t>
            </a:r>
          </a:p>
          <a:p>
            <a:r>
              <a:rPr lang="en-US" dirty="0" smtClean="0"/>
              <a:t>Focus of the Game</a:t>
            </a:r>
            <a:endParaRPr lang="en-US" dirty="0"/>
          </a:p>
        </p:txBody>
      </p:sp>
    </p:spTree>
    <p:extLst>
      <p:ext uri="{BB962C8B-B14F-4D97-AF65-F5344CB8AC3E}">
        <p14:creationId xmlns:p14="http://schemas.microsoft.com/office/powerpoint/2010/main" val="262234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Features</a:t>
            </a:r>
          </a:p>
        </p:txBody>
      </p:sp>
      <p:sp>
        <p:nvSpPr>
          <p:cNvPr id="3" name="Content Placeholder 2"/>
          <p:cNvSpPr>
            <a:spLocks noGrp="1"/>
          </p:cNvSpPr>
          <p:nvPr>
            <p:ph sz="quarter" idx="13"/>
          </p:nvPr>
        </p:nvSpPr>
        <p:spPr/>
        <p:txBody>
          <a:bodyPr>
            <a:normAutofit/>
          </a:bodyPr>
          <a:lstStyle/>
          <a:p>
            <a:r>
              <a:rPr lang="en-US" sz="2800" dirty="0"/>
              <a:t>Players</a:t>
            </a:r>
          </a:p>
          <a:p>
            <a:pPr lvl="1"/>
            <a:r>
              <a:rPr lang="en-US" sz="2800" dirty="0"/>
              <a:t>Experience the Game</a:t>
            </a:r>
          </a:p>
          <a:p>
            <a:pPr lvl="1"/>
            <a:r>
              <a:rPr lang="en-US" sz="2800" dirty="0"/>
              <a:t>Interact with other players or NPC</a:t>
            </a:r>
          </a:p>
          <a:p>
            <a:pPr lvl="1"/>
            <a:r>
              <a:rPr lang="en-US" sz="2800" dirty="0"/>
              <a:t>Active </a:t>
            </a:r>
            <a:r>
              <a:rPr lang="en-US" sz="2800" dirty="0" smtClean="0"/>
              <a:t>participants</a:t>
            </a:r>
          </a:p>
          <a:p>
            <a:pPr lvl="1"/>
            <a:r>
              <a:rPr lang="en-US" sz="2800" dirty="0" smtClean="0"/>
              <a:t>Accept </a:t>
            </a:r>
            <a:r>
              <a:rPr lang="en-US" sz="2800" dirty="0"/>
              <a:t>rules and constraints of the game</a:t>
            </a:r>
          </a:p>
        </p:txBody>
      </p:sp>
    </p:spTree>
    <p:extLst>
      <p:ext uri="{BB962C8B-B14F-4D97-AF65-F5344CB8AC3E}">
        <p14:creationId xmlns:p14="http://schemas.microsoft.com/office/powerpoint/2010/main" val="72510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or High Concept</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Sentence or two that describes the essence of the game</a:t>
            </a:r>
          </a:p>
          <a:p>
            <a:pPr lvl="1"/>
            <a:r>
              <a:rPr lang="en-US" dirty="0" smtClean="0"/>
              <a:t>Usually originates with game designer OR</a:t>
            </a:r>
          </a:p>
          <a:p>
            <a:pPr lvl="1"/>
            <a:r>
              <a:rPr lang="en-US" dirty="0" smtClean="0"/>
              <a:t>Assigned by Game Publisher</a:t>
            </a:r>
          </a:p>
          <a:p>
            <a:r>
              <a:rPr lang="en-US" dirty="0" smtClean="0"/>
              <a:t>Need to distill essence of game into a sentence or two</a:t>
            </a:r>
          </a:p>
          <a:p>
            <a:pPr lvl="1"/>
            <a:r>
              <a:rPr lang="en-US" dirty="0" smtClean="0"/>
              <a:t>Describes game to publisher or marketing team</a:t>
            </a:r>
          </a:p>
          <a:p>
            <a:pPr lvl="1"/>
            <a:r>
              <a:rPr lang="en-US" dirty="0" smtClean="0"/>
              <a:t>Anchor for focus of the game</a:t>
            </a:r>
          </a:p>
          <a:p>
            <a:pPr lvl="1"/>
            <a:r>
              <a:rPr lang="en-US" dirty="0" smtClean="0"/>
              <a:t>SET IT STONE</a:t>
            </a:r>
            <a:endParaRPr lang="en-US" dirty="0"/>
          </a:p>
        </p:txBody>
      </p:sp>
    </p:spTree>
    <p:extLst>
      <p:ext uri="{BB962C8B-B14F-4D97-AF65-F5344CB8AC3E}">
        <p14:creationId xmlns:p14="http://schemas.microsoft.com/office/powerpoint/2010/main" val="2927387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Asteroids High Concept</a:t>
            </a:r>
            <a:endParaRPr lang="en-US" sz="4000" dirty="0"/>
          </a:p>
        </p:txBody>
      </p:sp>
      <p:sp>
        <p:nvSpPr>
          <p:cNvPr id="3" name="Content Placeholder 2"/>
          <p:cNvSpPr>
            <a:spLocks noGrp="1"/>
          </p:cNvSpPr>
          <p:nvPr>
            <p:ph sz="quarter" idx="13"/>
          </p:nvPr>
        </p:nvSpPr>
        <p:spPr/>
        <p:txBody>
          <a:bodyPr/>
          <a:lstStyle/>
          <a:p>
            <a:pPr marL="45720" indent="0">
              <a:buNone/>
            </a:pPr>
            <a:r>
              <a:rPr lang="en-US" sz="2400" dirty="0">
                <a:latin typeface="Lucida Grande" charset="0"/>
                <a:cs typeface="Lucida Grande" charset="0"/>
                <a:sym typeface="Lucida Grande" charset="0"/>
              </a:rPr>
              <a:t>Asteroids puts the player in a small spaceship in an asteroid belt.  The player can turn and fly his ship and can fire projectiles that will break the wandering asteroids into smaller and smaller chunks.  The player tries to survive as long as possible as more and more asteroids (and even some alien saucers) cross his </a:t>
            </a:r>
            <a:r>
              <a:rPr lang="en-US" sz="2400" dirty="0" smtClean="0">
                <a:latin typeface="Lucida Grande" charset="0"/>
                <a:cs typeface="Lucida Grande" charset="0"/>
                <a:sym typeface="Lucida Grande" charset="0"/>
              </a:rPr>
              <a:t>path.</a:t>
            </a:r>
            <a:endParaRPr lang="en-US" dirty="0"/>
          </a:p>
        </p:txBody>
      </p:sp>
    </p:spTree>
    <p:extLst>
      <p:ext uri="{BB962C8B-B14F-4D97-AF65-F5344CB8AC3E}">
        <p14:creationId xmlns:p14="http://schemas.microsoft.com/office/powerpoint/2010/main" val="1372647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Concept Rules</a:t>
            </a:r>
            <a:endParaRPr lang="en-US" dirty="0"/>
          </a:p>
        </p:txBody>
      </p:sp>
      <p:sp>
        <p:nvSpPr>
          <p:cNvPr id="3" name="Content Placeholder 2"/>
          <p:cNvSpPr>
            <a:spLocks noGrp="1"/>
          </p:cNvSpPr>
          <p:nvPr>
            <p:ph sz="quarter" idx="13"/>
          </p:nvPr>
        </p:nvSpPr>
        <p:spPr/>
        <p:txBody>
          <a:bodyPr>
            <a:normAutofit/>
          </a:bodyPr>
          <a:lstStyle/>
          <a:p>
            <a:r>
              <a:rPr lang="en-US" sz="3200" dirty="0" smtClean="0"/>
              <a:t>Only a few sentences long but captures core essence of each game</a:t>
            </a:r>
          </a:p>
          <a:p>
            <a:pPr lvl="1"/>
            <a:r>
              <a:rPr lang="en-US" sz="3200" dirty="0" smtClean="0"/>
              <a:t>Indicates game play</a:t>
            </a:r>
          </a:p>
          <a:p>
            <a:pPr lvl="1"/>
            <a:r>
              <a:rPr lang="en-US" sz="3200" dirty="0" smtClean="0"/>
              <a:t>BUT NOT a pitch</a:t>
            </a:r>
          </a:p>
          <a:p>
            <a:pPr lvl="1"/>
            <a:r>
              <a:rPr lang="en-US" sz="3200" dirty="0" smtClean="0"/>
              <a:t>Starting point for the game</a:t>
            </a:r>
            <a:endParaRPr lang="en-US" sz="3200" dirty="0"/>
          </a:p>
        </p:txBody>
      </p:sp>
    </p:spTree>
    <p:extLst>
      <p:ext uri="{BB962C8B-B14F-4D97-AF65-F5344CB8AC3E}">
        <p14:creationId xmlns:p14="http://schemas.microsoft.com/office/powerpoint/2010/main" val="344629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Document</a:t>
            </a:r>
            <a:endParaRPr lang="en-US" dirty="0"/>
          </a:p>
        </p:txBody>
      </p:sp>
      <p:sp>
        <p:nvSpPr>
          <p:cNvPr id="3" name="Content Placeholder 2"/>
          <p:cNvSpPr>
            <a:spLocks noGrp="1"/>
          </p:cNvSpPr>
          <p:nvPr>
            <p:ph sz="quarter" idx="13"/>
          </p:nvPr>
        </p:nvSpPr>
        <p:spPr/>
        <p:txBody>
          <a:bodyPr>
            <a:normAutofit/>
          </a:bodyPr>
          <a:lstStyle/>
          <a:p>
            <a:r>
              <a:rPr lang="en-US" sz="2800" dirty="0" smtClean="0"/>
              <a:t>Separate from rest of GDD</a:t>
            </a:r>
          </a:p>
          <a:p>
            <a:pPr lvl="1"/>
            <a:r>
              <a:rPr lang="en-US" sz="2800" dirty="0" smtClean="0"/>
              <a:t>Audience: publisher/marketing</a:t>
            </a:r>
          </a:p>
          <a:p>
            <a:pPr lvl="1"/>
            <a:r>
              <a:rPr lang="en-US" sz="2800" dirty="0" smtClean="0"/>
              <a:t>GDD is for design/implementation team</a:t>
            </a:r>
          </a:p>
          <a:p>
            <a:r>
              <a:rPr lang="en-US" sz="2800" dirty="0" smtClean="0"/>
              <a:t>Used to pitch concept to publisher to get go ahead / money to develop</a:t>
            </a:r>
            <a:endParaRPr lang="en-US" sz="2800" dirty="0"/>
          </a:p>
        </p:txBody>
      </p:sp>
    </p:spTree>
    <p:extLst>
      <p:ext uri="{BB962C8B-B14F-4D97-AF65-F5344CB8AC3E}">
        <p14:creationId xmlns:p14="http://schemas.microsoft.com/office/powerpoint/2010/main" val="1136764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Requirements</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Target Audience</a:t>
            </a:r>
          </a:p>
          <a:p>
            <a:pPr lvl="1"/>
            <a:r>
              <a:rPr lang="en-US" dirty="0" smtClean="0"/>
              <a:t>E.g. hard-core gamers vs. girls 6 to 12</a:t>
            </a:r>
          </a:p>
          <a:p>
            <a:r>
              <a:rPr lang="en-US" dirty="0" smtClean="0"/>
              <a:t>Which platform is the game being developed for?</a:t>
            </a:r>
          </a:p>
          <a:p>
            <a:pPr lvl="1"/>
            <a:r>
              <a:rPr lang="en-US" dirty="0" smtClean="0"/>
              <a:t>PCs or Macs</a:t>
            </a:r>
          </a:p>
          <a:p>
            <a:pPr lvl="1"/>
            <a:r>
              <a:rPr lang="en-US" dirty="0" smtClean="0"/>
              <a:t>Flash Games</a:t>
            </a:r>
          </a:p>
          <a:p>
            <a:pPr lvl="1"/>
            <a:r>
              <a:rPr lang="en-US" dirty="0" smtClean="0"/>
              <a:t>Java</a:t>
            </a:r>
          </a:p>
          <a:p>
            <a:pPr lvl="1"/>
            <a:r>
              <a:rPr lang="en-US" dirty="0" err="1" smtClean="0"/>
              <a:t>Midlet</a:t>
            </a:r>
            <a:r>
              <a:rPr lang="en-US" dirty="0" smtClean="0"/>
              <a:t>? (iPhone)</a:t>
            </a:r>
          </a:p>
          <a:p>
            <a:pPr lvl="1"/>
            <a:r>
              <a:rPr lang="en-US" dirty="0" smtClean="0"/>
              <a:t>A gaming console?</a:t>
            </a:r>
            <a:endParaRPr lang="en-US" dirty="0"/>
          </a:p>
        </p:txBody>
      </p:sp>
    </p:spTree>
    <p:extLst>
      <p:ext uri="{BB962C8B-B14F-4D97-AF65-F5344CB8AC3E}">
        <p14:creationId xmlns:p14="http://schemas.microsoft.com/office/powerpoint/2010/main" val="2428563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Requirements</a:t>
            </a:r>
            <a:endParaRPr lang="en-US" dirty="0"/>
          </a:p>
        </p:txBody>
      </p:sp>
      <p:sp>
        <p:nvSpPr>
          <p:cNvPr id="3" name="Content Placeholder 2"/>
          <p:cNvSpPr>
            <a:spLocks noGrp="1"/>
          </p:cNvSpPr>
          <p:nvPr>
            <p:ph sz="quarter" idx="13"/>
          </p:nvPr>
        </p:nvSpPr>
        <p:spPr/>
        <p:txBody>
          <a:bodyPr/>
          <a:lstStyle/>
          <a:p>
            <a:r>
              <a:rPr lang="en-US" dirty="0" smtClean="0"/>
              <a:t>Type of Game</a:t>
            </a:r>
          </a:p>
          <a:p>
            <a:pPr lvl="1"/>
            <a:r>
              <a:rPr lang="en-US" dirty="0" smtClean="0"/>
              <a:t>Puzzle Game</a:t>
            </a:r>
          </a:p>
          <a:p>
            <a:pPr lvl="2"/>
            <a:r>
              <a:rPr lang="en-US" dirty="0" err="1" smtClean="0"/>
              <a:t>PvP</a:t>
            </a:r>
            <a:r>
              <a:rPr lang="en-US" dirty="0" smtClean="0"/>
              <a:t> or </a:t>
            </a:r>
            <a:r>
              <a:rPr lang="en-US" dirty="0" err="1" smtClean="0"/>
              <a:t>PvE</a:t>
            </a:r>
            <a:r>
              <a:rPr lang="en-US" dirty="0" smtClean="0"/>
              <a:t> or both</a:t>
            </a:r>
          </a:p>
          <a:p>
            <a:pPr lvl="2"/>
            <a:r>
              <a:rPr lang="en-US" dirty="0" smtClean="0"/>
              <a:t>Turn-Taking or Timer-Based</a:t>
            </a:r>
          </a:p>
          <a:p>
            <a:pPr lvl="1"/>
            <a:r>
              <a:rPr lang="en-US" dirty="0" smtClean="0"/>
              <a:t>First Person Shooters</a:t>
            </a:r>
          </a:p>
          <a:p>
            <a:pPr lvl="2"/>
            <a:r>
              <a:rPr lang="en-US" dirty="0" smtClean="0"/>
              <a:t>Always timer-based</a:t>
            </a:r>
          </a:p>
          <a:p>
            <a:pPr lvl="2"/>
            <a:r>
              <a:rPr lang="en-US" dirty="0" smtClean="0"/>
              <a:t>Single or multiple player</a:t>
            </a:r>
          </a:p>
          <a:p>
            <a:pPr lvl="2"/>
            <a:r>
              <a:rPr lang="en-US" dirty="0" smtClean="0"/>
              <a:t>Lots of enemies so describe them</a:t>
            </a:r>
          </a:p>
          <a:p>
            <a:pPr lvl="2"/>
            <a:r>
              <a:rPr lang="en-US" dirty="0" smtClean="0"/>
              <a:t>Shoot them to survive (how?  Make it exciting)</a:t>
            </a:r>
            <a:endParaRPr lang="en-US" dirty="0"/>
          </a:p>
        </p:txBody>
      </p:sp>
    </p:spTree>
    <p:extLst>
      <p:ext uri="{BB962C8B-B14F-4D97-AF65-F5344CB8AC3E}">
        <p14:creationId xmlns:p14="http://schemas.microsoft.com/office/powerpoint/2010/main" val="1640201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Requirements</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Type of Game</a:t>
            </a:r>
          </a:p>
          <a:p>
            <a:pPr lvl="1"/>
            <a:r>
              <a:rPr lang="en-US" dirty="0" smtClean="0"/>
              <a:t>Role Playing Game</a:t>
            </a:r>
          </a:p>
          <a:p>
            <a:pPr lvl="2"/>
            <a:r>
              <a:rPr lang="en-US" dirty="0" smtClean="0"/>
              <a:t>Story-based</a:t>
            </a:r>
          </a:p>
          <a:p>
            <a:pPr lvl="2"/>
            <a:r>
              <a:rPr lang="en-US" dirty="0" smtClean="0"/>
              <a:t>20+ hours to play</a:t>
            </a:r>
          </a:p>
          <a:p>
            <a:pPr lvl="2"/>
            <a:r>
              <a:rPr lang="en-US" dirty="0" smtClean="0"/>
              <a:t>Characters develop in strength throughout game</a:t>
            </a:r>
          </a:p>
          <a:p>
            <a:pPr lvl="2"/>
            <a:r>
              <a:rPr lang="en-US" dirty="0" smtClean="0"/>
              <a:t>MMOs are a special case</a:t>
            </a:r>
          </a:p>
          <a:p>
            <a:pPr lvl="1"/>
            <a:r>
              <a:rPr lang="en-US" dirty="0" smtClean="0"/>
              <a:t>Real Time Strategy</a:t>
            </a:r>
          </a:p>
          <a:p>
            <a:pPr lvl="2"/>
            <a:r>
              <a:rPr lang="en-US" dirty="0" smtClean="0"/>
              <a:t>Player is “King”</a:t>
            </a:r>
          </a:p>
          <a:p>
            <a:pPr lvl="2"/>
            <a:r>
              <a:rPr lang="en-US" dirty="0" smtClean="0"/>
              <a:t>Controls kingdom not necessarily individual character</a:t>
            </a:r>
            <a:endParaRPr lang="en-US" dirty="0"/>
          </a:p>
        </p:txBody>
      </p:sp>
    </p:spTree>
    <p:extLst>
      <p:ext uri="{BB962C8B-B14F-4D97-AF65-F5344CB8AC3E}">
        <p14:creationId xmlns:p14="http://schemas.microsoft.com/office/powerpoint/2010/main" val="87891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Requirements</a:t>
            </a:r>
            <a:endParaRPr lang="en-US" dirty="0"/>
          </a:p>
        </p:txBody>
      </p:sp>
      <p:sp>
        <p:nvSpPr>
          <p:cNvPr id="3" name="Content Placeholder 2"/>
          <p:cNvSpPr>
            <a:spLocks noGrp="1"/>
          </p:cNvSpPr>
          <p:nvPr>
            <p:ph sz="quarter" idx="13"/>
          </p:nvPr>
        </p:nvSpPr>
        <p:spPr/>
        <p:txBody>
          <a:bodyPr/>
          <a:lstStyle/>
          <a:p>
            <a:r>
              <a:rPr lang="en-US" dirty="0" smtClean="0"/>
              <a:t>Type of Game</a:t>
            </a:r>
          </a:p>
          <a:p>
            <a:pPr lvl="1"/>
            <a:r>
              <a:rPr lang="en-US" dirty="0" smtClean="0"/>
              <a:t>Sports Game</a:t>
            </a:r>
          </a:p>
          <a:p>
            <a:pPr lvl="2"/>
            <a:r>
              <a:rPr lang="en-US" dirty="0" smtClean="0"/>
              <a:t>Simulate a sport</a:t>
            </a:r>
          </a:p>
          <a:p>
            <a:pPr lvl="2"/>
            <a:r>
              <a:rPr lang="en-US" dirty="0" smtClean="0"/>
              <a:t>Semi-tactical (on field) or strategic (coach)</a:t>
            </a:r>
          </a:p>
          <a:p>
            <a:pPr lvl="2"/>
            <a:r>
              <a:rPr lang="en-US" dirty="0" smtClean="0"/>
              <a:t>Racing Games</a:t>
            </a:r>
          </a:p>
          <a:p>
            <a:pPr lvl="3"/>
            <a:r>
              <a:rPr lang="en-US" dirty="0" smtClean="0"/>
              <a:t>Stunts, speed, tricks, etc.</a:t>
            </a:r>
          </a:p>
          <a:p>
            <a:pPr lvl="1"/>
            <a:r>
              <a:rPr lang="en-US" dirty="0" smtClean="0"/>
              <a:t>Specialized Games</a:t>
            </a:r>
          </a:p>
          <a:p>
            <a:pPr lvl="2"/>
            <a:r>
              <a:rPr lang="en-US" dirty="0" smtClean="0"/>
              <a:t>Barbie Hairdresser Game</a:t>
            </a:r>
          </a:p>
          <a:p>
            <a:pPr lvl="2"/>
            <a:r>
              <a:rPr lang="en-US" dirty="0" smtClean="0"/>
              <a:t>Dress Up Game</a:t>
            </a:r>
            <a:endParaRPr lang="en-US" dirty="0"/>
          </a:p>
        </p:txBody>
      </p:sp>
    </p:spTree>
    <p:extLst>
      <p:ext uri="{BB962C8B-B14F-4D97-AF65-F5344CB8AC3E}">
        <p14:creationId xmlns:p14="http://schemas.microsoft.com/office/powerpoint/2010/main" val="711795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Requirements</a:t>
            </a:r>
            <a:endParaRPr lang="en-US" dirty="0"/>
          </a:p>
        </p:txBody>
      </p:sp>
      <p:sp>
        <p:nvSpPr>
          <p:cNvPr id="3" name="Content Placeholder 2"/>
          <p:cNvSpPr>
            <a:spLocks noGrp="1"/>
          </p:cNvSpPr>
          <p:nvPr>
            <p:ph sz="quarter" idx="13"/>
          </p:nvPr>
        </p:nvSpPr>
        <p:spPr/>
        <p:txBody>
          <a:bodyPr/>
          <a:lstStyle/>
          <a:p>
            <a:r>
              <a:rPr lang="en-US" dirty="0" smtClean="0"/>
              <a:t>Type of Game</a:t>
            </a:r>
          </a:p>
          <a:p>
            <a:pPr lvl="1"/>
            <a:r>
              <a:rPr lang="en-US" dirty="0" smtClean="0"/>
              <a:t>Edutainment</a:t>
            </a:r>
          </a:p>
          <a:p>
            <a:pPr lvl="2"/>
            <a:r>
              <a:rPr lang="en-US" dirty="0" smtClean="0"/>
              <a:t>Teaching Games</a:t>
            </a:r>
          </a:p>
          <a:p>
            <a:pPr lvl="2"/>
            <a:r>
              <a:rPr lang="en-US" dirty="0" smtClean="0"/>
              <a:t>Serious or semi-serious</a:t>
            </a:r>
          </a:p>
          <a:p>
            <a:pPr lvl="3"/>
            <a:r>
              <a:rPr lang="en-US" dirty="0" smtClean="0"/>
              <a:t>Simulations</a:t>
            </a:r>
          </a:p>
          <a:p>
            <a:pPr lvl="1"/>
            <a:r>
              <a:rPr lang="en-US" dirty="0" smtClean="0"/>
              <a:t>Interaction Games</a:t>
            </a:r>
          </a:p>
          <a:p>
            <a:pPr lvl="2"/>
            <a:r>
              <a:rPr lang="en-US" dirty="0" smtClean="0"/>
              <a:t>No quests</a:t>
            </a:r>
          </a:p>
          <a:p>
            <a:pPr lvl="2"/>
            <a:r>
              <a:rPr lang="en-US" dirty="0" smtClean="0"/>
              <a:t>Social Interaction (Second Life, IMVU)</a:t>
            </a:r>
            <a:endParaRPr lang="en-US" dirty="0"/>
          </a:p>
        </p:txBody>
      </p:sp>
    </p:spTree>
    <p:extLst>
      <p:ext uri="{BB962C8B-B14F-4D97-AF65-F5344CB8AC3E}">
        <p14:creationId xmlns:p14="http://schemas.microsoft.com/office/powerpoint/2010/main" val="2740753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Requirements</a:t>
            </a:r>
            <a:endParaRPr lang="en-US" dirty="0"/>
          </a:p>
        </p:txBody>
      </p:sp>
      <p:sp>
        <p:nvSpPr>
          <p:cNvPr id="3" name="Content Placeholder 2"/>
          <p:cNvSpPr>
            <a:spLocks noGrp="1"/>
          </p:cNvSpPr>
          <p:nvPr>
            <p:ph sz="quarter" idx="13"/>
          </p:nvPr>
        </p:nvSpPr>
        <p:spPr/>
        <p:txBody>
          <a:bodyPr/>
          <a:lstStyle/>
          <a:p>
            <a:r>
              <a:rPr lang="en-US" dirty="0" smtClean="0"/>
              <a:t>Competitors</a:t>
            </a:r>
          </a:p>
          <a:p>
            <a:pPr lvl="1"/>
            <a:r>
              <a:rPr lang="en-US" dirty="0" smtClean="0"/>
              <a:t>Identify them</a:t>
            </a:r>
          </a:p>
          <a:p>
            <a:pPr lvl="1"/>
            <a:r>
              <a:rPr lang="en-US" dirty="0" smtClean="0"/>
              <a:t>What makes your game unique?</a:t>
            </a:r>
          </a:p>
          <a:p>
            <a:pPr lvl="1"/>
            <a:r>
              <a:rPr lang="en-US" dirty="0" smtClean="0"/>
              <a:t>Note: No competition may mean no market</a:t>
            </a:r>
          </a:p>
          <a:p>
            <a:r>
              <a:rPr lang="en-US" dirty="0" smtClean="0"/>
              <a:t>May or may not have schedules and budget included at end</a:t>
            </a:r>
            <a:endParaRPr lang="en-US" dirty="0"/>
          </a:p>
        </p:txBody>
      </p:sp>
    </p:spTree>
    <p:extLst>
      <p:ext uri="{BB962C8B-B14F-4D97-AF65-F5344CB8AC3E}">
        <p14:creationId xmlns:p14="http://schemas.microsoft.com/office/powerpoint/2010/main" val="288600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Features</a:t>
            </a:r>
          </a:p>
        </p:txBody>
      </p:sp>
      <p:sp>
        <p:nvSpPr>
          <p:cNvPr id="3" name="Content Placeholder 2"/>
          <p:cNvSpPr>
            <a:spLocks noGrp="1"/>
          </p:cNvSpPr>
          <p:nvPr>
            <p:ph sz="quarter" idx="13"/>
          </p:nvPr>
        </p:nvSpPr>
        <p:spPr/>
        <p:txBody>
          <a:bodyPr>
            <a:normAutofit/>
          </a:bodyPr>
          <a:lstStyle/>
          <a:p>
            <a:r>
              <a:rPr lang="en-US" sz="2800" dirty="0" smtClean="0"/>
              <a:t>Objectives</a:t>
            </a:r>
          </a:p>
          <a:p>
            <a:pPr lvl="1"/>
            <a:r>
              <a:rPr lang="en-US" sz="2800" dirty="0" smtClean="0"/>
              <a:t>Specific goals</a:t>
            </a:r>
          </a:p>
          <a:p>
            <a:pPr lvl="2"/>
            <a:r>
              <a:rPr lang="en-US" sz="2400" dirty="0" smtClean="0"/>
              <a:t>Short</a:t>
            </a:r>
            <a:r>
              <a:rPr lang="en-US" sz="2400" dirty="0"/>
              <a:t>, medium and long </a:t>
            </a:r>
            <a:r>
              <a:rPr lang="en-US" sz="2400" dirty="0" smtClean="0"/>
              <a:t>range</a:t>
            </a:r>
          </a:p>
          <a:p>
            <a:pPr lvl="1"/>
            <a:r>
              <a:rPr lang="en-US" sz="2800" dirty="0" smtClean="0"/>
              <a:t>In </a:t>
            </a:r>
            <a:r>
              <a:rPr lang="en-US" sz="2800" dirty="0"/>
              <a:t>RL, may not meet all </a:t>
            </a:r>
            <a:r>
              <a:rPr lang="en-US" sz="2800" dirty="0" smtClean="0"/>
              <a:t>objectives</a:t>
            </a:r>
          </a:p>
          <a:p>
            <a:pPr lvl="1"/>
            <a:r>
              <a:rPr lang="en-US" sz="2800" dirty="0" smtClean="0"/>
              <a:t>In </a:t>
            </a:r>
            <a:r>
              <a:rPr lang="en-US" sz="2800" dirty="0"/>
              <a:t>Game, core objectives must be met to advance</a:t>
            </a:r>
          </a:p>
          <a:p>
            <a:endParaRPr lang="en-US" sz="2800" dirty="0"/>
          </a:p>
        </p:txBody>
      </p:sp>
    </p:spTree>
    <p:extLst>
      <p:ext uri="{BB962C8B-B14F-4D97-AF65-F5344CB8AC3E}">
        <p14:creationId xmlns:p14="http://schemas.microsoft.com/office/powerpoint/2010/main" val="1601115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Writing</a:t>
            </a:r>
            <a:endParaRPr lang="en-US" dirty="0"/>
          </a:p>
        </p:txBody>
      </p:sp>
      <p:sp>
        <p:nvSpPr>
          <p:cNvPr id="3" name="Content Placeholder 2"/>
          <p:cNvSpPr>
            <a:spLocks noGrp="1"/>
          </p:cNvSpPr>
          <p:nvPr>
            <p:ph sz="quarter" idx="13"/>
          </p:nvPr>
        </p:nvSpPr>
        <p:spPr/>
        <p:txBody>
          <a:bodyPr/>
          <a:lstStyle/>
          <a:p>
            <a:r>
              <a:rPr lang="en-US" dirty="0" smtClean="0"/>
              <a:t>Flowery, descriptive language</a:t>
            </a:r>
          </a:p>
          <a:p>
            <a:pPr lvl="1"/>
            <a:r>
              <a:rPr lang="en-US" dirty="0" smtClean="0"/>
              <a:t>Avoid this in rest of GDD … essential here</a:t>
            </a:r>
          </a:p>
          <a:p>
            <a:r>
              <a:rPr lang="en-US" dirty="0" smtClean="0"/>
              <a:t>Share with the entire team once you get go-ahead</a:t>
            </a:r>
          </a:p>
          <a:p>
            <a:r>
              <a:rPr lang="en-US" dirty="0" smtClean="0"/>
              <a:t>Remember: Not all pitch documents result in go-ahead</a:t>
            </a:r>
          </a:p>
          <a:p>
            <a:pPr lvl="1"/>
            <a:r>
              <a:rPr lang="en-US" dirty="0" smtClean="0"/>
              <a:t>Most are stopped for various reasons</a:t>
            </a:r>
            <a:endParaRPr lang="en-US" dirty="0"/>
          </a:p>
        </p:txBody>
      </p:sp>
    </p:spTree>
    <p:extLst>
      <p:ext uri="{BB962C8B-B14F-4D97-AF65-F5344CB8AC3E}">
        <p14:creationId xmlns:p14="http://schemas.microsoft.com/office/powerpoint/2010/main" val="3354921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Writing</a:t>
            </a:r>
            <a:endParaRPr lang="en-US" dirty="0"/>
          </a:p>
        </p:txBody>
      </p:sp>
      <p:sp>
        <p:nvSpPr>
          <p:cNvPr id="3" name="Content Placeholder 2"/>
          <p:cNvSpPr>
            <a:spLocks noGrp="1"/>
          </p:cNvSpPr>
          <p:nvPr>
            <p:ph sz="quarter" idx="13"/>
          </p:nvPr>
        </p:nvSpPr>
        <p:spPr/>
        <p:txBody>
          <a:bodyPr>
            <a:normAutofit fontScale="92500"/>
          </a:bodyPr>
          <a:lstStyle/>
          <a:p>
            <a:r>
              <a:rPr lang="en-US" dirty="0" smtClean="0"/>
              <a:t>Prose is energized and lively</a:t>
            </a:r>
          </a:p>
          <a:p>
            <a:r>
              <a:rPr lang="en-US" dirty="0" smtClean="0"/>
              <a:t>Need to get readers (publisher) energized</a:t>
            </a:r>
          </a:p>
          <a:p>
            <a:r>
              <a:rPr lang="en-US" dirty="0" smtClean="0"/>
              <a:t>Gameplay is part of pitch but not all details are needed</a:t>
            </a:r>
          </a:p>
          <a:p>
            <a:pPr lvl="1"/>
            <a:r>
              <a:rPr lang="en-US" dirty="0" smtClean="0"/>
              <a:t>Overview of potential game play but don’t tie to unverified design</a:t>
            </a:r>
          </a:p>
          <a:p>
            <a:r>
              <a:rPr lang="en-US" dirty="0" smtClean="0"/>
              <a:t>May or may not include technical details</a:t>
            </a:r>
          </a:p>
          <a:p>
            <a:pPr lvl="1"/>
            <a:r>
              <a:rPr lang="en-US" dirty="0" smtClean="0"/>
              <a:t>If you are using a commercial engine, say so</a:t>
            </a:r>
          </a:p>
          <a:p>
            <a:r>
              <a:rPr lang="en-US" dirty="0" smtClean="0"/>
              <a:t>Don’t brag (unless you’ve something to brag about)</a:t>
            </a:r>
            <a:endParaRPr lang="en-US" dirty="0"/>
          </a:p>
        </p:txBody>
      </p:sp>
    </p:spTree>
    <p:extLst>
      <p:ext uri="{BB962C8B-B14F-4D97-AF65-F5344CB8AC3E}">
        <p14:creationId xmlns:p14="http://schemas.microsoft.com/office/powerpoint/2010/main" val="1995136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Document</a:t>
            </a:r>
            <a:endParaRPr lang="en-US" dirty="0"/>
          </a:p>
        </p:txBody>
      </p:sp>
      <p:sp>
        <p:nvSpPr>
          <p:cNvPr id="3" name="Content Placeholder 2"/>
          <p:cNvSpPr>
            <a:spLocks noGrp="1"/>
          </p:cNvSpPr>
          <p:nvPr>
            <p:ph sz="quarter" idx="13"/>
          </p:nvPr>
        </p:nvSpPr>
        <p:spPr/>
        <p:txBody>
          <a:bodyPr/>
          <a:lstStyle/>
          <a:p>
            <a:r>
              <a:rPr lang="en-US" dirty="0" smtClean="0"/>
              <a:t>Technical details</a:t>
            </a:r>
          </a:p>
          <a:p>
            <a:r>
              <a:rPr lang="en-US" dirty="0" smtClean="0"/>
              <a:t>More later</a:t>
            </a:r>
            <a:endParaRPr lang="en-US" dirty="0"/>
          </a:p>
        </p:txBody>
      </p:sp>
    </p:spTree>
    <p:extLst>
      <p:ext uri="{BB962C8B-B14F-4D97-AF65-F5344CB8AC3E}">
        <p14:creationId xmlns:p14="http://schemas.microsoft.com/office/powerpoint/2010/main" val="4103900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a:t>
            </a:r>
            <a:endParaRPr lang="en-US" dirty="0"/>
          </a:p>
        </p:txBody>
      </p:sp>
      <p:sp>
        <p:nvSpPr>
          <p:cNvPr id="3" name="Content Placeholder 2"/>
          <p:cNvSpPr>
            <a:spLocks noGrp="1"/>
          </p:cNvSpPr>
          <p:nvPr>
            <p:ph sz="quarter" idx="13"/>
          </p:nvPr>
        </p:nvSpPr>
        <p:spPr/>
        <p:txBody>
          <a:bodyPr/>
          <a:lstStyle/>
          <a:p>
            <a:r>
              <a:rPr lang="en-US" dirty="0" smtClean="0"/>
              <a:t>Absolutely huge</a:t>
            </a:r>
          </a:p>
          <a:p>
            <a:r>
              <a:rPr lang="en-US" dirty="0" smtClean="0"/>
              <a:t>Contains everything in the game and surrounding the game</a:t>
            </a:r>
          </a:p>
          <a:p>
            <a:r>
              <a:rPr lang="en-US" smtClean="0"/>
              <a:t>More later …</a:t>
            </a:r>
            <a:endParaRPr lang="en-US"/>
          </a:p>
        </p:txBody>
      </p:sp>
    </p:spTree>
    <p:extLst>
      <p:ext uri="{BB962C8B-B14F-4D97-AF65-F5344CB8AC3E}">
        <p14:creationId xmlns:p14="http://schemas.microsoft.com/office/powerpoint/2010/main" val="10495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Features</a:t>
            </a:r>
            <a:endParaRPr lang="en-US" dirty="0"/>
          </a:p>
        </p:txBody>
      </p:sp>
      <p:sp>
        <p:nvSpPr>
          <p:cNvPr id="3" name="Content Placeholder 2"/>
          <p:cNvSpPr>
            <a:spLocks noGrp="1"/>
          </p:cNvSpPr>
          <p:nvPr>
            <p:ph sz="quarter" idx="13"/>
          </p:nvPr>
        </p:nvSpPr>
        <p:spPr/>
        <p:txBody>
          <a:bodyPr>
            <a:normAutofit/>
          </a:bodyPr>
          <a:lstStyle/>
          <a:p>
            <a:r>
              <a:rPr lang="en-US" sz="2800" dirty="0" smtClean="0"/>
              <a:t>Procedures</a:t>
            </a:r>
          </a:p>
          <a:p>
            <a:pPr lvl="1"/>
            <a:r>
              <a:rPr lang="en-US" sz="2800" dirty="0" smtClean="0"/>
              <a:t>Methods </a:t>
            </a:r>
            <a:r>
              <a:rPr lang="en-US" sz="2800" dirty="0"/>
              <a:t>to achieve the </a:t>
            </a:r>
            <a:r>
              <a:rPr lang="en-US" sz="2800" dirty="0" smtClean="0"/>
              <a:t>objectives</a:t>
            </a:r>
          </a:p>
          <a:p>
            <a:pPr lvl="1"/>
            <a:r>
              <a:rPr lang="en-US" sz="2800" dirty="0" smtClean="0"/>
              <a:t>May </a:t>
            </a:r>
            <a:r>
              <a:rPr lang="en-US" sz="2800" dirty="0"/>
              <a:t>be instructions for play, list of </a:t>
            </a:r>
            <a:r>
              <a:rPr lang="en-US" sz="2800" dirty="0" smtClean="0"/>
              <a:t>commands</a:t>
            </a:r>
          </a:p>
          <a:p>
            <a:pPr lvl="1"/>
            <a:r>
              <a:rPr lang="en-US" sz="2800" dirty="0" smtClean="0"/>
              <a:t>Guide </a:t>
            </a:r>
            <a:r>
              <a:rPr lang="en-US" sz="2800" dirty="0"/>
              <a:t>player behavior (limit)</a:t>
            </a:r>
          </a:p>
        </p:txBody>
      </p:sp>
    </p:spTree>
    <p:extLst>
      <p:ext uri="{BB962C8B-B14F-4D97-AF65-F5344CB8AC3E}">
        <p14:creationId xmlns:p14="http://schemas.microsoft.com/office/powerpoint/2010/main" val="125288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Features</a:t>
            </a:r>
            <a:endParaRPr lang="en-US" dirty="0"/>
          </a:p>
        </p:txBody>
      </p:sp>
      <p:sp>
        <p:nvSpPr>
          <p:cNvPr id="3" name="Content Placeholder 2"/>
          <p:cNvSpPr>
            <a:spLocks noGrp="1"/>
          </p:cNvSpPr>
          <p:nvPr>
            <p:ph sz="quarter" idx="13"/>
          </p:nvPr>
        </p:nvSpPr>
        <p:spPr/>
        <p:txBody>
          <a:bodyPr>
            <a:normAutofit/>
          </a:bodyPr>
          <a:lstStyle/>
          <a:p>
            <a:r>
              <a:rPr lang="en-US" sz="2400" dirty="0" smtClean="0"/>
              <a:t>Resources</a:t>
            </a:r>
          </a:p>
          <a:p>
            <a:pPr lvl="1"/>
            <a:r>
              <a:rPr lang="en-US" sz="2400" dirty="0" smtClean="0"/>
              <a:t>Items</a:t>
            </a:r>
            <a:r>
              <a:rPr lang="en-US" sz="2400" dirty="0"/>
              <a:t>/objects </a:t>
            </a:r>
            <a:r>
              <a:rPr lang="en-US" sz="2400" dirty="0" smtClean="0"/>
              <a:t>important </a:t>
            </a:r>
            <a:r>
              <a:rPr lang="en-US" sz="2400" dirty="0"/>
              <a:t>to game </a:t>
            </a:r>
            <a:r>
              <a:rPr lang="en-US" sz="2400" dirty="0" smtClean="0"/>
              <a:t>play</a:t>
            </a:r>
          </a:p>
          <a:p>
            <a:pPr lvl="1"/>
            <a:r>
              <a:rPr lang="en-US" sz="2400" dirty="0" smtClean="0"/>
              <a:t>Cards</a:t>
            </a:r>
            <a:r>
              <a:rPr lang="en-US" sz="2400" dirty="0"/>
              <a:t>, weapons, ammo, </a:t>
            </a:r>
            <a:r>
              <a:rPr lang="en-US" sz="2400" dirty="0" smtClean="0"/>
              <a:t>etc.</a:t>
            </a:r>
          </a:p>
          <a:p>
            <a:pPr lvl="1"/>
            <a:r>
              <a:rPr lang="en-US" sz="2400" dirty="0" smtClean="0"/>
              <a:t>Finding </a:t>
            </a:r>
            <a:r>
              <a:rPr lang="en-US" sz="2400" dirty="0"/>
              <a:t>and managing resources is </a:t>
            </a:r>
            <a:r>
              <a:rPr lang="en-US" sz="2400" dirty="0" smtClean="0"/>
              <a:t>critical</a:t>
            </a:r>
          </a:p>
          <a:p>
            <a:pPr lvl="1"/>
            <a:r>
              <a:rPr lang="en-US" sz="2400" dirty="0" smtClean="0"/>
              <a:t>Scarce </a:t>
            </a:r>
            <a:r>
              <a:rPr lang="en-US" sz="2400" dirty="0"/>
              <a:t>but very </a:t>
            </a:r>
            <a:r>
              <a:rPr lang="en-US" sz="2400" dirty="0" smtClean="0"/>
              <a:t>useful</a:t>
            </a:r>
            <a:endParaRPr lang="en-US" sz="2400" dirty="0"/>
          </a:p>
        </p:txBody>
      </p:sp>
    </p:spTree>
    <p:extLst>
      <p:ext uri="{BB962C8B-B14F-4D97-AF65-F5344CB8AC3E}">
        <p14:creationId xmlns:p14="http://schemas.microsoft.com/office/powerpoint/2010/main" val="63842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Features</a:t>
            </a:r>
          </a:p>
        </p:txBody>
      </p:sp>
      <p:sp>
        <p:nvSpPr>
          <p:cNvPr id="3" name="Content Placeholder 2"/>
          <p:cNvSpPr>
            <a:spLocks noGrp="1"/>
          </p:cNvSpPr>
          <p:nvPr>
            <p:ph sz="quarter" idx="13"/>
          </p:nvPr>
        </p:nvSpPr>
        <p:spPr/>
        <p:txBody>
          <a:bodyPr>
            <a:normAutofit/>
          </a:bodyPr>
          <a:lstStyle/>
          <a:p>
            <a:r>
              <a:rPr lang="en-US" sz="2800" dirty="0" smtClean="0"/>
              <a:t>Conflict</a:t>
            </a:r>
          </a:p>
          <a:p>
            <a:pPr lvl="1"/>
            <a:r>
              <a:rPr lang="en-US" sz="2800" dirty="0" smtClean="0"/>
              <a:t>Need </a:t>
            </a:r>
            <a:r>
              <a:rPr lang="en-US" sz="2800" dirty="0"/>
              <a:t>to overcome </a:t>
            </a:r>
            <a:r>
              <a:rPr lang="en-US" sz="2800" dirty="0" smtClean="0"/>
              <a:t>obstacles</a:t>
            </a:r>
          </a:p>
          <a:p>
            <a:pPr lvl="1"/>
            <a:r>
              <a:rPr lang="en-US" sz="2800" dirty="0" smtClean="0"/>
              <a:t>Traditional method “kill enemy”</a:t>
            </a:r>
          </a:p>
          <a:p>
            <a:pPr lvl="1"/>
            <a:r>
              <a:rPr lang="en-US" sz="2800" dirty="0" smtClean="0"/>
              <a:t>Co</a:t>
            </a:r>
            <a:r>
              <a:rPr lang="en-US" sz="2800" dirty="0"/>
              <a:t>-op games require other methods such as trade, alliances, etc.</a:t>
            </a:r>
          </a:p>
          <a:p>
            <a:endParaRPr lang="en-US" sz="2800" dirty="0"/>
          </a:p>
        </p:txBody>
      </p:sp>
    </p:spTree>
    <p:extLst>
      <p:ext uri="{BB962C8B-B14F-4D97-AF65-F5344CB8AC3E}">
        <p14:creationId xmlns:p14="http://schemas.microsoft.com/office/powerpoint/2010/main" val="418182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Features</a:t>
            </a:r>
          </a:p>
        </p:txBody>
      </p:sp>
      <p:sp>
        <p:nvSpPr>
          <p:cNvPr id="3" name="Content Placeholder 2"/>
          <p:cNvSpPr>
            <a:spLocks noGrp="1"/>
          </p:cNvSpPr>
          <p:nvPr>
            <p:ph sz="quarter" idx="13"/>
          </p:nvPr>
        </p:nvSpPr>
        <p:spPr/>
        <p:txBody>
          <a:bodyPr>
            <a:normAutofit/>
          </a:bodyPr>
          <a:lstStyle/>
          <a:p>
            <a:r>
              <a:rPr lang="en-US" sz="3200" dirty="0" smtClean="0"/>
              <a:t>Boundaries</a:t>
            </a:r>
          </a:p>
          <a:p>
            <a:pPr lvl="1"/>
            <a:r>
              <a:rPr lang="en-US" sz="3200" dirty="0" smtClean="0"/>
              <a:t>Social </a:t>
            </a:r>
            <a:r>
              <a:rPr lang="en-US" sz="3200" dirty="0"/>
              <a:t>agreement of the </a:t>
            </a:r>
            <a:r>
              <a:rPr lang="en-US" sz="3200" dirty="0" smtClean="0"/>
              <a:t>game</a:t>
            </a:r>
          </a:p>
          <a:p>
            <a:pPr lvl="1"/>
            <a:r>
              <a:rPr lang="en-US" sz="3200" dirty="0" smtClean="0"/>
              <a:t>Universe </a:t>
            </a:r>
            <a:r>
              <a:rPr lang="en-US" sz="3200" dirty="0"/>
              <a:t>limits in Computer </a:t>
            </a:r>
            <a:r>
              <a:rPr lang="en-US" sz="3200" dirty="0" smtClean="0"/>
              <a:t>game</a:t>
            </a:r>
          </a:p>
          <a:p>
            <a:pPr lvl="2"/>
            <a:r>
              <a:rPr lang="en-US" sz="2800" dirty="0" smtClean="0"/>
              <a:t>Game </a:t>
            </a:r>
            <a:r>
              <a:rPr lang="en-US" sz="2800" dirty="0"/>
              <a:t>takes place in space the player cannot get out of</a:t>
            </a:r>
          </a:p>
        </p:txBody>
      </p:sp>
    </p:spTree>
    <p:extLst>
      <p:ext uri="{BB962C8B-B14F-4D97-AF65-F5344CB8AC3E}">
        <p14:creationId xmlns:p14="http://schemas.microsoft.com/office/powerpoint/2010/main" val="275783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Features</a:t>
            </a:r>
          </a:p>
        </p:txBody>
      </p:sp>
      <p:sp>
        <p:nvSpPr>
          <p:cNvPr id="3" name="Content Placeholder 2"/>
          <p:cNvSpPr>
            <a:spLocks noGrp="1"/>
          </p:cNvSpPr>
          <p:nvPr>
            <p:ph sz="quarter" idx="13"/>
          </p:nvPr>
        </p:nvSpPr>
        <p:spPr/>
        <p:txBody>
          <a:bodyPr>
            <a:normAutofit/>
          </a:bodyPr>
          <a:lstStyle/>
          <a:p>
            <a:r>
              <a:rPr lang="en-US" sz="2800" dirty="0" smtClean="0"/>
              <a:t>Outcome</a:t>
            </a:r>
          </a:p>
          <a:p>
            <a:pPr lvl="1"/>
            <a:r>
              <a:rPr lang="en-US" sz="2800" dirty="0" smtClean="0"/>
              <a:t>Measure </a:t>
            </a:r>
            <a:r>
              <a:rPr lang="en-US" sz="2800" dirty="0"/>
              <a:t>of win-</a:t>
            </a:r>
            <a:r>
              <a:rPr lang="en-US" sz="2800" dirty="0" smtClean="0"/>
              <a:t>loss</a:t>
            </a:r>
          </a:p>
          <a:p>
            <a:pPr lvl="1"/>
            <a:r>
              <a:rPr lang="en-US" sz="2800" dirty="0" smtClean="0"/>
              <a:t>Aspect </a:t>
            </a:r>
            <a:r>
              <a:rPr lang="en-US" sz="2800" dirty="0"/>
              <a:t>of uncertainty necessary part of </a:t>
            </a:r>
            <a:r>
              <a:rPr lang="en-US" sz="2800" dirty="0" smtClean="0"/>
              <a:t>it</a:t>
            </a:r>
          </a:p>
          <a:p>
            <a:pPr lvl="2"/>
            <a:r>
              <a:rPr lang="en-US" sz="2400" dirty="0" smtClean="0"/>
              <a:t>Loser </a:t>
            </a:r>
            <a:r>
              <a:rPr lang="en-US" sz="2400" dirty="0"/>
              <a:t>may concede rather than play </a:t>
            </a:r>
            <a:r>
              <a:rPr lang="en-US" sz="2400" dirty="0" smtClean="0"/>
              <a:t>out</a:t>
            </a:r>
          </a:p>
          <a:p>
            <a:pPr lvl="2"/>
            <a:r>
              <a:rPr lang="en-US" sz="2400" dirty="0" smtClean="0"/>
              <a:t>Emotional </a:t>
            </a:r>
            <a:r>
              <a:rPr lang="en-US" sz="2400" dirty="0"/>
              <a:t>commitment</a:t>
            </a:r>
          </a:p>
          <a:p>
            <a:endParaRPr lang="en-US" sz="2800" dirty="0"/>
          </a:p>
        </p:txBody>
      </p:sp>
    </p:spTree>
    <p:extLst>
      <p:ext uri="{BB962C8B-B14F-4D97-AF65-F5344CB8AC3E}">
        <p14:creationId xmlns:p14="http://schemas.microsoft.com/office/powerpoint/2010/main" val="117696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Features</a:t>
            </a:r>
          </a:p>
        </p:txBody>
      </p:sp>
      <p:sp>
        <p:nvSpPr>
          <p:cNvPr id="3" name="Content Placeholder 2"/>
          <p:cNvSpPr>
            <a:spLocks noGrp="1"/>
          </p:cNvSpPr>
          <p:nvPr>
            <p:ph sz="quarter" idx="13"/>
          </p:nvPr>
        </p:nvSpPr>
        <p:spPr/>
        <p:txBody>
          <a:bodyPr>
            <a:normAutofit/>
          </a:bodyPr>
          <a:lstStyle/>
          <a:p>
            <a:r>
              <a:rPr lang="en-US" sz="2800" dirty="0"/>
              <a:t>Formal </a:t>
            </a:r>
            <a:r>
              <a:rPr lang="en-US" sz="2800" dirty="0" smtClean="0"/>
              <a:t>Elements</a:t>
            </a:r>
          </a:p>
          <a:p>
            <a:pPr lvl="1"/>
            <a:r>
              <a:rPr lang="en-US" sz="2800" dirty="0" smtClean="0"/>
              <a:t>Special equipment</a:t>
            </a:r>
          </a:p>
          <a:p>
            <a:pPr lvl="1"/>
            <a:r>
              <a:rPr lang="en-US" sz="2800" dirty="0" smtClean="0"/>
              <a:t>Special environments</a:t>
            </a:r>
          </a:p>
          <a:p>
            <a:pPr lvl="1"/>
            <a:r>
              <a:rPr lang="en-US" sz="2800" dirty="0" smtClean="0"/>
              <a:t>Distinctive </a:t>
            </a:r>
            <a:r>
              <a:rPr lang="en-US" sz="2800" dirty="0"/>
              <a:t>elements </a:t>
            </a:r>
            <a:r>
              <a:rPr lang="en-US" sz="2800" dirty="0" smtClean="0"/>
              <a:t>essential</a:t>
            </a:r>
          </a:p>
          <a:p>
            <a:pPr lvl="2"/>
            <a:r>
              <a:rPr lang="en-US" sz="2400" dirty="0" smtClean="0"/>
              <a:t>Distinguish </a:t>
            </a:r>
            <a:r>
              <a:rPr lang="en-US" sz="2400" dirty="0"/>
              <a:t>one game from another or from its sequel</a:t>
            </a:r>
          </a:p>
          <a:p>
            <a:endParaRPr lang="en-US" sz="2800" dirty="0"/>
          </a:p>
        </p:txBody>
      </p:sp>
    </p:spTree>
    <p:extLst>
      <p:ext uri="{BB962C8B-B14F-4D97-AF65-F5344CB8AC3E}">
        <p14:creationId xmlns:p14="http://schemas.microsoft.com/office/powerpoint/2010/main" val="3171197012"/>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42</TotalTime>
  <Words>1065</Words>
  <Application>Microsoft Macintosh PowerPoint</Application>
  <PresentationFormat>On-screen Show (4:3)</PresentationFormat>
  <Paragraphs>208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Slipstream</vt:lpstr>
      <vt:lpstr>Structure of a Game</vt:lpstr>
      <vt:lpstr>Common Features</vt:lpstr>
      <vt:lpstr>Common Features</vt:lpstr>
      <vt:lpstr>Common Features</vt:lpstr>
      <vt:lpstr>Common Features</vt:lpstr>
      <vt:lpstr>Common Features</vt:lpstr>
      <vt:lpstr>Common Features</vt:lpstr>
      <vt:lpstr>Common Features</vt:lpstr>
      <vt:lpstr>Common Features</vt:lpstr>
      <vt:lpstr>Engaging the Player</vt:lpstr>
      <vt:lpstr>Puzzles in Games</vt:lpstr>
      <vt:lpstr>Designing Puzzles</vt:lpstr>
      <vt:lpstr>Character</vt:lpstr>
      <vt:lpstr>Story</vt:lpstr>
      <vt:lpstr>Dramatic Elements</vt:lpstr>
      <vt:lpstr>WARNING</vt:lpstr>
      <vt:lpstr>A Game</vt:lpstr>
      <vt:lpstr>Basic Game Design</vt:lpstr>
      <vt:lpstr>Core or High Concept</vt:lpstr>
      <vt:lpstr>Core or High Concept</vt:lpstr>
      <vt:lpstr>Asteroids High Concept</vt:lpstr>
      <vt:lpstr>High Concept Rules</vt:lpstr>
      <vt:lpstr>Pitch Document</vt:lpstr>
      <vt:lpstr>Pitch Requirements</vt:lpstr>
      <vt:lpstr>Pitch Requirements</vt:lpstr>
      <vt:lpstr>Pitch Requirements</vt:lpstr>
      <vt:lpstr>Pitch Requirements</vt:lpstr>
      <vt:lpstr>Pitch Requirements</vt:lpstr>
      <vt:lpstr>Pitch Requirements</vt:lpstr>
      <vt:lpstr>Pitch Writing</vt:lpstr>
      <vt:lpstr>Pitch Writing</vt:lpstr>
      <vt:lpstr>Scope Document</vt:lpstr>
      <vt:lpstr>Game Design Document</vt:lpstr>
    </vt:vector>
  </TitlesOfParts>
  <Company>MacEwan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a Game</dc:title>
  <dc:creator>Brian Brookwell</dc:creator>
  <cp:lastModifiedBy>Brian Brookwell</cp:lastModifiedBy>
  <cp:revision>21</cp:revision>
  <dcterms:created xsi:type="dcterms:W3CDTF">2013-01-15T20:06:41Z</dcterms:created>
  <dcterms:modified xsi:type="dcterms:W3CDTF">2013-01-22T22:51:45Z</dcterms:modified>
</cp:coreProperties>
</file>