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2"/>
  </p:notesMasterIdLst>
  <p:handoutMasterIdLst>
    <p:handoutMasterId r:id="rId43"/>
  </p:handoutMasterIdLst>
  <p:sldIdLst>
    <p:sldId id="256" r:id="rId5"/>
    <p:sldId id="453" r:id="rId6"/>
    <p:sldId id="454" r:id="rId7"/>
    <p:sldId id="275" r:id="rId8"/>
    <p:sldId id="288" r:id="rId9"/>
    <p:sldId id="494" r:id="rId10"/>
    <p:sldId id="289" r:id="rId11"/>
    <p:sldId id="456" r:id="rId12"/>
    <p:sldId id="455" r:id="rId13"/>
    <p:sldId id="457" r:id="rId14"/>
    <p:sldId id="458" r:id="rId15"/>
    <p:sldId id="467" r:id="rId16"/>
    <p:sldId id="466" r:id="rId17"/>
    <p:sldId id="461" r:id="rId18"/>
    <p:sldId id="462" r:id="rId19"/>
    <p:sldId id="463" r:id="rId20"/>
    <p:sldId id="464" r:id="rId21"/>
    <p:sldId id="465" r:id="rId22"/>
    <p:sldId id="475" r:id="rId23"/>
    <p:sldId id="469" r:id="rId24"/>
    <p:sldId id="470" r:id="rId25"/>
    <p:sldId id="476" r:id="rId26"/>
    <p:sldId id="471" r:id="rId27"/>
    <p:sldId id="472" r:id="rId28"/>
    <p:sldId id="473" r:id="rId29"/>
    <p:sldId id="474" r:id="rId30"/>
    <p:sldId id="484" r:id="rId31"/>
    <p:sldId id="478" r:id="rId32"/>
    <p:sldId id="479" r:id="rId33"/>
    <p:sldId id="480" r:id="rId34"/>
    <p:sldId id="481" r:id="rId35"/>
    <p:sldId id="482" r:id="rId36"/>
    <p:sldId id="492" r:id="rId37"/>
    <p:sldId id="493" r:id="rId38"/>
    <p:sldId id="483" r:id="rId39"/>
    <p:sldId id="490" r:id="rId40"/>
    <p:sldId id="491" r:id="rId41"/>
  </p:sldIdLst>
  <p:sldSz cx="9144000" cy="6858000" type="screen4x3"/>
  <p:notesSz cx="7102475"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D06"/>
    <a:srgbClr val="001F3E"/>
    <a:srgbClr val="003300"/>
    <a:srgbClr val="000000"/>
    <a:srgbClr val="333333"/>
    <a:srgbClr val="1952A0"/>
    <a:srgbClr val="FFFFCC"/>
    <a:srgbClr val="DE0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91243" autoAdjust="0"/>
  </p:normalViewPr>
  <p:slideViewPr>
    <p:cSldViewPr>
      <p:cViewPr>
        <p:scale>
          <a:sx n="100" d="100"/>
          <a:sy n="100" d="100"/>
        </p:scale>
        <p:origin x="-160" y="-136"/>
      </p:cViewPr>
      <p:guideLst>
        <p:guide orient="horz" pos="618"/>
        <p:guide pos="13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2725" y="0"/>
            <a:ext cx="3078163" cy="511175"/>
          </a:xfrm>
          <a:prstGeom prst="rect">
            <a:avLst/>
          </a:prstGeom>
        </p:spPr>
        <p:txBody>
          <a:bodyPr vert="horz" lIns="91440" tIns="45720" rIns="91440" bIns="45720" rtlCol="0"/>
          <a:lstStyle>
            <a:lvl1pPr algn="r">
              <a:defRPr sz="1200"/>
            </a:lvl1pPr>
          </a:lstStyle>
          <a:p>
            <a:fld id="{6A764251-D831-1B46-B49E-A81E2C17AA3D}" type="datetimeFigureOut">
              <a:rPr lang="de-DE" smtClean="0"/>
              <a:t>08/10/14</a:t>
            </a:fld>
            <a:endParaRPr lang="de-DE"/>
          </a:p>
        </p:txBody>
      </p:sp>
      <p:sp>
        <p:nvSpPr>
          <p:cNvPr id="4" name="Fußzeilenplatzhalt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2725" y="9721850"/>
            <a:ext cx="3078163" cy="511175"/>
          </a:xfrm>
          <a:prstGeom prst="rect">
            <a:avLst/>
          </a:prstGeom>
        </p:spPr>
        <p:txBody>
          <a:bodyPr vert="horz" lIns="91440" tIns="45720" rIns="91440" bIns="45720" rtlCol="0" anchor="b"/>
          <a:lstStyle>
            <a:lvl1pPr algn="r">
              <a:defRPr sz="1200"/>
            </a:lvl1pPr>
          </a:lstStyle>
          <a:p>
            <a:fld id="{746CBB69-8D63-C944-B99E-E26B4717857B}" type="slidenum">
              <a:rPr lang="de-DE" smtClean="0"/>
              <a:t>‹Nr.›</a:t>
            </a:fld>
            <a:endParaRPr lang="de-DE"/>
          </a:p>
        </p:txBody>
      </p:sp>
    </p:spTree>
    <p:extLst>
      <p:ext uri="{BB962C8B-B14F-4D97-AF65-F5344CB8AC3E}">
        <p14:creationId xmlns:p14="http://schemas.microsoft.com/office/powerpoint/2010/main" val="3799208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7739" cy="511731"/>
          </a:xfrm>
          <a:prstGeom prst="rect">
            <a:avLst/>
          </a:prstGeom>
        </p:spPr>
        <p:txBody>
          <a:bodyPr vert="horz" lIns="99075" tIns="49538" rIns="99075" bIns="49538" rtlCol="0"/>
          <a:lstStyle>
            <a:lvl1pPr algn="l">
              <a:defRPr sz="1300"/>
            </a:lvl1pPr>
          </a:lstStyle>
          <a:p>
            <a:endParaRPr lang="de-DE"/>
          </a:p>
        </p:txBody>
      </p:sp>
      <p:sp>
        <p:nvSpPr>
          <p:cNvPr id="3" name="Datumsplatzhalter 2"/>
          <p:cNvSpPr>
            <a:spLocks noGrp="1"/>
          </p:cNvSpPr>
          <p:nvPr>
            <p:ph type="dt" idx="1"/>
          </p:nvPr>
        </p:nvSpPr>
        <p:spPr>
          <a:xfrm>
            <a:off x="4023093" y="1"/>
            <a:ext cx="3077739" cy="511731"/>
          </a:xfrm>
          <a:prstGeom prst="rect">
            <a:avLst/>
          </a:prstGeom>
        </p:spPr>
        <p:txBody>
          <a:bodyPr vert="horz" lIns="99075" tIns="49538" rIns="99075" bIns="49538" rtlCol="0"/>
          <a:lstStyle>
            <a:lvl1pPr algn="r">
              <a:defRPr sz="1300"/>
            </a:lvl1pPr>
          </a:lstStyle>
          <a:p>
            <a:fld id="{E566868E-4981-412A-A780-CE3D41660550}" type="datetimeFigureOut">
              <a:rPr lang="de-DE" smtClean="0"/>
              <a:pPr/>
              <a:t>08/10/14</a:t>
            </a:fld>
            <a:endParaRPr lang="de-DE"/>
          </a:p>
        </p:txBody>
      </p:sp>
      <p:sp>
        <p:nvSpPr>
          <p:cNvPr id="4" name="Folienbildplatzhalt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75" tIns="49538" rIns="99075" bIns="49538" rtlCol="0" anchor="ctr"/>
          <a:lstStyle/>
          <a:p>
            <a:endParaRPr lang="de-DE"/>
          </a:p>
        </p:txBody>
      </p:sp>
      <p:sp>
        <p:nvSpPr>
          <p:cNvPr id="5" name="Notizenplatzhalter 4"/>
          <p:cNvSpPr>
            <a:spLocks noGrp="1"/>
          </p:cNvSpPr>
          <p:nvPr>
            <p:ph type="body" sz="quarter" idx="3"/>
          </p:nvPr>
        </p:nvSpPr>
        <p:spPr>
          <a:xfrm>
            <a:off x="710248" y="4861441"/>
            <a:ext cx="5681980" cy="4605576"/>
          </a:xfrm>
          <a:prstGeom prst="rect">
            <a:avLst/>
          </a:prstGeom>
        </p:spPr>
        <p:txBody>
          <a:bodyPr vert="horz" lIns="99075" tIns="49538" rIns="99075" bIns="49538"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7"/>
            <a:ext cx="3077739" cy="511731"/>
          </a:xfrm>
          <a:prstGeom prst="rect">
            <a:avLst/>
          </a:prstGeom>
        </p:spPr>
        <p:txBody>
          <a:bodyPr vert="horz" lIns="99075" tIns="49538" rIns="99075" bIns="49538" rtlCol="0" anchor="b"/>
          <a:lstStyle>
            <a:lvl1pPr algn="l">
              <a:defRPr sz="1300"/>
            </a:lvl1pPr>
          </a:lstStyle>
          <a:p>
            <a:endParaRPr lang="de-DE"/>
          </a:p>
        </p:txBody>
      </p:sp>
      <p:sp>
        <p:nvSpPr>
          <p:cNvPr id="7" name="Foliennummernplatzhalter 6"/>
          <p:cNvSpPr>
            <a:spLocks noGrp="1"/>
          </p:cNvSpPr>
          <p:nvPr>
            <p:ph type="sldNum" sz="quarter" idx="5"/>
          </p:nvPr>
        </p:nvSpPr>
        <p:spPr>
          <a:xfrm>
            <a:off x="4023093" y="9721107"/>
            <a:ext cx="3077739" cy="511731"/>
          </a:xfrm>
          <a:prstGeom prst="rect">
            <a:avLst/>
          </a:prstGeom>
        </p:spPr>
        <p:txBody>
          <a:bodyPr vert="horz" lIns="99075" tIns="49538" rIns="99075" bIns="49538" rtlCol="0" anchor="b"/>
          <a:lstStyle>
            <a:lvl1pPr algn="r">
              <a:defRPr sz="1300"/>
            </a:lvl1pPr>
          </a:lstStyle>
          <a:p>
            <a:fld id="{96B3538B-D81F-476E-A31A-F9ABC7F48F1A}" type="slidenum">
              <a:rPr lang="de-DE" smtClean="0"/>
              <a:pPr/>
              <a:t>‹Nr.›</a:t>
            </a:fld>
            <a:endParaRPr lang="de-DE"/>
          </a:p>
        </p:txBody>
      </p:sp>
    </p:spTree>
    <p:extLst>
      <p:ext uri="{BB962C8B-B14F-4D97-AF65-F5344CB8AC3E}">
        <p14:creationId xmlns:p14="http://schemas.microsoft.com/office/powerpoint/2010/main" val="3851530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null ist ein Objekt=?!</a:t>
            </a:r>
          </a:p>
          <a:p>
            <a:endParaRPr lang="de-DE" dirty="0" smtClean="0"/>
          </a:p>
        </p:txBody>
      </p:sp>
      <p:sp>
        <p:nvSpPr>
          <p:cNvPr id="4" name="Foliennummernplatzhalter 3"/>
          <p:cNvSpPr>
            <a:spLocks noGrp="1"/>
          </p:cNvSpPr>
          <p:nvPr>
            <p:ph type="sldNum" sz="quarter" idx="10"/>
          </p:nvPr>
        </p:nvSpPr>
        <p:spPr/>
        <p:txBody>
          <a:bodyPr/>
          <a:lstStyle/>
          <a:p>
            <a:fld id="{96B3538B-D81F-476E-A31A-F9ABC7F48F1A}" type="slidenum">
              <a:rPr lang="de-DE" smtClean="0"/>
              <a:pPr/>
              <a:t>4</a:t>
            </a:fld>
            <a:endParaRPr lang="de-DE"/>
          </a:p>
        </p:txBody>
      </p:sp>
    </p:spTree>
    <p:extLst>
      <p:ext uri="{BB962C8B-B14F-4D97-AF65-F5344CB8AC3E}">
        <p14:creationId xmlns:p14="http://schemas.microsoft.com/office/powerpoint/2010/main" val="1706859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7</a:t>
            </a:fld>
            <a:endParaRPr lang="de-DE"/>
          </a:p>
        </p:txBody>
      </p:sp>
    </p:spTree>
    <p:extLst>
      <p:ext uri="{BB962C8B-B14F-4D97-AF65-F5344CB8AC3E}">
        <p14:creationId xmlns:p14="http://schemas.microsoft.com/office/powerpoint/2010/main" val="2950292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15</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16</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17</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18</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19</a:t>
            </a:fld>
            <a:endParaRPr lang="de-DE"/>
          </a:p>
        </p:txBody>
      </p:sp>
    </p:spTree>
    <p:extLst>
      <p:ext uri="{BB962C8B-B14F-4D97-AF65-F5344CB8AC3E}">
        <p14:creationId xmlns:p14="http://schemas.microsoft.com/office/powerpoint/2010/main" val="118203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187624" y="3625021"/>
            <a:ext cx="7527780" cy="884099"/>
          </a:xfrm>
        </p:spPr>
        <p:txBody>
          <a:bodyPr lIns="0" tIns="0" rIns="0" bIns="0">
            <a:noAutofit/>
          </a:bodyPr>
          <a:lstStyle>
            <a:lvl1pPr marL="0" indent="0" algn="r">
              <a:spcBef>
                <a:spcPts val="0"/>
              </a:spcBef>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smtClean="0"/>
          </a:p>
        </p:txBody>
      </p:sp>
      <p:sp>
        <p:nvSpPr>
          <p:cNvPr id="7" name="Titel 6"/>
          <p:cNvSpPr>
            <a:spLocks noGrp="1"/>
          </p:cNvSpPr>
          <p:nvPr>
            <p:ph type="title"/>
          </p:nvPr>
        </p:nvSpPr>
        <p:spPr>
          <a:xfrm>
            <a:off x="1214414" y="2703529"/>
            <a:ext cx="7500990" cy="868347"/>
          </a:xfrm>
        </p:spPr>
        <p:txBody>
          <a:bodyPr anchor="b" anchorCtr="0"/>
          <a:lstStyle>
            <a:lvl1pPr algn="r">
              <a:defRPr>
                <a:solidFill>
                  <a:schemeClr val="accent3">
                    <a:lumMod val="75000"/>
                  </a:schemeClr>
                </a:solidFill>
              </a:defRPr>
            </a:lvl1pPr>
          </a:lstStyle>
          <a:p>
            <a:r>
              <a:rPr lang="de-DE" smtClean="0"/>
              <a:t>Mastertitelformat bearbeiten</a:t>
            </a:r>
            <a:endParaRPr lang="de-DE" dirty="0"/>
          </a:p>
        </p:txBody>
      </p:sp>
      <p:pic>
        <p:nvPicPr>
          <p:cNvPr id="15" name="Grafik 14" descr="Gras.png"/>
          <p:cNvPicPr>
            <a:picLocks noChangeAspect="1"/>
          </p:cNvPicPr>
          <p:nvPr userDrawn="1"/>
        </p:nvPicPr>
        <p:blipFill>
          <a:blip r:embed="rId2" cstate="print"/>
          <a:stretch>
            <a:fillRect/>
          </a:stretch>
        </p:blipFill>
        <p:spPr>
          <a:xfrm>
            <a:off x="0" y="5623560"/>
            <a:ext cx="9144000" cy="1234440"/>
          </a:xfrm>
          <a:prstGeom prst="rect">
            <a:avLst/>
          </a:prstGeom>
        </p:spPr>
      </p:pic>
      <p:pic>
        <p:nvPicPr>
          <p:cNvPr id="9" name="Bild 8" descr="holisticon-logo-standard-no-group.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632" y="247898"/>
            <a:ext cx="4153352" cy="58881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Textplatzhalter 7"/>
          <p:cNvSpPr>
            <a:spLocks noGrp="1"/>
          </p:cNvSpPr>
          <p:nvPr>
            <p:ph type="body" sz="quarter" idx="11"/>
          </p:nvPr>
        </p:nvSpPr>
        <p:spPr>
          <a:xfrm>
            <a:off x="252413" y="1555750"/>
            <a:ext cx="8496051" cy="4537546"/>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86950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Vollfläche)">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 y="0"/>
            <a:ext cx="9144000" cy="6858000"/>
          </a:xfrm>
        </p:spPr>
        <p:txBody>
          <a:bodyPr/>
          <a:lstStyle>
            <a:lvl1pPr marL="0" indent="0">
              <a:buNone/>
              <a:defRPr/>
            </a:lvl1pPr>
          </a:lstStyle>
          <a:p>
            <a:r>
              <a:rPr lang="de-DE" smtClean="0"/>
              <a:t>Bild auf Platzhalter ziehen oder durch Klicken auf Symbol hinzufügen</a:t>
            </a:r>
            <a:endParaRPr lang="de-DE" dirty="0"/>
          </a:p>
        </p:txBody>
      </p:sp>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330622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Anschnit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4" name="Bildplatzhalter 3"/>
          <p:cNvSpPr>
            <a:spLocks noGrp="1"/>
          </p:cNvSpPr>
          <p:nvPr>
            <p:ph type="pic" sz="quarter" idx="10"/>
          </p:nvPr>
        </p:nvSpPr>
        <p:spPr>
          <a:xfrm>
            <a:off x="0" y="1124744"/>
            <a:ext cx="9144000" cy="4824536"/>
          </a:xfrm>
        </p:spPr>
        <p:txBody>
          <a:bodyPr/>
          <a:lstStyle>
            <a:lvl1pPr marL="0" indent="0">
              <a:buNone/>
              <a:defRPr/>
            </a:lvl1pPr>
          </a:lstStyle>
          <a:p>
            <a:r>
              <a:rPr lang="de-DE" smtClean="0"/>
              <a:t>Bild auf Platzhalter ziehen oder durch Klicken auf Symbol hinzufügen</a:t>
            </a:r>
            <a:endParaRPr lang="de-DE" dirty="0"/>
          </a:p>
        </p:txBody>
      </p:sp>
    </p:spTree>
    <p:extLst>
      <p:ext uri="{BB962C8B-B14F-4D97-AF65-F5344CB8AC3E}">
        <p14:creationId xmlns:p14="http://schemas.microsoft.com/office/powerpoint/2010/main" val="403193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o">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81368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468000" indent="-468000">
              <a:spcBef>
                <a:spcPts val="1200"/>
              </a:spcBef>
              <a:defRPr/>
            </a:lvl1pPr>
            <a:lvl2pPr marL="720000" indent="-216000">
              <a:spcBef>
                <a:spcPts val="600"/>
              </a:spcBef>
              <a:buSzPct val="100000"/>
              <a:buFont typeface="Wingdings" pitchFamily="2" charset="2"/>
              <a:buChar char="§"/>
              <a:defRPr/>
            </a:lvl2pPr>
            <a:lvl3pPr marL="1152000" indent="-216000">
              <a:buSzPct val="100000"/>
              <a:buFont typeface="Symbol" pitchFamily="18" charset="2"/>
              <a:buChar char="-"/>
              <a:defRPr/>
            </a:lvl3pPr>
            <a:lvl4pPr marL="1584000" indent="-216000">
              <a:buSzPct val="100000"/>
              <a:buFont typeface="Arial" pitchFamily="34" charset="0"/>
              <a:buChar char="•"/>
              <a:defRPr/>
            </a:lvl4pPr>
            <a:lvl5pPr marL="2052000" indent="-216000">
              <a:buSzPct val="100000"/>
              <a:buFont typeface="Symbol" pitchFamily="18" charset="2"/>
              <a:buChar char="-"/>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Titel 12"/>
          <p:cNvSpPr>
            <a:spLocks noGrp="1"/>
          </p:cNvSpPr>
          <p:nvPr>
            <p:ph type="title"/>
          </p:nvPr>
        </p:nvSpPr>
        <p:spPr/>
        <p:txBody>
          <a:bodyPr/>
          <a:lstStyle/>
          <a:p>
            <a:r>
              <a:rPr lang="de-DE" dirty="0" smtClean="0"/>
              <a:t>Titelmasterformat durch Klicken bearbeiten</a:t>
            </a:r>
            <a:endParaRPr lang="de-DE" dirty="0"/>
          </a:p>
        </p:txBody>
      </p:sp>
    </p:spTree>
    <p:extLst>
      <p:ext uri="{BB962C8B-B14F-4D97-AF65-F5344CB8AC3E}">
        <p14:creationId xmlns:p14="http://schemas.microsoft.com/office/powerpoint/2010/main" val="305303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Inhalt">
    <p:bg>
      <p:bgPr>
        <a:solidFill>
          <a:srgbClr val="1952A0"/>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marL="0" indent="0">
              <a:spcBef>
                <a:spcPts val="1200"/>
              </a:spcBef>
              <a:buFontTx/>
              <a:buNone/>
              <a:tabLst>
                <a:tab pos="177800" algn="l"/>
                <a:tab pos="361950" algn="l"/>
                <a:tab pos="539750" algn="l"/>
                <a:tab pos="717550" algn="l"/>
              </a:tabLst>
              <a:defRPr sz="1600">
                <a:solidFill>
                  <a:schemeClr val="bg1"/>
                </a:solidFill>
                <a:latin typeface="Consolas"/>
                <a:cs typeface="Consolas"/>
              </a:defRPr>
            </a:lvl1pPr>
            <a:lvl2pPr marL="180000" indent="0">
              <a:spcBef>
                <a:spcPts val="600"/>
              </a:spcBef>
              <a:buSzPct val="100000"/>
              <a:buFontTx/>
              <a:buNone/>
              <a:tabLst>
                <a:tab pos="539750" algn="l"/>
              </a:tabLst>
              <a:defRPr sz="1600">
                <a:solidFill>
                  <a:schemeClr val="bg1"/>
                </a:solidFill>
                <a:latin typeface="Consolas"/>
                <a:cs typeface="Consolas"/>
              </a:defRPr>
            </a:lvl2pPr>
            <a:lvl3pPr marL="358775" indent="0">
              <a:buSzPct val="100000"/>
              <a:buFontTx/>
              <a:buNone/>
              <a:defRPr sz="1600">
                <a:solidFill>
                  <a:schemeClr val="bg1"/>
                </a:solidFill>
                <a:latin typeface="Consolas"/>
                <a:cs typeface="Consolas"/>
              </a:defRPr>
            </a:lvl3pPr>
            <a:lvl4pPr marL="540000" indent="0">
              <a:buSzPct val="100000"/>
              <a:buFontTx/>
              <a:buNone/>
              <a:defRPr sz="1600">
                <a:solidFill>
                  <a:schemeClr val="bg1"/>
                </a:solidFill>
                <a:latin typeface="Consolas"/>
                <a:cs typeface="Consolas"/>
              </a:defRPr>
            </a:lvl4pPr>
            <a:lvl5pPr marL="720000" indent="0">
              <a:buSzPct val="100000"/>
              <a:buFontTx/>
              <a:buNone/>
              <a:defRPr sz="1600">
                <a:solidFill>
                  <a:schemeClr val="bg1"/>
                </a:solidFill>
                <a:latin typeface="Consolas"/>
                <a:cs typeface="Consolas"/>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a:p>
            <a:pPr lvl="0"/>
            <a:r>
              <a:rPr lang="de-DE" dirty="0" smtClean="0"/>
              <a:t>	1</a:t>
            </a:r>
          </a:p>
          <a:p>
            <a:pPr lvl="0"/>
            <a:r>
              <a:rPr lang="de-DE" dirty="0" smtClean="0"/>
              <a:t>		2</a:t>
            </a:r>
          </a:p>
          <a:p>
            <a:pPr lvl="0"/>
            <a:r>
              <a:rPr lang="de-DE" dirty="0" smtClean="0"/>
              <a:t>			3</a:t>
            </a:r>
          </a:p>
          <a:p>
            <a:pPr lvl="0"/>
            <a:r>
              <a:rPr lang="de-DE" dirty="0" smtClean="0"/>
              <a:t>				4</a:t>
            </a:r>
          </a:p>
          <a:p>
            <a:pPr lvl="0"/>
            <a:r>
              <a:rPr lang="de-DE" dirty="0" smtClean="0"/>
              <a:t>					5</a:t>
            </a:r>
            <a:endParaRPr lang="de-DE" dirty="0"/>
          </a:p>
        </p:txBody>
      </p:sp>
      <p:sp>
        <p:nvSpPr>
          <p:cNvPr id="13" name="Titel 12"/>
          <p:cNvSpPr>
            <a:spLocks noGrp="1"/>
          </p:cNvSpPr>
          <p:nvPr>
            <p:ph type="title"/>
          </p:nvPr>
        </p:nvSpPr>
        <p:spPr/>
        <p:txBody>
          <a:bodyPr/>
          <a:lstStyle>
            <a:lvl1pPr>
              <a:defRPr>
                <a:solidFill>
                  <a:srgbClr val="FFFFFF"/>
                </a:solidFill>
              </a:defRPr>
            </a:lvl1pPr>
          </a:lstStyle>
          <a:p>
            <a:r>
              <a:rPr lang="de-DE" dirty="0" smtClean="0"/>
              <a:t>Titelmasterformat durch Klicken bearbeiten</a:t>
            </a:r>
            <a:endParaRPr lang="de-DE" dirty="0"/>
          </a:p>
        </p:txBody>
      </p:sp>
    </p:spTree>
    <p:extLst>
      <p:ext uri="{BB962C8B-B14F-4D97-AF65-F5344CB8AC3E}">
        <p14:creationId xmlns:p14="http://schemas.microsoft.com/office/powerpoint/2010/main" val="1267230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2415" y="151200"/>
            <a:ext cx="8496299" cy="991784"/>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252001" y="1555751"/>
            <a:ext cx="8496713" cy="4373582"/>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 (do not </a:t>
            </a:r>
            <a:r>
              <a:rPr lang="de-DE" dirty="0" err="1" smtClean="0"/>
              <a:t>use</a:t>
            </a:r>
            <a:r>
              <a:rPr lang="de-DE" dirty="0" smtClean="0"/>
              <a:t>!)</a:t>
            </a:r>
          </a:p>
          <a:p>
            <a:pPr lvl="3"/>
            <a:r>
              <a:rPr lang="de-DE" dirty="0" smtClean="0"/>
              <a:t>Vierte Ebene (do not </a:t>
            </a:r>
            <a:r>
              <a:rPr lang="de-DE" dirty="0" err="1" smtClean="0"/>
              <a:t>use</a:t>
            </a:r>
            <a:r>
              <a:rPr lang="de-DE" dirty="0" smtClean="0"/>
              <a:t>!)</a:t>
            </a:r>
          </a:p>
          <a:p>
            <a:pPr lvl="4"/>
            <a:r>
              <a:rPr lang="de-DE" dirty="0" smtClean="0"/>
              <a:t>Fünfte Ebene (do not </a:t>
            </a:r>
            <a:r>
              <a:rPr lang="de-DE" dirty="0" err="1" smtClean="0"/>
              <a:t>use</a:t>
            </a:r>
            <a:r>
              <a:rPr lang="de-DE" dirty="0" smtClean="0"/>
              <a:t>!)</a:t>
            </a:r>
          </a:p>
        </p:txBody>
      </p:sp>
      <p:pic>
        <p:nvPicPr>
          <p:cNvPr id="5" name="Bild 4" descr="holisticon-logo-gray-no-group.emf"/>
          <p:cNvPicPr>
            <a:picLocks noChangeAspect="1"/>
          </p:cNvPicPr>
          <p:nvPr/>
        </p:nvPicPr>
        <p:blipFill>
          <a:blip r:embed="rId9">
            <a:alphaModFix amt="50000"/>
            <a:extLst>
              <a:ext uri="{28A0092B-C50C-407E-A947-70E740481C1C}">
                <a14:useLocalDpi xmlns:a14="http://schemas.microsoft.com/office/drawing/2010/main" val="0"/>
              </a:ext>
            </a:extLst>
          </a:blip>
          <a:stretch>
            <a:fillRect/>
          </a:stretch>
        </p:blipFill>
        <p:spPr>
          <a:xfrm>
            <a:off x="252413" y="6525344"/>
            <a:ext cx="1403543" cy="198978"/>
          </a:xfrm>
          <a:prstGeom prst="rect">
            <a:avLst/>
          </a:prstGeom>
        </p:spPr>
      </p:pic>
      <p:sp>
        <p:nvSpPr>
          <p:cNvPr id="4" name="Textfeld 3"/>
          <p:cNvSpPr txBox="1"/>
          <p:nvPr/>
        </p:nvSpPr>
        <p:spPr>
          <a:xfrm>
            <a:off x="3483356" y="6550913"/>
            <a:ext cx="5409124" cy="216024"/>
          </a:xfrm>
          <a:prstGeom prst="rect">
            <a:avLst/>
          </a:prstGeom>
          <a:noFill/>
        </p:spPr>
        <p:txBody>
          <a:bodyPr wrap="square" lIns="0" tIns="0" rIns="0" bIns="0" rtlCol="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1200" dirty="0" err="1" smtClean="0">
                <a:solidFill>
                  <a:schemeClr val="tx1">
                    <a:lumMod val="40000"/>
                    <a:lumOff val="60000"/>
                  </a:schemeClr>
                </a:solidFill>
              </a:rPr>
              <a:t>oliver.ochs@holisticon.de</a:t>
            </a:r>
            <a:r>
              <a:rPr lang="de-DE" sz="1200" dirty="0" smtClean="0">
                <a:solidFill>
                  <a:schemeClr val="tx1">
                    <a:lumMod val="40000"/>
                    <a:lumOff val="60000"/>
                  </a:schemeClr>
                </a:solidFill>
              </a:rPr>
              <a:t>  | </a:t>
            </a:r>
            <a:fld id="{75372816-56AD-48E7-ACDF-F6D6539F41EC}" type="slidenum">
              <a:rPr lang="de-DE" sz="1200" smtClean="0">
                <a:solidFill>
                  <a:schemeClr val="tx1">
                    <a:lumMod val="40000"/>
                    <a:lumOff val="60000"/>
                  </a:schemeClr>
                </a:solidFill>
              </a:rPr>
              <a:pPr marL="0" marR="0" indent="0" algn="r" defTabSz="914400" rtl="0" eaLnBrk="1" fontAlgn="auto" latinLnBrk="0" hangingPunct="1">
                <a:lnSpc>
                  <a:spcPct val="100000"/>
                </a:lnSpc>
                <a:spcBef>
                  <a:spcPts val="0"/>
                </a:spcBef>
                <a:spcAft>
                  <a:spcPts val="0"/>
                </a:spcAft>
                <a:buClrTx/>
                <a:buSzTx/>
                <a:buFontTx/>
                <a:buNone/>
                <a:tabLst/>
                <a:defRPr/>
              </a:pPr>
              <a:t>‹Nr.›</a:t>
            </a:fld>
            <a:endParaRPr lang="de-DE" sz="1200" dirty="0" smtClean="0">
              <a:solidFill>
                <a:schemeClr val="tx1">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8" r:id="rId7"/>
  </p:sldLayoutIdLst>
  <p:hf hdr="0" ftr="0" dt="0"/>
  <p:txStyles>
    <p:titleStyle>
      <a:lvl1pPr algn="l" defTabSz="914400" rtl="0" eaLnBrk="1" latinLnBrk="0" hangingPunct="1">
        <a:spcBef>
          <a:spcPct val="0"/>
        </a:spcBef>
        <a:buNone/>
        <a:defRPr sz="3200" b="1" kern="1200">
          <a:solidFill>
            <a:schemeClr val="accent2"/>
          </a:solidFill>
          <a:latin typeface="Calibri"/>
          <a:ea typeface="Verdana" pitchFamily="34" charset="0"/>
          <a:cs typeface="Calibri"/>
        </a:defRPr>
      </a:lvl1pPr>
    </p:titleStyle>
    <p:bodyStyle>
      <a:lvl1pPr marL="360000" indent="-360000" algn="l" defTabSz="914400" rtl="0" eaLnBrk="1" latinLnBrk="0" hangingPunct="1">
        <a:spcBef>
          <a:spcPts val="1000"/>
        </a:spcBef>
        <a:spcAft>
          <a:spcPts val="200"/>
        </a:spcAft>
        <a:buClr>
          <a:schemeClr val="accent2"/>
        </a:buClr>
        <a:buSzPct val="100000"/>
        <a:buFont typeface="Arial"/>
        <a:buChar char="■"/>
        <a:defRPr sz="2400" kern="1200">
          <a:solidFill>
            <a:schemeClr val="tx1"/>
          </a:solidFill>
          <a:latin typeface="Calibri" pitchFamily="34" charset="0"/>
          <a:ea typeface="Calibri" pitchFamily="34" charset="0"/>
          <a:cs typeface="Calibri" pitchFamily="34" charset="0"/>
        </a:defRPr>
      </a:lvl1pPr>
      <a:lvl2pPr marL="648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2pPr>
      <a:lvl3pPr marL="936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3pPr>
      <a:lvl4pPr marL="1260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4pPr>
      <a:lvl5pPr marL="1512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 Id="rId3"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smtClean="0"/>
              <a:t>Notizen</a:t>
            </a:r>
            <a:endParaRPr lang="de-DE" dirty="0"/>
          </a:p>
        </p:txBody>
      </p:sp>
      <p:sp>
        <p:nvSpPr>
          <p:cNvPr id="3" name="Titel 2"/>
          <p:cNvSpPr>
            <a:spLocks noGrp="1"/>
          </p:cNvSpPr>
          <p:nvPr>
            <p:ph type="title"/>
          </p:nvPr>
        </p:nvSpPr>
        <p:spPr/>
        <p:txBody>
          <a:bodyPr/>
          <a:lstStyle/>
          <a:p>
            <a:r>
              <a:rPr lang="de-DE" dirty="0" smtClean="0"/>
              <a:t>Code Talks		</a:t>
            </a:r>
            <a:endParaRPr lang="de-DE" dirty="0"/>
          </a:p>
        </p:txBody>
      </p:sp>
    </p:spTree>
    <p:extLst>
      <p:ext uri="{BB962C8B-B14F-4D97-AF65-F5344CB8AC3E}">
        <p14:creationId xmlns:p14="http://schemas.microsoft.com/office/powerpoint/2010/main" val="4389497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marL="0" indent="0">
              <a:buNone/>
            </a:pPr>
            <a:r>
              <a:rPr lang="de-DE" dirty="0" smtClean="0"/>
              <a:t>Ein Objekt ist ein:</a:t>
            </a:r>
          </a:p>
          <a:p>
            <a:r>
              <a:rPr lang="de-DE" dirty="0" smtClean="0"/>
              <a:t>Container </a:t>
            </a:r>
            <a:r>
              <a:rPr lang="de-DE" dirty="0"/>
              <a:t>für Schlüssel-Wert-Paare </a:t>
            </a:r>
            <a:r>
              <a:rPr lang="de-DE" dirty="0" smtClean="0"/>
              <a:t>(Slots)</a:t>
            </a:r>
            <a:endParaRPr lang="de-DE" dirty="0" smtClean="0"/>
          </a:p>
          <a:p>
            <a:r>
              <a:rPr lang="de-DE" dirty="0" smtClean="0"/>
              <a:t>Kann direkt über das Objekt-Literal gebildet </a:t>
            </a:r>
            <a:r>
              <a:rPr lang="de-DE" dirty="0" smtClean="0"/>
              <a:t>werden</a:t>
            </a:r>
            <a:endParaRPr lang="de-DE" dirty="0" smtClean="0"/>
          </a:p>
        </p:txBody>
      </p:sp>
      <p:sp>
        <p:nvSpPr>
          <p:cNvPr id="2" name="Titel 1"/>
          <p:cNvSpPr>
            <a:spLocks noGrp="1"/>
          </p:cNvSpPr>
          <p:nvPr>
            <p:ph type="title"/>
          </p:nvPr>
        </p:nvSpPr>
        <p:spPr/>
        <p:txBody>
          <a:bodyPr/>
          <a:lstStyle/>
          <a:p>
            <a:r>
              <a:rPr lang="de-DE" dirty="0" smtClean="0"/>
              <a:t>Objekt</a:t>
            </a:r>
            <a:endParaRPr lang="de-DE" dirty="0"/>
          </a:p>
        </p:txBody>
      </p:sp>
    </p:spTree>
    <p:extLst>
      <p:ext uri="{BB962C8B-B14F-4D97-AF65-F5344CB8AC3E}">
        <p14:creationId xmlns:p14="http://schemas.microsoft.com/office/powerpoint/2010/main" val="9473860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r>
              <a:rPr lang="tr-TR" dirty="0" smtClean="0">
                <a:solidFill>
                  <a:srgbClr val="FFFFFF"/>
                </a:solidFill>
                <a:highlight>
                  <a:srgbClr val="272822"/>
                </a:highlight>
              </a:rPr>
              <a:t>/</a:t>
            </a:r>
            <a:r>
              <a:rPr lang="tr-TR" dirty="0" smtClean="0">
                <a:solidFill>
                  <a:srgbClr val="FFFFFF"/>
                </a:solidFill>
                <a:highlight>
                  <a:srgbClr val="272822"/>
                </a:highlight>
              </a:rPr>
              <a:t>/ </a:t>
            </a:r>
            <a:r>
              <a:rPr lang="tr-TR" dirty="0" err="1" smtClean="0">
                <a:solidFill>
                  <a:srgbClr val="FFFFFF"/>
                </a:solidFill>
                <a:highlight>
                  <a:srgbClr val="272822"/>
                </a:highlight>
              </a:rPr>
              <a:t>there</a:t>
            </a:r>
            <a:r>
              <a:rPr lang="tr-TR" dirty="0" smtClean="0">
                <a:solidFill>
                  <a:srgbClr val="FFFFFF"/>
                </a:solidFill>
                <a:highlight>
                  <a:srgbClr val="272822"/>
                </a:highlight>
              </a:rPr>
              <a:t> is an Object </a:t>
            </a:r>
            <a:r>
              <a:rPr lang="tr-TR" dirty="0" err="1" smtClean="0">
                <a:solidFill>
                  <a:srgbClr val="FFFFFF"/>
                </a:solidFill>
                <a:highlight>
                  <a:srgbClr val="272822"/>
                </a:highlight>
              </a:rPr>
              <a:t>literal</a:t>
            </a:r>
            <a:endParaRPr lang="tr-TR" dirty="0" smtClean="0">
              <a:solidFill>
                <a:srgbClr val="FFFFFF"/>
              </a:solidFill>
              <a:highlight>
                <a:srgbClr val="272822"/>
              </a:highlight>
            </a:endParaRPr>
          </a:p>
          <a:p>
            <a:r>
              <a:rPr lang="tr-TR" dirty="0" smtClean="0">
                <a:solidFill>
                  <a:srgbClr val="FFFFFF"/>
                </a:solidFill>
                <a:highlight>
                  <a:srgbClr val="272822"/>
                </a:highlight>
              </a:rPr>
              <a:t>var </a:t>
            </a:r>
            <a:r>
              <a:rPr lang="tr-TR" dirty="0" err="1" smtClean="0">
                <a:solidFill>
                  <a:srgbClr val="FFFFFF"/>
                </a:solidFill>
                <a:highlight>
                  <a:srgbClr val="272822"/>
                </a:highlight>
              </a:rPr>
              <a:t>person</a:t>
            </a:r>
            <a:r>
              <a:rPr lang="tr-TR" dirty="0" smtClean="0">
                <a:solidFill>
                  <a:srgbClr val="FFFFFF"/>
                </a:solidFill>
                <a:highlight>
                  <a:srgbClr val="272822"/>
                </a:highlight>
              </a:rPr>
              <a:t>= </a:t>
            </a:r>
            <a:r>
              <a:rPr lang="tr-TR" dirty="0">
                <a:solidFill>
                  <a:srgbClr val="FFFFFF"/>
                </a:solidFill>
                <a:highlight>
                  <a:srgbClr val="272822"/>
                </a:highlight>
              </a:rPr>
              <a:t>{</a:t>
            </a:r>
          </a:p>
          <a:p>
            <a:r>
              <a:rPr lang="tr-TR" dirty="0">
                <a:solidFill>
                  <a:srgbClr val="FFFFFF"/>
                </a:solidFill>
                <a:highlight>
                  <a:srgbClr val="272822"/>
                </a:highlight>
              </a:rPr>
              <a:t>		</a:t>
            </a:r>
            <a:r>
              <a:rPr lang="tr-TR" dirty="0" smtClean="0">
                <a:solidFill>
                  <a:srgbClr val="FFFFFF"/>
                </a:solidFill>
                <a:highlight>
                  <a:srgbClr val="272822"/>
                </a:highlight>
              </a:rPr>
              <a:t>‘</a:t>
            </a:r>
            <a:r>
              <a:rPr lang="tr-TR" dirty="0" err="1" smtClean="0">
                <a:solidFill>
                  <a:srgbClr val="FFFFFF"/>
                </a:solidFill>
                <a:highlight>
                  <a:srgbClr val="272822"/>
                </a:highlight>
              </a:rPr>
              <a:t>brand</a:t>
            </a:r>
            <a:r>
              <a:rPr lang="tr-TR" dirty="0" smtClean="0">
                <a:solidFill>
                  <a:srgbClr val="FFFFFF"/>
                </a:solidFill>
                <a:highlight>
                  <a:srgbClr val="272822"/>
                </a:highlight>
              </a:rPr>
              <a:t>’: ‘Ferrari’,</a:t>
            </a:r>
            <a:endParaRPr lang="tr-TR" dirty="0">
              <a:solidFill>
                <a:srgbClr val="FFFFFF"/>
              </a:solidFill>
              <a:highlight>
                <a:srgbClr val="272822"/>
              </a:highlight>
            </a:endParaRPr>
          </a:p>
          <a:p>
            <a:r>
              <a:rPr lang="tr-TR" dirty="0">
                <a:solidFill>
                  <a:srgbClr val="FFFFFF"/>
                </a:solidFill>
                <a:highlight>
                  <a:srgbClr val="272822"/>
                </a:highlight>
              </a:rPr>
              <a:t>	  </a:t>
            </a:r>
            <a:r>
              <a:rPr lang="tr-TR" dirty="0" smtClean="0">
                <a:solidFill>
                  <a:srgbClr val="FFFFFF"/>
                </a:solidFill>
                <a:highlight>
                  <a:srgbClr val="272822"/>
                </a:highlight>
              </a:rPr>
              <a:t>‘</a:t>
            </a:r>
            <a:r>
              <a:rPr lang="tr-TR" dirty="0" err="1" smtClean="0">
                <a:solidFill>
                  <a:srgbClr val="FFFFFF"/>
                </a:solidFill>
                <a:highlight>
                  <a:srgbClr val="272822"/>
                </a:highlight>
              </a:rPr>
              <a:t>color</a:t>
            </a:r>
            <a:r>
              <a:rPr lang="tr-TR" dirty="0" smtClean="0">
                <a:solidFill>
                  <a:srgbClr val="FFFFFF"/>
                </a:solidFill>
                <a:highlight>
                  <a:srgbClr val="272822"/>
                </a:highlight>
              </a:rPr>
              <a:t>’: ‘</a:t>
            </a:r>
            <a:r>
              <a:rPr lang="tr-TR" dirty="0" err="1" smtClean="0">
                <a:solidFill>
                  <a:srgbClr val="FFFFFF"/>
                </a:solidFill>
                <a:highlight>
                  <a:srgbClr val="272822"/>
                </a:highlight>
              </a:rPr>
              <a:t>red</a:t>
            </a:r>
            <a:r>
              <a:rPr lang="tr-TR" dirty="0" smtClean="0">
                <a:solidFill>
                  <a:srgbClr val="FFFFFF"/>
                </a:solidFill>
                <a:highlight>
                  <a:srgbClr val="272822"/>
                </a:highlight>
              </a:rPr>
              <a:t>’,</a:t>
            </a:r>
          </a:p>
          <a:p>
            <a:r>
              <a:rPr lang="tr-TR" dirty="0">
                <a:solidFill>
                  <a:srgbClr val="FFFFFF"/>
                </a:solidFill>
                <a:highlight>
                  <a:srgbClr val="272822"/>
                </a:highlight>
              </a:rPr>
              <a:t> </a:t>
            </a:r>
            <a:r>
              <a:rPr lang="tr-TR" dirty="0" smtClean="0">
                <a:solidFill>
                  <a:srgbClr val="FFFFFF"/>
                </a:solidFill>
                <a:highlight>
                  <a:srgbClr val="272822"/>
                </a:highlight>
              </a:rPr>
              <a:t>   ‘</a:t>
            </a:r>
            <a:r>
              <a:rPr lang="tr-TR" dirty="0" err="1" smtClean="0">
                <a:solidFill>
                  <a:srgbClr val="FFFFFF"/>
                </a:solidFill>
                <a:highlight>
                  <a:srgbClr val="272822"/>
                </a:highlight>
              </a:rPr>
              <a:t>drive</a:t>
            </a:r>
            <a:r>
              <a:rPr lang="tr-TR" dirty="0" smtClean="0">
                <a:solidFill>
                  <a:srgbClr val="FFFFFF"/>
                </a:solidFill>
                <a:highlight>
                  <a:srgbClr val="272822"/>
                </a:highlight>
              </a:rPr>
              <a:t>’: </a:t>
            </a:r>
            <a:r>
              <a:rPr lang="tr-TR" dirty="0" err="1" smtClean="0">
                <a:solidFill>
                  <a:srgbClr val="FFFFFF"/>
                </a:solidFill>
                <a:highlight>
                  <a:srgbClr val="272822"/>
                </a:highlight>
              </a:rPr>
              <a:t>function</a:t>
            </a:r>
            <a:r>
              <a:rPr lang="tr-TR" dirty="0" smtClean="0">
                <a:solidFill>
                  <a:srgbClr val="FFFFFF"/>
                </a:solidFill>
                <a:highlight>
                  <a:srgbClr val="272822"/>
                </a:highlight>
              </a:rPr>
              <a:t>() {....}</a:t>
            </a:r>
            <a:endParaRPr lang="tr-TR" dirty="0">
              <a:solidFill>
                <a:srgbClr val="FFFFFF"/>
              </a:solidFill>
              <a:highlight>
                <a:srgbClr val="272822"/>
              </a:highlight>
            </a:endParaRPr>
          </a:p>
          <a:p>
            <a:r>
              <a:rPr lang="tr-TR" dirty="0" smtClean="0">
                <a:solidFill>
                  <a:srgbClr val="FFFFFF"/>
                </a:solidFill>
                <a:highlight>
                  <a:srgbClr val="272822"/>
                </a:highlight>
              </a:rPr>
              <a:t>};</a:t>
            </a:r>
            <a:endParaRPr lang="tr-TR" dirty="0">
              <a:solidFill>
                <a:srgbClr val="FFFFFF"/>
              </a:solidFill>
              <a:highlight>
                <a:srgbClr val="272822"/>
              </a:highlight>
            </a:endParaRPr>
          </a:p>
        </p:txBody>
      </p:sp>
      <p:sp>
        <p:nvSpPr>
          <p:cNvPr id="4" name="Titel 3"/>
          <p:cNvSpPr>
            <a:spLocks noGrp="1"/>
          </p:cNvSpPr>
          <p:nvPr>
            <p:ph type="title"/>
          </p:nvPr>
        </p:nvSpPr>
        <p:spPr/>
        <p:txBody>
          <a:bodyPr/>
          <a:lstStyle/>
          <a:p>
            <a:r>
              <a:rPr lang="de-DE" dirty="0" smtClean="0"/>
              <a:t>Object</a:t>
            </a:r>
            <a:endParaRPr lang="de-DE" dirty="0"/>
          </a:p>
        </p:txBody>
      </p:sp>
    </p:spTree>
    <p:extLst>
      <p:ext uri="{BB962C8B-B14F-4D97-AF65-F5344CB8AC3E}">
        <p14:creationId xmlns:p14="http://schemas.microsoft.com/office/powerpoint/2010/main" val="167392164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smtClean="0">
                <a:solidFill>
                  <a:srgbClr val="FFFFFF"/>
                </a:solidFill>
              </a:rPr>
              <a:t>Native / ursprüngliche Ablaufumgebung ist der Browser</a:t>
            </a:r>
          </a:p>
          <a:p>
            <a:pPr marL="0" indent="0">
              <a:buNone/>
            </a:pPr>
            <a:endParaRPr lang="de-DE" dirty="0">
              <a:solidFill>
                <a:srgbClr val="FFFFFF"/>
              </a:solidFill>
            </a:endParaRPr>
          </a:p>
          <a:p>
            <a:pPr marL="0" indent="0">
              <a:buNone/>
            </a:pPr>
            <a:r>
              <a:rPr lang="de-DE" dirty="0" smtClean="0">
                <a:solidFill>
                  <a:srgbClr val="FFFFFF"/>
                </a:solidFill>
              </a:rPr>
              <a:t>ABER: JS ist auch </a:t>
            </a:r>
            <a:r>
              <a:rPr lang="de-DE" dirty="0" err="1" smtClean="0">
                <a:solidFill>
                  <a:srgbClr val="FFFFFF"/>
                </a:solidFill>
              </a:rPr>
              <a:t>Headless</a:t>
            </a:r>
            <a:r>
              <a:rPr lang="de-DE" dirty="0" smtClean="0">
                <a:solidFill>
                  <a:srgbClr val="FFFFFF"/>
                </a:solidFill>
              </a:rPr>
              <a:t> über </a:t>
            </a:r>
            <a:r>
              <a:rPr lang="de-DE" dirty="0" err="1" smtClean="0">
                <a:solidFill>
                  <a:srgbClr val="FFFFFF"/>
                </a:solidFill>
              </a:rPr>
              <a:t>Node</a:t>
            </a:r>
            <a:r>
              <a:rPr lang="de-DE" dirty="0" smtClean="0">
                <a:solidFill>
                  <a:srgbClr val="FFFFFF"/>
                </a:solidFill>
              </a:rPr>
              <a:t> (V8 + Libraries) möglich</a:t>
            </a:r>
          </a:p>
          <a:p>
            <a:pPr marL="0" indent="0">
              <a:buNone/>
            </a:pPr>
            <a:endParaRPr lang="de-DE" dirty="0">
              <a:solidFill>
                <a:srgbClr val="FFFFFF"/>
              </a:solidFill>
            </a:endParaRPr>
          </a:p>
        </p:txBody>
      </p:sp>
      <p:sp>
        <p:nvSpPr>
          <p:cNvPr id="3" name="Titel 2"/>
          <p:cNvSpPr>
            <a:spLocks noGrp="1"/>
          </p:cNvSpPr>
          <p:nvPr>
            <p:ph type="title"/>
          </p:nvPr>
        </p:nvSpPr>
        <p:spPr/>
        <p:txBody>
          <a:bodyPr/>
          <a:lstStyle/>
          <a:p>
            <a:r>
              <a:rPr lang="de-DE" dirty="0" smtClean="0">
                <a:solidFill>
                  <a:srgbClr val="FFFFFF"/>
                </a:solidFill>
              </a:rPr>
              <a:t>Browser</a:t>
            </a:r>
            <a:endParaRPr lang="de-DE" dirty="0">
              <a:solidFill>
                <a:srgbClr val="FFFFFF"/>
              </a:solidFill>
            </a:endParaRPr>
          </a:p>
        </p:txBody>
      </p:sp>
    </p:spTree>
    <p:extLst>
      <p:ext uri="{BB962C8B-B14F-4D97-AF65-F5344CB8AC3E}">
        <p14:creationId xmlns:p14="http://schemas.microsoft.com/office/powerpoint/2010/main" val="13114307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endParaRPr lang="de-DE" dirty="0">
              <a:solidFill>
                <a:srgbClr val="FFFFFF"/>
              </a:solidFill>
            </a:endParaRPr>
          </a:p>
        </p:txBody>
      </p:sp>
      <p:sp>
        <p:nvSpPr>
          <p:cNvPr id="3" name="Titel 2"/>
          <p:cNvSpPr>
            <a:spLocks noGrp="1"/>
          </p:cNvSpPr>
          <p:nvPr>
            <p:ph type="title"/>
          </p:nvPr>
        </p:nvSpPr>
        <p:spPr/>
        <p:txBody>
          <a:bodyPr/>
          <a:lstStyle/>
          <a:p>
            <a:r>
              <a:rPr lang="de-DE" dirty="0" err="1" smtClean="0">
                <a:solidFill>
                  <a:srgbClr val="FFFFFF"/>
                </a:solidFill>
              </a:rPr>
              <a:t>Node.js</a:t>
            </a:r>
            <a:endParaRPr lang="de-DE" dirty="0">
              <a:solidFill>
                <a:srgbClr val="FFFFFF"/>
              </a:solidFill>
            </a:endParaRPr>
          </a:p>
        </p:txBody>
      </p:sp>
      <p:pic>
        <p:nvPicPr>
          <p:cNvPr id="4" name="Bild 3"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526840"/>
            <a:ext cx="5688632" cy="1532448"/>
          </a:xfrm>
          <a:prstGeom prst="rect">
            <a:avLst/>
          </a:prstGeom>
        </p:spPr>
      </p:pic>
    </p:spTree>
    <p:extLst>
      <p:ext uri="{BB962C8B-B14F-4D97-AF65-F5344CB8AC3E}">
        <p14:creationId xmlns:p14="http://schemas.microsoft.com/office/powerpoint/2010/main" val="186967366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Debuggen über alert ist doof</a:t>
            </a:r>
          </a:p>
          <a:p>
            <a:r>
              <a:rPr lang="de-DE" dirty="0" smtClean="0"/>
              <a:t>Aber: Mit </a:t>
            </a:r>
            <a:r>
              <a:rPr lang="de-DE" dirty="0" err="1" smtClean="0"/>
              <a:t>console.log</a:t>
            </a:r>
            <a:r>
              <a:rPr lang="de-DE" dirty="0" smtClean="0"/>
              <a:t>() (</a:t>
            </a:r>
            <a:r>
              <a:rPr lang="de-DE" dirty="0" err="1" smtClean="0"/>
              <a:t>debug</a:t>
            </a:r>
            <a:r>
              <a:rPr lang="de-DE" dirty="0" smtClean="0"/>
              <a:t>, </a:t>
            </a:r>
            <a:r>
              <a:rPr lang="de-DE" dirty="0" err="1" smtClean="0"/>
              <a:t>info</a:t>
            </a:r>
            <a:r>
              <a:rPr lang="de-DE" dirty="0" smtClean="0"/>
              <a:t>, warn, </a:t>
            </a:r>
            <a:r>
              <a:rPr lang="de-DE" dirty="0" err="1" smtClean="0"/>
              <a:t>error</a:t>
            </a:r>
            <a:r>
              <a:rPr lang="de-DE" dirty="0" smtClean="0"/>
              <a:t>) bekommt man geregeltes </a:t>
            </a:r>
            <a:r>
              <a:rPr lang="de-DE" dirty="0" err="1" smtClean="0"/>
              <a:t>Logging</a:t>
            </a:r>
            <a:r>
              <a:rPr lang="de-DE" dirty="0" smtClean="0"/>
              <a:t> hin</a:t>
            </a:r>
          </a:p>
          <a:p>
            <a:r>
              <a:rPr lang="de-DE" dirty="0"/>
              <a:t>Es gibt JS-Debugger</a:t>
            </a:r>
          </a:p>
          <a:p>
            <a:r>
              <a:rPr lang="de-DE" dirty="0"/>
              <a:t>Besser ist natürlich test-getriebene </a:t>
            </a:r>
            <a:r>
              <a:rPr lang="de-DE" dirty="0" err="1"/>
              <a:t>Entwicklerung</a:t>
            </a:r>
            <a:endParaRPr lang="de-DE" dirty="0"/>
          </a:p>
          <a:p>
            <a:endParaRPr lang="de-DE" dirty="0"/>
          </a:p>
        </p:txBody>
      </p:sp>
      <p:sp>
        <p:nvSpPr>
          <p:cNvPr id="3" name="Titel 2"/>
          <p:cNvSpPr>
            <a:spLocks noGrp="1"/>
          </p:cNvSpPr>
          <p:nvPr>
            <p:ph type="title"/>
          </p:nvPr>
        </p:nvSpPr>
        <p:spPr/>
        <p:txBody>
          <a:bodyPr/>
          <a:lstStyle/>
          <a:p>
            <a:r>
              <a:rPr lang="de-DE" dirty="0" err="1" smtClean="0"/>
              <a:t>Console</a:t>
            </a:r>
            <a:endParaRPr lang="de-DE" dirty="0"/>
          </a:p>
        </p:txBody>
      </p:sp>
    </p:spTree>
    <p:extLst>
      <p:ext uri="{BB962C8B-B14F-4D97-AF65-F5344CB8AC3E}">
        <p14:creationId xmlns:p14="http://schemas.microsoft.com/office/powerpoint/2010/main" val="2479476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Ein Array ist vom Typ </a:t>
            </a:r>
            <a:r>
              <a:rPr lang="de-DE" dirty="0" err="1" smtClean="0"/>
              <a:t>Object</a:t>
            </a:r>
            <a:endParaRPr lang="de-DE" dirty="0" smtClean="0"/>
          </a:p>
          <a:p>
            <a:r>
              <a:rPr lang="de-DE" dirty="0" smtClean="0"/>
              <a:t>D.h., es ist ein Objekt mit Properties und Methoden.</a:t>
            </a:r>
          </a:p>
          <a:p>
            <a:endParaRPr lang="de-DE" dirty="0"/>
          </a:p>
        </p:txBody>
      </p:sp>
      <p:sp>
        <p:nvSpPr>
          <p:cNvPr id="3" name="Titel 2"/>
          <p:cNvSpPr>
            <a:spLocks noGrp="1"/>
          </p:cNvSpPr>
          <p:nvPr>
            <p:ph type="title"/>
          </p:nvPr>
        </p:nvSpPr>
        <p:spPr/>
        <p:txBody>
          <a:bodyPr/>
          <a:lstStyle/>
          <a:p>
            <a:r>
              <a:rPr lang="de-DE" dirty="0" smtClean="0"/>
              <a:t>Arrays</a:t>
            </a:r>
            <a:endParaRPr lang="de-DE" dirty="0"/>
          </a:p>
        </p:txBody>
      </p:sp>
    </p:spTree>
    <p:extLst>
      <p:ext uri="{BB962C8B-B14F-4D97-AF65-F5344CB8AC3E}">
        <p14:creationId xmlns:p14="http://schemas.microsoft.com/office/powerpoint/2010/main" val="39367427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The </a:t>
            </a:r>
            <a:r>
              <a:rPr lang="de-DE" dirty="0" err="1"/>
              <a:t>indexOf</a:t>
            </a:r>
            <a:r>
              <a:rPr lang="de-DE" dirty="0"/>
              <a:t>() </a:t>
            </a:r>
            <a:r>
              <a:rPr lang="de-DE" dirty="0" err="1"/>
              <a:t>method</a:t>
            </a:r>
            <a:r>
              <a:rPr lang="de-DE" dirty="0"/>
              <a:t> </a:t>
            </a:r>
            <a:r>
              <a:rPr lang="de-DE" dirty="0" err="1"/>
              <a:t>returns</a:t>
            </a:r>
            <a:r>
              <a:rPr lang="de-DE" dirty="0"/>
              <a:t> </a:t>
            </a:r>
            <a:r>
              <a:rPr lang="de-DE" dirty="0" err="1"/>
              <a:t>the</a:t>
            </a:r>
            <a:r>
              <a:rPr lang="de-DE" dirty="0"/>
              <a:t> </a:t>
            </a:r>
            <a:r>
              <a:rPr lang="de-DE" dirty="0" err="1"/>
              <a:t>first</a:t>
            </a:r>
            <a:r>
              <a:rPr lang="de-DE" dirty="0"/>
              <a:t> </a:t>
            </a:r>
            <a:r>
              <a:rPr lang="de-DE" dirty="0" err="1"/>
              <a:t>index</a:t>
            </a:r>
            <a:r>
              <a:rPr lang="de-DE" dirty="0"/>
              <a:t> </a:t>
            </a:r>
            <a:r>
              <a:rPr lang="de-DE" dirty="0" err="1"/>
              <a:t>at</a:t>
            </a:r>
            <a:r>
              <a:rPr lang="de-DE" dirty="0"/>
              <a:t> </a:t>
            </a:r>
            <a:r>
              <a:rPr lang="de-DE" dirty="0" err="1"/>
              <a:t>which</a:t>
            </a:r>
            <a:r>
              <a:rPr lang="de-DE" dirty="0"/>
              <a:t> a </a:t>
            </a:r>
            <a:r>
              <a:rPr lang="de-DE" dirty="0" err="1"/>
              <a:t>given</a:t>
            </a:r>
            <a:r>
              <a:rPr lang="de-DE" dirty="0"/>
              <a:t> </a:t>
            </a:r>
            <a:r>
              <a:rPr lang="de-DE" dirty="0" err="1"/>
              <a:t>element</a:t>
            </a:r>
            <a:r>
              <a:rPr lang="de-DE" dirty="0"/>
              <a:t> </a:t>
            </a:r>
            <a:r>
              <a:rPr lang="de-DE" dirty="0" err="1"/>
              <a:t>can</a:t>
            </a:r>
            <a:r>
              <a:rPr lang="de-DE" dirty="0"/>
              <a:t> </a:t>
            </a:r>
            <a:r>
              <a:rPr lang="de-DE" dirty="0" err="1"/>
              <a:t>be</a:t>
            </a:r>
            <a:r>
              <a:rPr lang="de-DE" dirty="0"/>
              <a:t> </a:t>
            </a:r>
            <a:r>
              <a:rPr lang="de-DE" dirty="0" err="1"/>
              <a:t>found</a:t>
            </a:r>
            <a:r>
              <a:rPr lang="de-DE" dirty="0"/>
              <a:t> in </a:t>
            </a:r>
            <a:r>
              <a:rPr lang="de-DE" dirty="0" err="1"/>
              <a:t>the</a:t>
            </a:r>
            <a:r>
              <a:rPr lang="de-DE" dirty="0"/>
              <a:t> </a:t>
            </a:r>
            <a:r>
              <a:rPr lang="de-DE" dirty="0" err="1"/>
              <a:t>array</a:t>
            </a:r>
            <a:r>
              <a:rPr lang="de-DE" dirty="0"/>
              <a:t>, </a:t>
            </a:r>
            <a:r>
              <a:rPr lang="de-DE" dirty="0" err="1"/>
              <a:t>or</a:t>
            </a:r>
            <a:r>
              <a:rPr lang="de-DE" dirty="0"/>
              <a:t> -1 </a:t>
            </a:r>
            <a:r>
              <a:rPr lang="de-DE" dirty="0" err="1"/>
              <a:t>if</a:t>
            </a:r>
            <a:r>
              <a:rPr lang="de-DE" dirty="0"/>
              <a:t> </a:t>
            </a:r>
            <a:r>
              <a:rPr lang="de-DE" dirty="0" err="1"/>
              <a:t>it</a:t>
            </a:r>
            <a:r>
              <a:rPr lang="de-DE" dirty="0"/>
              <a:t> </a:t>
            </a:r>
            <a:r>
              <a:rPr lang="de-DE" dirty="0" err="1"/>
              <a:t>is</a:t>
            </a:r>
            <a:r>
              <a:rPr lang="de-DE" dirty="0"/>
              <a:t> not </a:t>
            </a:r>
            <a:r>
              <a:rPr lang="de-DE" dirty="0" err="1"/>
              <a:t>present</a:t>
            </a:r>
            <a:r>
              <a:rPr lang="de-DE" dirty="0"/>
              <a:t>.</a:t>
            </a:r>
          </a:p>
          <a:p>
            <a:r>
              <a:rPr lang="de-DE" dirty="0" smtClean="0"/>
              <a:t>The </a:t>
            </a:r>
            <a:r>
              <a:rPr lang="de-DE" dirty="0" err="1"/>
              <a:t>filter</a:t>
            </a:r>
            <a:r>
              <a:rPr lang="de-DE" dirty="0"/>
              <a:t>() </a:t>
            </a:r>
            <a:r>
              <a:rPr lang="de-DE" dirty="0" err="1"/>
              <a:t>method</a:t>
            </a:r>
            <a:r>
              <a:rPr lang="de-DE" dirty="0"/>
              <a:t> </a:t>
            </a:r>
            <a:r>
              <a:rPr lang="de-DE" dirty="0" err="1"/>
              <a:t>creates</a:t>
            </a:r>
            <a:r>
              <a:rPr lang="de-DE" dirty="0"/>
              <a:t> a </a:t>
            </a:r>
            <a:r>
              <a:rPr lang="de-DE" dirty="0" err="1"/>
              <a:t>new</a:t>
            </a:r>
            <a:r>
              <a:rPr lang="de-DE" dirty="0"/>
              <a:t> </a:t>
            </a:r>
            <a:r>
              <a:rPr lang="de-DE" dirty="0" err="1"/>
              <a:t>array</a:t>
            </a:r>
            <a:r>
              <a:rPr lang="de-DE" dirty="0"/>
              <a:t> </a:t>
            </a:r>
            <a:r>
              <a:rPr lang="de-DE" dirty="0" err="1"/>
              <a:t>with</a:t>
            </a:r>
            <a:r>
              <a:rPr lang="de-DE" dirty="0"/>
              <a:t> all </a:t>
            </a:r>
            <a:r>
              <a:rPr lang="de-DE" dirty="0" err="1"/>
              <a:t>elements</a:t>
            </a:r>
            <a:r>
              <a:rPr lang="de-DE" dirty="0"/>
              <a:t> </a:t>
            </a:r>
            <a:r>
              <a:rPr lang="de-DE" dirty="0" err="1"/>
              <a:t>that</a:t>
            </a:r>
            <a:r>
              <a:rPr lang="de-DE" dirty="0"/>
              <a:t> pass </a:t>
            </a:r>
            <a:r>
              <a:rPr lang="de-DE" dirty="0" err="1"/>
              <a:t>the</a:t>
            </a:r>
            <a:r>
              <a:rPr lang="de-DE" dirty="0"/>
              <a:t> </a:t>
            </a:r>
            <a:r>
              <a:rPr lang="de-DE" dirty="0" err="1"/>
              <a:t>test</a:t>
            </a:r>
            <a:r>
              <a:rPr lang="de-DE" dirty="0"/>
              <a:t> </a:t>
            </a:r>
            <a:r>
              <a:rPr lang="de-DE" dirty="0" err="1"/>
              <a:t>implemented</a:t>
            </a:r>
            <a:r>
              <a:rPr lang="de-DE" dirty="0"/>
              <a:t> </a:t>
            </a:r>
            <a:r>
              <a:rPr lang="de-DE" dirty="0" err="1"/>
              <a:t>by</a:t>
            </a:r>
            <a:r>
              <a:rPr lang="de-DE" dirty="0"/>
              <a:t> </a:t>
            </a:r>
            <a:r>
              <a:rPr lang="de-DE" dirty="0" err="1"/>
              <a:t>the</a:t>
            </a:r>
            <a:r>
              <a:rPr lang="de-DE" dirty="0"/>
              <a:t> </a:t>
            </a:r>
            <a:r>
              <a:rPr lang="de-DE" dirty="0" err="1"/>
              <a:t>provided</a:t>
            </a:r>
            <a:r>
              <a:rPr lang="de-DE" dirty="0"/>
              <a:t> </a:t>
            </a:r>
            <a:r>
              <a:rPr lang="de-DE" dirty="0" err="1"/>
              <a:t>function</a:t>
            </a:r>
            <a:r>
              <a:rPr lang="de-DE" dirty="0"/>
              <a:t>.</a:t>
            </a:r>
          </a:p>
          <a:p>
            <a:r>
              <a:rPr lang="de-DE" dirty="0"/>
              <a:t>The </a:t>
            </a:r>
            <a:r>
              <a:rPr lang="de-DE" dirty="0" err="1"/>
              <a:t>forEach</a:t>
            </a:r>
            <a:r>
              <a:rPr lang="de-DE" dirty="0"/>
              <a:t>() </a:t>
            </a:r>
            <a:r>
              <a:rPr lang="de-DE" dirty="0" err="1"/>
              <a:t>method</a:t>
            </a:r>
            <a:r>
              <a:rPr lang="de-DE" dirty="0"/>
              <a:t> </a:t>
            </a:r>
            <a:r>
              <a:rPr lang="de-DE" dirty="0" err="1"/>
              <a:t>executes</a:t>
            </a:r>
            <a:r>
              <a:rPr lang="de-DE" dirty="0"/>
              <a:t> a </a:t>
            </a:r>
            <a:r>
              <a:rPr lang="de-DE" dirty="0" err="1"/>
              <a:t>provided</a:t>
            </a:r>
            <a:r>
              <a:rPr lang="de-DE" dirty="0"/>
              <a:t> </a:t>
            </a:r>
            <a:r>
              <a:rPr lang="de-DE" dirty="0" err="1"/>
              <a:t>function</a:t>
            </a:r>
            <a:r>
              <a:rPr lang="de-DE" dirty="0"/>
              <a:t> </a:t>
            </a:r>
            <a:r>
              <a:rPr lang="de-DE" dirty="0" err="1"/>
              <a:t>once</a:t>
            </a:r>
            <a:r>
              <a:rPr lang="de-DE" dirty="0"/>
              <a:t> per </a:t>
            </a:r>
            <a:r>
              <a:rPr lang="de-DE" dirty="0" err="1"/>
              <a:t>array</a:t>
            </a:r>
            <a:r>
              <a:rPr lang="de-DE" dirty="0"/>
              <a:t> </a:t>
            </a:r>
            <a:r>
              <a:rPr lang="de-DE" dirty="0" err="1"/>
              <a:t>element</a:t>
            </a:r>
            <a:r>
              <a:rPr lang="de-DE" dirty="0" smtClean="0"/>
              <a:t>.</a:t>
            </a:r>
          </a:p>
          <a:p>
            <a:r>
              <a:rPr lang="de-DE" dirty="0"/>
              <a:t>The </a:t>
            </a:r>
            <a:r>
              <a:rPr lang="de-DE" dirty="0" err="1"/>
              <a:t>map</a:t>
            </a:r>
            <a:r>
              <a:rPr lang="de-DE" dirty="0"/>
              <a:t>() </a:t>
            </a:r>
            <a:r>
              <a:rPr lang="de-DE" dirty="0" err="1"/>
              <a:t>method</a:t>
            </a:r>
            <a:r>
              <a:rPr lang="de-DE" dirty="0"/>
              <a:t> </a:t>
            </a:r>
            <a:r>
              <a:rPr lang="de-DE" dirty="0" err="1"/>
              <a:t>creates</a:t>
            </a:r>
            <a:r>
              <a:rPr lang="de-DE" dirty="0"/>
              <a:t> a </a:t>
            </a:r>
            <a:r>
              <a:rPr lang="de-DE" dirty="0" err="1"/>
              <a:t>new</a:t>
            </a:r>
            <a:r>
              <a:rPr lang="de-DE" dirty="0"/>
              <a:t> </a:t>
            </a:r>
            <a:r>
              <a:rPr lang="de-DE" dirty="0" err="1"/>
              <a:t>array</a:t>
            </a:r>
            <a:r>
              <a:rPr lang="de-DE" dirty="0"/>
              <a:t> </a:t>
            </a:r>
            <a:r>
              <a:rPr lang="de-DE" dirty="0" err="1"/>
              <a:t>with</a:t>
            </a:r>
            <a:r>
              <a:rPr lang="de-DE" dirty="0"/>
              <a:t> </a:t>
            </a:r>
            <a:r>
              <a:rPr lang="de-DE" dirty="0" err="1"/>
              <a:t>the</a:t>
            </a:r>
            <a:r>
              <a:rPr lang="de-DE" dirty="0"/>
              <a:t> </a:t>
            </a:r>
            <a:r>
              <a:rPr lang="de-DE" dirty="0" err="1"/>
              <a:t>results</a:t>
            </a:r>
            <a:r>
              <a:rPr lang="de-DE" dirty="0"/>
              <a:t> </a:t>
            </a:r>
            <a:r>
              <a:rPr lang="de-DE" dirty="0" err="1"/>
              <a:t>of</a:t>
            </a:r>
            <a:r>
              <a:rPr lang="de-DE" dirty="0"/>
              <a:t> </a:t>
            </a:r>
            <a:r>
              <a:rPr lang="de-DE" dirty="0" err="1"/>
              <a:t>calling</a:t>
            </a:r>
            <a:r>
              <a:rPr lang="de-DE" dirty="0"/>
              <a:t> a </a:t>
            </a:r>
            <a:r>
              <a:rPr lang="de-DE" dirty="0" err="1"/>
              <a:t>provided</a:t>
            </a:r>
            <a:r>
              <a:rPr lang="de-DE" dirty="0"/>
              <a:t> </a:t>
            </a:r>
            <a:r>
              <a:rPr lang="de-DE" dirty="0" err="1"/>
              <a:t>function</a:t>
            </a:r>
            <a:r>
              <a:rPr lang="de-DE" dirty="0"/>
              <a:t> on </a:t>
            </a:r>
            <a:r>
              <a:rPr lang="de-DE" dirty="0" err="1"/>
              <a:t>every</a:t>
            </a:r>
            <a:r>
              <a:rPr lang="de-DE" dirty="0"/>
              <a:t> </a:t>
            </a:r>
            <a:r>
              <a:rPr lang="de-DE" dirty="0" err="1"/>
              <a:t>element</a:t>
            </a:r>
            <a:r>
              <a:rPr lang="de-DE" dirty="0"/>
              <a:t> in </a:t>
            </a:r>
            <a:r>
              <a:rPr lang="de-DE" dirty="0" err="1"/>
              <a:t>this</a:t>
            </a:r>
            <a:r>
              <a:rPr lang="de-DE" dirty="0"/>
              <a:t> </a:t>
            </a:r>
            <a:r>
              <a:rPr lang="de-DE" dirty="0" err="1"/>
              <a:t>array</a:t>
            </a:r>
            <a:r>
              <a:rPr lang="de-DE" dirty="0" smtClean="0"/>
              <a:t>.</a:t>
            </a:r>
          </a:p>
          <a:p>
            <a:r>
              <a:rPr lang="de-DE" dirty="0"/>
              <a:t>The </a:t>
            </a:r>
            <a:r>
              <a:rPr lang="de-DE" dirty="0" err="1"/>
              <a:t>reduce</a:t>
            </a:r>
            <a:r>
              <a:rPr lang="de-DE" dirty="0"/>
              <a:t>() </a:t>
            </a:r>
            <a:r>
              <a:rPr lang="de-DE" dirty="0" err="1"/>
              <a:t>method</a:t>
            </a:r>
            <a:r>
              <a:rPr lang="de-DE" dirty="0"/>
              <a:t> </a:t>
            </a:r>
            <a:r>
              <a:rPr lang="de-DE" dirty="0" err="1"/>
              <a:t>applies</a:t>
            </a:r>
            <a:r>
              <a:rPr lang="de-DE" dirty="0"/>
              <a:t> a </a:t>
            </a:r>
            <a:r>
              <a:rPr lang="de-DE" dirty="0" err="1"/>
              <a:t>function</a:t>
            </a:r>
            <a:r>
              <a:rPr lang="de-DE" dirty="0"/>
              <a:t> </a:t>
            </a:r>
            <a:r>
              <a:rPr lang="de-DE" dirty="0" err="1"/>
              <a:t>against</a:t>
            </a:r>
            <a:r>
              <a:rPr lang="de-DE" dirty="0"/>
              <a:t> an </a:t>
            </a:r>
            <a:r>
              <a:rPr lang="de-DE" dirty="0" err="1"/>
              <a:t>accumulator</a:t>
            </a:r>
            <a:r>
              <a:rPr lang="de-DE" dirty="0"/>
              <a:t> </a:t>
            </a:r>
            <a:r>
              <a:rPr lang="de-DE" dirty="0" err="1"/>
              <a:t>and</a:t>
            </a:r>
            <a:r>
              <a:rPr lang="de-DE" dirty="0"/>
              <a:t> </a:t>
            </a:r>
            <a:r>
              <a:rPr lang="de-DE" dirty="0" err="1"/>
              <a:t>each</a:t>
            </a:r>
            <a:r>
              <a:rPr lang="de-DE" dirty="0"/>
              <a:t> </a:t>
            </a:r>
            <a:r>
              <a:rPr lang="de-DE" dirty="0" err="1"/>
              <a:t>value</a:t>
            </a:r>
            <a:r>
              <a:rPr lang="de-DE" dirty="0"/>
              <a:t> </a:t>
            </a:r>
            <a:r>
              <a:rPr lang="de-DE" dirty="0" err="1"/>
              <a:t>of</a:t>
            </a:r>
            <a:r>
              <a:rPr lang="de-DE" dirty="0"/>
              <a:t> </a:t>
            </a:r>
            <a:r>
              <a:rPr lang="de-DE" dirty="0" err="1"/>
              <a:t>the</a:t>
            </a:r>
            <a:r>
              <a:rPr lang="de-DE" dirty="0"/>
              <a:t> </a:t>
            </a:r>
            <a:r>
              <a:rPr lang="de-DE" dirty="0" err="1"/>
              <a:t>array</a:t>
            </a:r>
            <a:r>
              <a:rPr lang="de-DE" dirty="0"/>
              <a:t> (</a:t>
            </a:r>
            <a:r>
              <a:rPr lang="de-DE" dirty="0" err="1"/>
              <a:t>from</a:t>
            </a:r>
            <a:r>
              <a:rPr lang="de-DE" dirty="0"/>
              <a:t> </a:t>
            </a:r>
            <a:r>
              <a:rPr lang="de-DE" dirty="0" err="1"/>
              <a:t>left-to-right</a:t>
            </a:r>
            <a:r>
              <a:rPr lang="de-DE" dirty="0"/>
              <a:t>) </a:t>
            </a:r>
            <a:r>
              <a:rPr lang="de-DE" dirty="0" err="1"/>
              <a:t>has</a:t>
            </a:r>
            <a:r>
              <a:rPr lang="de-DE" dirty="0"/>
              <a:t> </a:t>
            </a:r>
            <a:r>
              <a:rPr lang="de-DE" dirty="0" err="1"/>
              <a:t>to</a:t>
            </a:r>
            <a:r>
              <a:rPr lang="de-DE" dirty="0"/>
              <a:t> </a:t>
            </a:r>
            <a:r>
              <a:rPr lang="de-DE" dirty="0" err="1"/>
              <a:t>reduce</a:t>
            </a:r>
            <a:r>
              <a:rPr lang="de-DE" dirty="0"/>
              <a:t> </a:t>
            </a:r>
            <a:r>
              <a:rPr lang="de-DE" dirty="0" err="1"/>
              <a:t>it</a:t>
            </a:r>
            <a:r>
              <a:rPr lang="de-DE" dirty="0"/>
              <a:t> </a:t>
            </a:r>
            <a:r>
              <a:rPr lang="de-DE" dirty="0" err="1"/>
              <a:t>to</a:t>
            </a:r>
            <a:r>
              <a:rPr lang="de-DE" dirty="0"/>
              <a:t> a </a:t>
            </a:r>
            <a:r>
              <a:rPr lang="de-DE" dirty="0" err="1"/>
              <a:t>single</a:t>
            </a:r>
            <a:r>
              <a:rPr lang="de-DE" dirty="0"/>
              <a:t> </a:t>
            </a:r>
            <a:r>
              <a:rPr lang="de-DE" dirty="0" err="1"/>
              <a:t>value</a:t>
            </a:r>
            <a:r>
              <a:rPr lang="de-DE" dirty="0"/>
              <a:t>.</a:t>
            </a:r>
          </a:p>
          <a:p>
            <a:endParaRPr lang="de-DE" dirty="0"/>
          </a:p>
        </p:txBody>
      </p:sp>
      <p:sp>
        <p:nvSpPr>
          <p:cNvPr id="3" name="Titel 2"/>
          <p:cNvSpPr>
            <a:spLocks noGrp="1"/>
          </p:cNvSpPr>
          <p:nvPr>
            <p:ph type="title"/>
          </p:nvPr>
        </p:nvSpPr>
        <p:spPr/>
        <p:txBody>
          <a:bodyPr/>
          <a:lstStyle/>
          <a:p>
            <a:r>
              <a:rPr lang="de-DE" dirty="0" smtClean="0"/>
              <a:t>Arrays</a:t>
            </a:r>
            <a:endParaRPr lang="de-DE" dirty="0"/>
          </a:p>
        </p:txBody>
      </p:sp>
    </p:spTree>
    <p:extLst>
      <p:ext uri="{BB962C8B-B14F-4D97-AF65-F5344CB8AC3E}">
        <p14:creationId xmlns:p14="http://schemas.microsoft.com/office/powerpoint/2010/main" val="101930566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The </a:t>
            </a:r>
            <a:r>
              <a:rPr lang="de-DE" dirty="0" err="1"/>
              <a:t>map</a:t>
            </a:r>
            <a:r>
              <a:rPr lang="de-DE" dirty="0"/>
              <a:t>() </a:t>
            </a:r>
            <a:r>
              <a:rPr lang="de-DE" dirty="0" err="1"/>
              <a:t>method</a:t>
            </a:r>
            <a:r>
              <a:rPr lang="de-DE" dirty="0"/>
              <a:t> </a:t>
            </a:r>
            <a:r>
              <a:rPr lang="de-DE" dirty="0" err="1"/>
              <a:t>creates</a:t>
            </a:r>
            <a:r>
              <a:rPr lang="de-DE" dirty="0"/>
              <a:t> a </a:t>
            </a:r>
            <a:r>
              <a:rPr lang="de-DE" dirty="0" err="1"/>
              <a:t>new</a:t>
            </a:r>
            <a:r>
              <a:rPr lang="de-DE" dirty="0"/>
              <a:t> </a:t>
            </a:r>
            <a:r>
              <a:rPr lang="de-DE" dirty="0" err="1"/>
              <a:t>array</a:t>
            </a:r>
            <a:r>
              <a:rPr lang="de-DE" dirty="0"/>
              <a:t> </a:t>
            </a:r>
            <a:r>
              <a:rPr lang="de-DE" dirty="0" err="1"/>
              <a:t>with</a:t>
            </a:r>
            <a:r>
              <a:rPr lang="de-DE" dirty="0"/>
              <a:t> </a:t>
            </a:r>
            <a:r>
              <a:rPr lang="de-DE" dirty="0" err="1"/>
              <a:t>the</a:t>
            </a:r>
            <a:r>
              <a:rPr lang="de-DE" dirty="0"/>
              <a:t> </a:t>
            </a:r>
            <a:r>
              <a:rPr lang="de-DE" dirty="0" err="1"/>
              <a:t>results</a:t>
            </a:r>
            <a:r>
              <a:rPr lang="de-DE" dirty="0"/>
              <a:t> </a:t>
            </a:r>
            <a:r>
              <a:rPr lang="de-DE" dirty="0" err="1"/>
              <a:t>of</a:t>
            </a:r>
            <a:r>
              <a:rPr lang="de-DE" dirty="0"/>
              <a:t> </a:t>
            </a:r>
            <a:r>
              <a:rPr lang="de-DE" dirty="0" err="1"/>
              <a:t>calling</a:t>
            </a:r>
            <a:r>
              <a:rPr lang="de-DE" dirty="0"/>
              <a:t> a </a:t>
            </a:r>
            <a:r>
              <a:rPr lang="de-DE" dirty="0" err="1"/>
              <a:t>provided</a:t>
            </a:r>
            <a:r>
              <a:rPr lang="de-DE" dirty="0"/>
              <a:t> </a:t>
            </a:r>
            <a:r>
              <a:rPr lang="de-DE" dirty="0" err="1"/>
              <a:t>function</a:t>
            </a:r>
            <a:r>
              <a:rPr lang="de-DE" dirty="0"/>
              <a:t> on </a:t>
            </a:r>
            <a:r>
              <a:rPr lang="de-DE" dirty="0" err="1"/>
              <a:t>every</a:t>
            </a:r>
            <a:r>
              <a:rPr lang="de-DE" dirty="0"/>
              <a:t> </a:t>
            </a:r>
            <a:r>
              <a:rPr lang="de-DE" dirty="0" err="1"/>
              <a:t>element</a:t>
            </a:r>
            <a:r>
              <a:rPr lang="de-DE" dirty="0"/>
              <a:t> in </a:t>
            </a:r>
            <a:r>
              <a:rPr lang="de-DE" dirty="0" err="1"/>
              <a:t>this</a:t>
            </a:r>
            <a:r>
              <a:rPr lang="de-DE" dirty="0"/>
              <a:t> </a:t>
            </a:r>
            <a:r>
              <a:rPr lang="de-DE" dirty="0" err="1"/>
              <a:t>array</a:t>
            </a:r>
            <a:r>
              <a:rPr lang="de-DE" dirty="0" smtClean="0"/>
              <a:t>.</a:t>
            </a:r>
          </a:p>
          <a:p>
            <a:r>
              <a:rPr lang="de-DE" dirty="0"/>
              <a:t>The </a:t>
            </a:r>
            <a:r>
              <a:rPr lang="de-DE" dirty="0" err="1"/>
              <a:t>reduce</a:t>
            </a:r>
            <a:r>
              <a:rPr lang="de-DE" dirty="0"/>
              <a:t>() </a:t>
            </a:r>
            <a:r>
              <a:rPr lang="de-DE" dirty="0" err="1"/>
              <a:t>method</a:t>
            </a:r>
            <a:r>
              <a:rPr lang="de-DE" dirty="0"/>
              <a:t> </a:t>
            </a:r>
            <a:r>
              <a:rPr lang="de-DE" dirty="0" err="1"/>
              <a:t>applies</a:t>
            </a:r>
            <a:r>
              <a:rPr lang="de-DE" dirty="0"/>
              <a:t> a </a:t>
            </a:r>
            <a:r>
              <a:rPr lang="de-DE" dirty="0" err="1"/>
              <a:t>function</a:t>
            </a:r>
            <a:r>
              <a:rPr lang="de-DE" dirty="0"/>
              <a:t> </a:t>
            </a:r>
            <a:r>
              <a:rPr lang="de-DE" dirty="0" err="1"/>
              <a:t>against</a:t>
            </a:r>
            <a:r>
              <a:rPr lang="de-DE" dirty="0"/>
              <a:t> an </a:t>
            </a:r>
            <a:r>
              <a:rPr lang="de-DE" dirty="0" err="1"/>
              <a:t>accumulator</a:t>
            </a:r>
            <a:r>
              <a:rPr lang="de-DE" dirty="0"/>
              <a:t> </a:t>
            </a:r>
            <a:r>
              <a:rPr lang="de-DE" dirty="0" err="1"/>
              <a:t>and</a:t>
            </a:r>
            <a:r>
              <a:rPr lang="de-DE" dirty="0"/>
              <a:t> </a:t>
            </a:r>
            <a:r>
              <a:rPr lang="de-DE" dirty="0" err="1"/>
              <a:t>each</a:t>
            </a:r>
            <a:r>
              <a:rPr lang="de-DE" dirty="0"/>
              <a:t> </a:t>
            </a:r>
            <a:r>
              <a:rPr lang="de-DE" dirty="0" err="1"/>
              <a:t>value</a:t>
            </a:r>
            <a:r>
              <a:rPr lang="de-DE" dirty="0"/>
              <a:t> </a:t>
            </a:r>
            <a:r>
              <a:rPr lang="de-DE" dirty="0" err="1"/>
              <a:t>of</a:t>
            </a:r>
            <a:r>
              <a:rPr lang="de-DE" dirty="0"/>
              <a:t> </a:t>
            </a:r>
            <a:r>
              <a:rPr lang="de-DE" dirty="0" err="1"/>
              <a:t>the</a:t>
            </a:r>
            <a:r>
              <a:rPr lang="de-DE" dirty="0"/>
              <a:t> </a:t>
            </a:r>
            <a:r>
              <a:rPr lang="de-DE" dirty="0" err="1"/>
              <a:t>array</a:t>
            </a:r>
            <a:r>
              <a:rPr lang="de-DE" dirty="0"/>
              <a:t> (</a:t>
            </a:r>
            <a:r>
              <a:rPr lang="de-DE" dirty="0" err="1"/>
              <a:t>from</a:t>
            </a:r>
            <a:r>
              <a:rPr lang="de-DE" dirty="0"/>
              <a:t> </a:t>
            </a:r>
            <a:r>
              <a:rPr lang="de-DE" dirty="0" err="1"/>
              <a:t>left-to-right</a:t>
            </a:r>
            <a:r>
              <a:rPr lang="de-DE" dirty="0"/>
              <a:t>) </a:t>
            </a:r>
            <a:r>
              <a:rPr lang="de-DE" dirty="0" err="1"/>
              <a:t>has</a:t>
            </a:r>
            <a:r>
              <a:rPr lang="de-DE" dirty="0"/>
              <a:t> </a:t>
            </a:r>
            <a:r>
              <a:rPr lang="de-DE" dirty="0" err="1"/>
              <a:t>to</a:t>
            </a:r>
            <a:r>
              <a:rPr lang="de-DE" dirty="0"/>
              <a:t> </a:t>
            </a:r>
            <a:r>
              <a:rPr lang="de-DE" dirty="0" err="1"/>
              <a:t>reduce</a:t>
            </a:r>
            <a:r>
              <a:rPr lang="de-DE" dirty="0"/>
              <a:t> </a:t>
            </a:r>
            <a:r>
              <a:rPr lang="de-DE" dirty="0" err="1"/>
              <a:t>it</a:t>
            </a:r>
            <a:r>
              <a:rPr lang="de-DE" dirty="0"/>
              <a:t> </a:t>
            </a:r>
            <a:r>
              <a:rPr lang="de-DE" dirty="0" err="1"/>
              <a:t>to</a:t>
            </a:r>
            <a:r>
              <a:rPr lang="de-DE" dirty="0"/>
              <a:t> a </a:t>
            </a:r>
            <a:r>
              <a:rPr lang="de-DE" dirty="0" err="1"/>
              <a:t>single</a:t>
            </a:r>
            <a:r>
              <a:rPr lang="de-DE" dirty="0"/>
              <a:t> </a:t>
            </a:r>
            <a:r>
              <a:rPr lang="de-DE" dirty="0" err="1"/>
              <a:t>value</a:t>
            </a:r>
            <a:r>
              <a:rPr lang="de-DE" dirty="0"/>
              <a:t>.</a:t>
            </a:r>
          </a:p>
          <a:p>
            <a:endParaRPr lang="de-DE" dirty="0"/>
          </a:p>
        </p:txBody>
      </p:sp>
      <p:sp>
        <p:nvSpPr>
          <p:cNvPr id="3" name="Titel 2"/>
          <p:cNvSpPr>
            <a:spLocks noGrp="1"/>
          </p:cNvSpPr>
          <p:nvPr>
            <p:ph type="title"/>
          </p:nvPr>
        </p:nvSpPr>
        <p:spPr/>
        <p:txBody>
          <a:bodyPr/>
          <a:lstStyle/>
          <a:p>
            <a:r>
              <a:rPr lang="de-DE" dirty="0" smtClean="0"/>
              <a:t>Arrays</a:t>
            </a:r>
            <a:endParaRPr lang="de-DE" dirty="0"/>
          </a:p>
        </p:txBody>
      </p:sp>
    </p:spTree>
    <p:extLst>
      <p:ext uri="{BB962C8B-B14F-4D97-AF65-F5344CB8AC3E}">
        <p14:creationId xmlns:p14="http://schemas.microsoft.com/office/powerpoint/2010/main" val="307362566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smtClean="0"/>
              <a:t>demethodizing</a:t>
            </a:r>
            <a:endParaRPr lang="de-DE" dirty="0" smtClean="0"/>
          </a:p>
          <a:p>
            <a:r>
              <a:rPr lang="de-DE" dirty="0" err="1"/>
              <a:t>var</a:t>
            </a:r>
            <a:r>
              <a:rPr lang="de-DE" dirty="0"/>
              <a:t> </a:t>
            </a:r>
            <a:r>
              <a:rPr lang="de-DE" dirty="0" err="1"/>
              <a:t>each</a:t>
            </a:r>
            <a:r>
              <a:rPr lang="de-DE" dirty="0"/>
              <a:t> = </a:t>
            </a:r>
            <a:r>
              <a:rPr lang="de-DE" dirty="0" err="1"/>
              <a:t>Function.prototype.call.bind</a:t>
            </a:r>
            <a:r>
              <a:rPr lang="de-DE" dirty="0"/>
              <a:t>([].</a:t>
            </a:r>
            <a:r>
              <a:rPr lang="de-DE" dirty="0" err="1"/>
              <a:t>forEach</a:t>
            </a:r>
            <a:r>
              <a:rPr lang="de-DE" dirty="0"/>
              <a:t>);</a:t>
            </a:r>
          </a:p>
          <a:p>
            <a:endParaRPr lang="de-DE" dirty="0"/>
          </a:p>
        </p:txBody>
      </p:sp>
      <p:sp>
        <p:nvSpPr>
          <p:cNvPr id="3" name="Titel 2"/>
          <p:cNvSpPr>
            <a:spLocks noGrp="1"/>
          </p:cNvSpPr>
          <p:nvPr>
            <p:ph type="title"/>
          </p:nvPr>
        </p:nvSpPr>
        <p:spPr/>
        <p:txBody>
          <a:bodyPr/>
          <a:lstStyle/>
          <a:p>
            <a:r>
              <a:rPr lang="de-DE" dirty="0" smtClean="0"/>
              <a:t>Bonus: Arrays</a:t>
            </a:r>
            <a:endParaRPr lang="de-DE" dirty="0"/>
          </a:p>
        </p:txBody>
      </p:sp>
    </p:spTree>
    <p:extLst>
      <p:ext uri="{BB962C8B-B14F-4D97-AF65-F5344CB8AC3E}">
        <p14:creationId xmlns:p14="http://schemas.microsoft.com/office/powerpoint/2010/main" val="352803582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aber ist gibt auch </a:t>
            </a:r>
            <a:r>
              <a:rPr lang="de-DE" dirty="0" err="1" smtClean="0"/>
              <a:t>immernoch</a:t>
            </a:r>
            <a:r>
              <a:rPr lang="de-DE" dirty="0" smtClean="0"/>
              <a:t> „normale“ Kontrollstrukturen</a:t>
            </a:r>
          </a:p>
          <a:p>
            <a:r>
              <a:rPr lang="de-DE" dirty="0" smtClean="0"/>
              <a:t>z.B. </a:t>
            </a:r>
            <a:r>
              <a:rPr lang="de-DE" dirty="0" err="1" smtClean="0"/>
              <a:t>for</a:t>
            </a:r>
            <a:endParaRPr lang="de-DE" dirty="0"/>
          </a:p>
        </p:txBody>
      </p:sp>
      <p:sp>
        <p:nvSpPr>
          <p:cNvPr id="3" name="Titel 2"/>
          <p:cNvSpPr>
            <a:spLocks noGrp="1"/>
          </p:cNvSpPr>
          <p:nvPr>
            <p:ph type="title"/>
          </p:nvPr>
        </p:nvSpPr>
        <p:spPr/>
        <p:txBody>
          <a:bodyPr/>
          <a:lstStyle/>
          <a:p>
            <a:r>
              <a:rPr lang="de-DE" dirty="0" err="1" smtClean="0"/>
              <a:t>For-each</a:t>
            </a:r>
            <a:r>
              <a:rPr lang="de-DE" dirty="0" smtClean="0"/>
              <a:t> ist gut	</a:t>
            </a:r>
            <a:endParaRPr lang="de-DE" dirty="0"/>
          </a:p>
        </p:txBody>
      </p:sp>
    </p:spTree>
    <p:extLst>
      <p:ext uri="{BB962C8B-B14F-4D97-AF65-F5344CB8AC3E}">
        <p14:creationId xmlns:p14="http://schemas.microsoft.com/office/powerpoint/2010/main" val="31735677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bf80d3f8aa6bf3bfba775040cf8b4ec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12" y="0"/>
            <a:ext cx="10289512" cy="6858000"/>
          </a:xfrm>
          <a:prstGeom prst="rect">
            <a:avLst/>
          </a:prstGeom>
        </p:spPr>
      </p:pic>
      <p:sp>
        <p:nvSpPr>
          <p:cNvPr id="2" name="Inhaltsplatzhalter 1"/>
          <p:cNvSpPr>
            <a:spLocks noGrp="1"/>
          </p:cNvSpPr>
          <p:nvPr>
            <p:ph idx="1"/>
          </p:nvPr>
        </p:nvSpPr>
        <p:spPr/>
        <p:txBody>
          <a:bodyPr/>
          <a:lstStyle/>
          <a:p>
            <a:pPr marL="0" indent="0">
              <a:buNone/>
            </a:pPr>
            <a:r>
              <a:rPr lang="de-DE" dirty="0" err="1" smtClean="0">
                <a:solidFill>
                  <a:schemeClr val="bg1"/>
                </a:solidFill>
              </a:rPr>
              <a:t>Scheme</a:t>
            </a:r>
            <a:r>
              <a:rPr lang="de-DE" dirty="0" smtClean="0">
                <a:solidFill>
                  <a:schemeClr val="bg1"/>
                </a:solidFill>
              </a:rPr>
              <a:t> im Web-Browser</a:t>
            </a:r>
          </a:p>
          <a:p>
            <a:pPr marL="0" indent="0">
              <a:buNone/>
            </a:pPr>
            <a:r>
              <a:rPr lang="de-DE" dirty="0">
                <a:solidFill>
                  <a:schemeClr val="bg1"/>
                </a:solidFill>
              </a:rPr>
              <a:t>HTML </a:t>
            </a:r>
            <a:r>
              <a:rPr lang="de-DE" dirty="0" err="1">
                <a:solidFill>
                  <a:schemeClr val="bg1"/>
                </a:solidFill>
              </a:rPr>
              <a:t>scripting</a:t>
            </a:r>
            <a:r>
              <a:rPr lang="de-DE" dirty="0">
                <a:solidFill>
                  <a:schemeClr val="bg1"/>
                </a:solidFill>
              </a:rPr>
              <a:t> </a:t>
            </a:r>
            <a:r>
              <a:rPr lang="de-DE" dirty="0" err="1" smtClean="0">
                <a:solidFill>
                  <a:schemeClr val="bg1"/>
                </a:solidFill>
              </a:rPr>
              <a:t>language</a:t>
            </a:r>
            <a:endParaRPr lang="de-DE" dirty="0" smtClean="0">
              <a:solidFill>
                <a:schemeClr val="bg1"/>
              </a:solidFill>
            </a:endParaRPr>
          </a:p>
          <a:p>
            <a:pPr marL="0" indent="0">
              <a:buNone/>
            </a:pPr>
            <a:r>
              <a:rPr lang="de-DE" dirty="0" err="1">
                <a:solidFill>
                  <a:schemeClr val="bg1"/>
                </a:solidFill>
              </a:rPr>
              <a:t>make</a:t>
            </a:r>
            <a:r>
              <a:rPr lang="de-DE" dirty="0">
                <a:solidFill>
                  <a:schemeClr val="bg1"/>
                </a:solidFill>
              </a:rPr>
              <a:t> </a:t>
            </a:r>
            <a:r>
              <a:rPr lang="de-DE" dirty="0" err="1">
                <a:solidFill>
                  <a:schemeClr val="bg1"/>
                </a:solidFill>
              </a:rPr>
              <a:t>it</a:t>
            </a:r>
            <a:r>
              <a:rPr lang="de-DE" dirty="0">
                <a:solidFill>
                  <a:schemeClr val="bg1"/>
                </a:solidFill>
              </a:rPr>
              <a:t> </a:t>
            </a:r>
            <a:r>
              <a:rPr lang="de-DE" dirty="0" err="1">
                <a:solidFill>
                  <a:schemeClr val="bg1"/>
                </a:solidFill>
              </a:rPr>
              <a:t>look</a:t>
            </a:r>
            <a:r>
              <a:rPr lang="de-DE" dirty="0">
                <a:solidFill>
                  <a:schemeClr val="bg1"/>
                </a:solidFill>
              </a:rPr>
              <a:t> </a:t>
            </a:r>
            <a:r>
              <a:rPr lang="de-DE" dirty="0" err="1">
                <a:solidFill>
                  <a:schemeClr val="bg1"/>
                </a:solidFill>
              </a:rPr>
              <a:t>like</a:t>
            </a:r>
            <a:r>
              <a:rPr lang="de-DE" dirty="0">
                <a:solidFill>
                  <a:schemeClr val="bg1"/>
                </a:solidFill>
              </a:rPr>
              <a:t> </a:t>
            </a:r>
            <a:r>
              <a:rPr lang="de-DE" dirty="0" smtClean="0">
                <a:solidFill>
                  <a:schemeClr val="bg1"/>
                </a:solidFill>
              </a:rPr>
              <a:t>Java</a:t>
            </a:r>
          </a:p>
          <a:p>
            <a:pPr marL="0" indent="0">
              <a:buNone/>
            </a:pPr>
            <a:r>
              <a:rPr lang="de-DE" dirty="0" err="1" smtClean="0">
                <a:solidFill>
                  <a:schemeClr val="bg1"/>
                </a:solidFill>
              </a:rPr>
              <a:t>made</a:t>
            </a:r>
            <a:r>
              <a:rPr lang="de-DE" dirty="0" smtClean="0">
                <a:solidFill>
                  <a:schemeClr val="bg1"/>
                </a:solidFill>
              </a:rPr>
              <a:t> </a:t>
            </a:r>
            <a:r>
              <a:rPr lang="de-DE" dirty="0" err="1" smtClean="0">
                <a:solidFill>
                  <a:schemeClr val="bg1"/>
                </a:solidFill>
              </a:rPr>
              <a:t>it</a:t>
            </a:r>
            <a:r>
              <a:rPr lang="de-DE" dirty="0" smtClean="0">
                <a:solidFill>
                  <a:schemeClr val="bg1"/>
                </a:solidFill>
              </a:rPr>
              <a:t> </a:t>
            </a:r>
            <a:r>
              <a:rPr lang="de-DE" dirty="0" err="1" smtClean="0">
                <a:solidFill>
                  <a:schemeClr val="bg1"/>
                </a:solidFill>
              </a:rPr>
              <a:t>look</a:t>
            </a:r>
            <a:r>
              <a:rPr lang="de-DE" dirty="0" smtClean="0">
                <a:solidFill>
                  <a:schemeClr val="bg1"/>
                </a:solidFill>
              </a:rPr>
              <a:t> </a:t>
            </a:r>
            <a:r>
              <a:rPr lang="de-DE" dirty="0" err="1">
                <a:solidFill>
                  <a:schemeClr val="bg1"/>
                </a:solidFill>
              </a:rPr>
              <a:t>like</a:t>
            </a:r>
            <a:r>
              <a:rPr lang="de-DE" dirty="0">
                <a:solidFill>
                  <a:schemeClr val="bg1"/>
                </a:solidFill>
              </a:rPr>
              <a:t> </a:t>
            </a:r>
            <a:r>
              <a:rPr lang="de-DE" dirty="0" smtClean="0">
                <a:solidFill>
                  <a:schemeClr val="bg1"/>
                </a:solidFill>
              </a:rPr>
              <a:t>C </a:t>
            </a:r>
            <a:r>
              <a:rPr lang="de-DE" dirty="0" err="1" smtClean="0">
                <a:solidFill>
                  <a:schemeClr val="bg1"/>
                </a:solidFill>
              </a:rPr>
              <a:t>and</a:t>
            </a:r>
            <a:r>
              <a:rPr lang="de-DE" dirty="0" smtClean="0">
                <a:solidFill>
                  <a:schemeClr val="bg1"/>
                </a:solidFill>
              </a:rPr>
              <a:t> AWK</a:t>
            </a:r>
            <a:endParaRPr lang="de-DE" dirty="0">
              <a:solidFill>
                <a:schemeClr val="bg1"/>
              </a:solidFill>
            </a:endParaRPr>
          </a:p>
          <a:p>
            <a:pPr marL="0" indent="0">
              <a:buNone/>
            </a:pPr>
            <a:r>
              <a:rPr lang="de-DE" dirty="0" err="1">
                <a:solidFill>
                  <a:schemeClr val="bg1"/>
                </a:solidFill>
              </a:rPr>
              <a:t>Mistakes</a:t>
            </a:r>
            <a:r>
              <a:rPr lang="de-DE" dirty="0">
                <a:solidFill>
                  <a:schemeClr val="bg1"/>
                </a:solidFill>
              </a:rPr>
              <a:t> (</a:t>
            </a:r>
            <a:r>
              <a:rPr lang="de-DE" dirty="0" err="1">
                <a:solidFill>
                  <a:schemeClr val="bg1"/>
                </a:solidFill>
              </a:rPr>
              <a:t>some</a:t>
            </a:r>
            <a:r>
              <a:rPr lang="de-DE" dirty="0">
                <a:solidFill>
                  <a:schemeClr val="bg1"/>
                </a:solidFill>
              </a:rPr>
              <a:t> </a:t>
            </a:r>
            <a:r>
              <a:rPr lang="de-DE" dirty="0" err="1">
                <a:solidFill>
                  <a:schemeClr val="bg1"/>
                </a:solidFill>
              </a:rPr>
              <a:t>recapitulating</a:t>
            </a:r>
            <a:r>
              <a:rPr lang="de-DE" dirty="0">
                <a:solidFill>
                  <a:schemeClr val="bg1"/>
                </a:solidFill>
              </a:rPr>
              <a:t> LISP) </a:t>
            </a:r>
            <a:r>
              <a:rPr lang="de-DE" dirty="0" err="1">
                <a:solidFill>
                  <a:schemeClr val="bg1"/>
                </a:solidFill>
              </a:rPr>
              <a:t>were</a:t>
            </a:r>
            <a:r>
              <a:rPr lang="de-DE" dirty="0">
                <a:solidFill>
                  <a:schemeClr val="bg1"/>
                </a:solidFill>
              </a:rPr>
              <a:t> </a:t>
            </a:r>
            <a:r>
              <a:rPr lang="de-DE" dirty="0" err="1">
                <a:solidFill>
                  <a:schemeClr val="bg1"/>
                </a:solidFill>
              </a:rPr>
              <a:t>frozen</a:t>
            </a:r>
            <a:r>
              <a:rPr lang="de-DE" dirty="0">
                <a:solidFill>
                  <a:schemeClr val="bg1"/>
                </a:solidFill>
              </a:rPr>
              <a:t> </a:t>
            </a:r>
            <a:r>
              <a:rPr lang="de-DE" dirty="0" err="1" smtClean="0">
                <a:solidFill>
                  <a:schemeClr val="bg1"/>
                </a:solidFill>
              </a:rPr>
              <a:t>early</a:t>
            </a:r>
            <a:endParaRPr lang="de-DE" dirty="0" smtClean="0">
              <a:solidFill>
                <a:schemeClr val="bg1"/>
              </a:solidFill>
            </a:endParaRPr>
          </a:p>
          <a:p>
            <a:pPr marL="0" indent="0">
              <a:buNone/>
            </a:pPr>
            <a:endParaRPr lang="de-DE" dirty="0">
              <a:solidFill>
                <a:schemeClr val="bg1"/>
              </a:solidFill>
            </a:endParaRPr>
          </a:p>
        </p:txBody>
      </p:sp>
      <p:sp>
        <p:nvSpPr>
          <p:cNvPr id="3" name="Titel 2"/>
          <p:cNvSpPr>
            <a:spLocks noGrp="1"/>
          </p:cNvSpPr>
          <p:nvPr>
            <p:ph type="title"/>
          </p:nvPr>
        </p:nvSpPr>
        <p:spPr/>
        <p:txBody>
          <a:bodyPr/>
          <a:lstStyle/>
          <a:p>
            <a:r>
              <a:rPr lang="de-DE" dirty="0" smtClean="0">
                <a:solidFill>
                  <a:schemeClr val="bg1"/>
                </a:solidFill>
              </a:rPr>
              <a:t>Development</a:t>
            </a:r>
            <a:endParaRPr lang="de-DE" dirty="0">
              <a:solidFill>
                <a:schemeClr val="bg1"/>
              </a:solidFill>
            </a:endParaRPr>
          </a:p>
        </p:txBody>
      </p:sp>
      <p:sp>
        <p:nvSpPr>
          <p:cNvPr id="4" name="Textfeld 3"/>
          <p:cNvSpPr txBox="1"/>
          <p:nvPr/>
        </p:nvSpPr>
        <p:spPr>
          <a:xfrm>
            <a:off x="28352" y="6382489"/>
            <a:ext cx="6761580" cy="430887"/>
          </a:xfrm>
          <a:prstGeom prst="rect">
            <a:avLst/>
          </a:prstGeom>
          <a:noFill/>
        </p:spPr>
        <p:txBody>
          <a:bodyPr wrap="none" rtlCol="0">
            <a:spAutoFit/>
          </a:bodyPr>
          <a:lstStyle/>
          <a:p>
            <a:r>
              <a:rPr lang="de-DE" sz="1100" dirty="0" smtClean="0">
                <a:solidFill>
                  <a:srgbClr val="FFFFFF"/>
                </a:solidFill>
              </a:rPr>
              <a:t>Inhalt: http</a:t>
            </a:r>
            <a:r>
              <a:rPr lang="de-DE" sz="1100" dirty="0">
                <a:solidFill>
                  <a:srgbClr val="FFFFFF"/>
                </a:solidFill>
              </a:rPr>
              <a:t>://</a:t>
            </a:r>
            <a:r>
              <a:rPr lang="de-DE" sz="1100" dirty="0" err="1">
                <a:solidFill>
                  <a:srgbClr val="FFFFFF"/>
                </a:solidFill>
              </a:rPr>
              <a:t>de.slideshare.net</a:t>
            </a:r>
            <a:r>
              <a:rPr lang="de-DE" sz="1100" dirty="0">
                <a:solidFill>
                  <a:srgbClr val="FFFFFF"/>
                </a:solidFill>
              </a:rPr>
              <a:t>/</a:t>
            </a:r>
            <a:r>
              <a:rPr lang="de-DE" sz="1100" dirty="0" err="1">
                <a:solidFill>
                  <a:srgbClr val="FFFFFF"/>
                </a:solidFill>
              </a:rPr>
              <a:t>BrendanEich</a:t>
            </a:r>
            <a:r>
              <a:rPr lang="de-DE" sz="1100" dirty="0">
                <a:solidFill>
                  <a:srgbClr val="FFFFFF"/>
                </a:solidFill>
              </a:rPr>
              <a:t>/splash-</a:t>
            </a:r>
            <a:r>
              <a:rPr lang="de-DE" sz="1100" dirty="0" smtClean="0">
                <a:solidFill>
                  <a:srgbClr val="FFFFFF"/>
                </a:solidFill>
              </a:rPr>
              <a:t>9915475</a:t>
            </a:r>
          </a:p>
          <a:p>
            <a:r>
              <a:rPr lang="de-DE" sz="1100" dirty="0">
                <a:solidFill>
                  <a:srgbClr val="FFFFFF"/>
                </a:solidFill>
              </a:rPr>
              <a:t>Bild: Mozilla Digital Memory Bank, </a:t>
            </a:r>
            <a:r>
              <a:rPr lang="de-DE" sz="1100" dirty="0" err="1">
                <a:solidFill>
                  <a:srgbClr val="FFFFFF"/>
                </a:solidFill>
              </a:rPr>
              <a:t>Object</a:t>
            </a:r>
            <a:r>
              <a:rPr lang="de-DE" sz="1100" dirty="0">
                <a:solidFill>
                  <a:srgbClr val="FFFFFF"/>
                </a:solidFill>
              </a:rPr>
              <a:t> #135, 19 May 2006, </a:t>
            </a:r>
            <a:r>
              <a:rPr lang="de-DE" sz="1100" dirty="0" smtClean="0">
                <a:solidFill>
                  <a:srgbClr val="FFFFFF"/>
                </a:solidFill>
              </a:rPr>
              <a:t>http</a:t>
            </a:r>
            <a:r>
              <a:rPr lang="de-DE" sz="1100" dirty="0">
                <a:solidFill>
                  <a:srgbClr val="FFFFFF"/>
                </a:solidFill>
              </a:rPr>
              <a:t>://</a:t>
            </a:r>
            <a:r>
              <a:rPr lang="de-DE" sz="1100" dirty="0" err="1">
                <a:solidFill>
                  <a:srgbClr val="FFFFFF"/>
                </a:solidFill>
              </a:rPr>
              <a:t>mozillamemory.org</a:t>
            </a:r>
            <a:r>
              <a:rPr lang="de-DE" sz="1100" dirty="0">
                <a:solidFill>
                  <a:srgbClr val="FFFFFF"/>
                </a:solidFill>
              </a:rPr>
              <a:t>/</a:t>
            </a:r>
            <a:r>
              <a:rPr lang="de-DE" sz="1100" dirty="0" err="1">
                <a:solidFill>
                  <a:srgbClr val="FFFFFF"/>
                </a:solidFill>
              </a:rPr>
              <a:t>detailview.php?id</a:t>
            </a:r>
            <a:r>
              <a:rPr lang="de-DE" sz="1100" dirty="0">
                <a:solidFill>
                  <a:srgbClr val="FFFFFF"/>
                </a:solidFill>
              </a:rPr>
              <a:t>=</a:t>
            </a:r>
            <a:r>
              <a:rPr lang="de-DE" sz="1100" dirty="0" smtClean="0">
                <a:solidFill>
                  <a:srgbClr val="FFFFFF"/>
                </a:solidFill>
              </a:rPr>
              <a:t>135</a:t>
            </a:r>
            <a:endParaRPr lang="de-DE" sz="1100" dirty="0">
              <a:solidFill>
                <a:srgbClr val="FFFFFF"/>
              </a:solidFill>
            </a:endParaRPr>
          </a:p>
        </p:txBody>
      </p:sp>
    </p:spTree>
    <p:extLst>
      <p:ext uri="{BB962C8B-B14F-4D97-AF65-F5344CB8AC3E}">
        <p14:creationId xmlns:p14="http://schemas.microsoft.com/office/powerpoint/2010/main" val="199789605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r>
              <a:rPr lang="da-DK" dirty="0">
                <a:solidFill>
                  <a:srgbClr val="FFFFFF"/>
                </a:solidFill>
                <a:highlight>
                  <a:srgbClr val="272822"/>
                </a:highlight>
              </a:rPr>
              <a:t>for (var i = 0, j = 100; i &lt; 100; i++, j--) {</a:t>
            </a:r>
          </a:p>
          <a:p>
            <a:r>
              <a:rPr lang="da-DK" dirty="0">
                <a:solidFill>
                  <a:srgbClr val="FFFFFF"/>
                </a:solidFill>
                <a:highlight>
                  <a:srgbClr val="272822"/>
                </a:highlight>
              </a:rPr>
              <a:t>	</a:t>
            </a:r>
            <a:r>
              <a:rPr lang="da-DK" dirty="0" err="1" smtClean="0">
                <a:solidFill>
                  <a:srgbClr val="FFFFFF"/>
                </a:solidFill>
                <a:highlight>
                  <a:srgbClr val="272822"/>
                </a:highlight>
              </a:rPr>
              <a:t>console.log</a:t>
            </a:r>
            <a:r>
              <a:rPr lang="da-DK" dirty="0" smtClean="0">
                <a:solidFill>
                  <a:srgbClr val="FFFFFF"/>
                </a:solidFill>
                <a:highlight>
                  <a:srgbClr val="272822"/>
                </a:highlight>
              </a:rPr>
              <a:t>(</a:t>
            </a:r>
            <a:r>
              <a:rPr lang="da-DK" dirty="0">
                <a:solidFill>
                  <a:srgbClr val="FFFFFF"/>
                </a:solidFill>
                <a:highlight>
                  <a:srgbClr val="272822"/>
                </a:highlight>
              </a:rPr>
              <a:t>i);</a:t>
            </a:r>
          </a:p>
          <a:p>
            <a:r>
              <a:rPr lang="da-DK" dirty="0">
                <a:solidFill>
                  <a:srgbClr val="FFFFFF"/>
                </a:solidFill>
                <a:highlight>
                  <a:srgbClr val="272822"/>
                </a:highlight>
              </a:rPr>
              <a:t>	</a:t>
            </a:r>
            <a:r>
              <a:rPr lang="da-DK" dirty="0" err="1" smtClean="0">
                <a:solidFill>
                  <a:srgbClr val="FFFFFF"/>
                </a:solidFill>
                <a:highlight>
                  <a:srgbClr val="272822"/>
                </a:highlight>
              </a:rPr>
              <a:t>console.log</a:t>
            </a:r>
            <a:r>
              <a:rPr lang="da-DK" dirty="0" smtClean="0">
                <a:solidFill>
                  <a:srgbClr val="FFFFFF"/>
                </a:solidFill>
                <a:highlight>
                  <a:srgbClr val="272822"/>
                </a:highlight>
              </a:rPr>
              <a:t>(</a:t>
            </a:r>
            <a:r>
              <a:rPr lang="da-DK" dirty="0">
                <a:solidFill>
                  <a:srgbClr val="FFFFFF"/>
                </a:solidFill>
                <a:highlight>
                  <a:srgbClr val="272822"/>
                </a:highlight>
              </a:rPr>
              <a:t>j);</a:t>
            </a:r>
          </a:p>
          <a:p>
            <a:r>
              <a:rPr lang="da-DK" dirty="0">
                <a:solidFill>
                  <a:srgbClr val="FFFFFF"/>
                </a:solidFill>
                <a:highlight>
                  <a:srgbClr val="272822"/>
                </a:highlight>
              </a:rPr>
              <a:t>};</a:t>
            </a:r>
            <a:endParaRPr lang="da-DK" dirty="0" smtClean="0">
              <a:solidFill>
                <a:srgbClr val="FFFFFF"/>
              </a:solidFill>
              <a:highlight>
                <a:srgbClr val="272822"/>
              </a:highlight>
            </a:endParaRPr>
          </a:p>
        </p:txBody>
      </p:sp>
      <p:sp>
        <p:nvSpPr>
          <p:cNvPr id="4" name="Titel 3"/>
          <p:cNvSpPr>
            <a:spLocks noGrp="1"/>
          </p:cNvSpPr>
          <p:nvPr>
            <p:ph type="title"/>
          </p:nvPr>
        </p:nvSpPr>
        <p:spPr/>
        <p:txBody>
          <a:bodyPr/>
          <a:lstStyle/>
          <a:p>
            <a:r>
              <a:rPr lang="de-DE" dirty="0" smtClean="0"/>
              <a:t>Kontrollstrukturen: </a:t>
            </a:r>
            <a:r>
              <a:rPr lang="de-DE" dirty="0" err="1" smtClean="0"/>
              <a:t>for</a:t>
            </a:r>
            <a:r>
              <a:rPr lang="de-DE" dirty="0" smtClean="0"/>
              <a:t>-Schleife</a:t>
            </a:r>
            <a:endParaRPr lang="de-DE" dirty="0"/>
          </a:p>
        </p:txBody>
      </p:sp>
    </p:spTree>
    <p:extLst>
      <p:ext uri="{BB962C8B-B14F-4D97-AF65-F5344CB8AC3E}">
        <p14:creationId xmlns:p14="http://schemas.microsoft.com/office/powerpoint/2010/main" val="825311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de-DE" b="1" dirty="0"/>
              <a:t>Veränderung von Eigenschaften in einer Schleife</a:t>
            </a:r>
          </a:p>
          <a:p>
            <a:pPr marL="0" indent="0">
              <a:buNone/>
            </a:pPr>
            <a:r>
              <a:rPr lang="de-DE" dirty="0"/>
              <a:t>Wenn die Eigenschaften in der Schleife hinzugefügt wurden, dann kann man sich nicht darauf verlassen, dass diese Eigenschaften in der Iteration berücksichtigt werden. Daher sollte das Objekt in der Schleife nicht verändert werden.</a:t>
            </a:r>
          </a:p>
          <a:p>
            <a:endParaRPr lang="de-DE" dirty="0"/>
          </a:p>
        </p:txBody>
      </p:sp>
      <p:sp>
        <p:nvSpPr>
          <p:cNvPr id="4" name="Titel 3"/>
          <p:cNvSpPr>
            <a:spLocks noGrp="1"/>
          </p:cNvSpPr>
          <p:nvPr>
            <p:ph type="title"/>
          </p:nvPr>
        </p:nvSpPr>
        <p:spPr/>
        <p:txBody>
          <a:bodyPr/>
          <a:lstStyle/>
          <a:p>
            <a:r>
              <a:rPr lang="de-DE" dirty="0" err="1" smtClean="0"/>
              <a:t>For</a:t>
            </a:r>
            <a:r>
              <a:rPr lang="de-DE" dirty="0" smtClean="0"/>
              <a:t>-Schleife</a:t>
            </a:r>
            <a:endParaRPr lang="de-DE" dirty="0"/>
          </a:p>
        </p:txBody>
      </p:sp>
    </p:spTree>
    <p:extLst>
      <p:ext uri="{BB962C8B-B14F-4D97-AF65-F5344CB8AC3E}">
        <p14:creationId xmlns:p14="http://schemas.microsoft.com/office/powerpoint/2010/main" val="108456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de-DE" dirty="0" smtClean="0"/>
              <a:t>Funktionen in JS sind wichtiger als Objekte.</a:t>
            </a:r>
          </a:p>
          <a:p>
            <a:pPr marL="0" indent="0">
              <a:buNone/>
            </a:pPr>
            <a:r>
              <a:rPr lang="de-DE" dirty="0" smtClean="0"/>
              <a:t>So ist der Gültigkeitsbereich von Variablen an Funktionen (und nicht an Objekte o.ä.) geheftet</a:t>
            </a:r>
            <a:endParaRPr lang="de-DE" dirty="0"/>
          </a:p>
          <a:p>
            <a:endParaRPr lang="de-DE" dirty="0"/>
          </a:p>
        </p:txBody>
      </p:sp>
      <p:sp>
        <p:nvSpPr>
          <p:cNvPr id="4" name="Titel 3"/>
          <p:cNvSpPr>
            <a:spLocks noGrp="1"/>
          </p:cNvSpPr>
          <p:nvPr>
            <p:ph type="title"/>
          </p:nvPr>
        </p:nvSpPr>
        <p:spPr/>
        <p:txBody>
          <a:bodyPr/>
          <a:lstStyle/>
          <a:p>
            <a:r>
              <a:rPr lang="de-DE" dirty="0" smtClean="0"/>
              <a:t>Funktionen</a:t>
            </a:r>
            <a:endParaRPr lang="de-DE" dirty="0"/>
          </a:p>
        </p:txBody>
      </p:sp>
    </p:spTree>
    <p:extLst>
      <p:ext uri="{BB962C8B-B14F-4D97-AF65-F5344CB8AC3E}">
        <p14:creationId xmlns:p14="http://schemas.microsoft.com/office/powerpoint/2010/main" val="2296971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r>
              <a:rPr lang="fr-FR" dirty="0" err="1"/>
              <a:t>function</a:t>
            </a:r>
            <a:r>
              <a:rPr lang="fr-FR" dirty="0"/>
              <a:t> plus(x, y) {</a:t>
            </a:r>
            <a:endParaRPr lang="de-DE" dirty="0"/>
          </a:p>
          <a:p>
            <a:r>
              <a:rPr lang="fr-FR" dirty="0"/>
              <a:t>	return x + y; </a:t>
            </a:r>
            <a:r>
              <a:rPr lang="fr-FR" dirty="0" smtClean="0"/>
              <a:t>// </a:t>
            </a:r>
            <a:r>
              <a:rPr lang="fr-FR" dirty="0" err="1" smtClean="0"/>
              <a:t>ansonsten</a:t>
            </a:r>
            <a:r>
              <a:rPr lang="fr-FR" dirty="0" smtClean="0"/>
              <a:t> undefined</a:t>
            </a:r>
            <a:endParaRPr lang="de-DE" dirty="0"/>
          </a:p>
          <a:p>
            <a:r>
              <a:rPr lang="de-DE" dirty="0"/>
              <a:t>}</a:t>
            </a:r>
          </a:p>
          <a:p>
            <a:r>
              <a:rPr lang="de-DE" dirty="0"/>
              <a:t> </a:t>
            </a:r>
          </a:p>
          <a:p>
            <a:r>
              <a:rPr lang="de-DE" dirty="0" smtClean="0"/>
              <a:t>plus</a:t>
            </a:r>
            <a:r>
              <a:rPr lang="de-DE" dirty="0"/>
              <a:t>(1,2</a:t>
            </a:r>
            <a:r>
              <a:rPr lang="de-DE" dirty="0" smtClean="0"/>
              <a:t>); </a:t>
            </a:r>
            <a:r>
              <a:rPr lang="de-DE" dirty="0"/>
              <a:t>/</a:t>
            </a:r>
            <a:r>
              <a:rPr lang="de-DE" dirty="0" smtClean="0"/>
              <a:t>/ 3 </a:t>
            </a:r>
            <a:endParaRPr lang="de-DE" dirty="0"/>
          </a:p>
        </p:txBody>
      </p:sp>
      <p:sp>
        <p:nvSpPr>
          <p:cNvPr id="3" name="Titel 2"/>
          <p:cNvSpPr>
            <a:spLocks noGrp="1"/>
          </p:cNvSpPr>
          <p:nvPr>
            <p:ph type="title"/>
          </p:nvPr>
        </p:nvSpPr>
        <p:spPr/>
        <p:txBody>
          <a:bodyPr/>
          <a:lstStyle/>
          <a:p>
            <a:r>
              <a:rPr lang="de-DE" dirty="0" err="1" smtClean="0"/>
              <a:t>Funktionsliteral</a:t>
            </a:r>
            <a:endParaRPr lang="de-DE" dirty="0"/>
          </a:p>
        </p:txBody>
      </p:sp>
    </p:spTree>
    <p:extLst>
      <p:ext uri="{BB962C8B-B14F-4D97-AF65-F5344CB8AC3E}">
        <p14:creationId xmlns:p14="http://schemas.microsoft.com/office/powerpoint/2010/main" val="381287133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Slots – alles wird in JS über einen Namen oder eine Referenz adressiert</a:t>
            </a:r>
          </a:p>
          <a:p>
            <a:r>
              <a:rPr lang="de-DE" dirty="0" smtClean="0"/>
              <a:t>Deshalb:</a:t>
            </a:r>
          </a:p>
          <a:p>
            <a:r>
              <a:rPr lang="de-DE" dirty="0" smtClean="0"/>
              <a:t>Funktionen lassen sich nicht anhand der Parameter überladen.</a:t>
            </a:r>
          </a:p>
          <a:p>
            <a:r>
              <a:rPr lang="de-DE" dirty="0" smtClean="0"/>
              <a:t>Nicht übergebene Parameter sind „undefined“.</a:t>
            </a:r>
          </a:p>
          <a:p>
            <a:r>
              <a:rPr lang="de-DE" dirty="0" smtClean="0"/>
              <a:t>Zuviel übergebene Parameter stehen im Bonusparameter „</a:t>
            </a:r>
            <a:r>
              <a:rPr lang="de-DE" dirty="0" err="1" smtClean="0"/>
              <a:t>arguments</a:t>
            </a:r>
            <a:r>
              <a:rPr lang="de-DE" dirty="0" smtClean="0"/>
              <a:t>“ zur Verfügung.</a:t>
            </a:r>
            <a:endParaRPr lang="de-DE" dirty="0"/>
          </a:p>
        </p:txBody>
      </p:sp>
      <p:sp>
        <p:nvSpPr>
          <p:cNvPr id="4" name="Titel 3"/>
          <p:cNvSpPr>
            <a:spLocks noGrp="1"/>
          </p:cNvSpPr>
          <p:nvPr>
            <p:ph type="title"/>
          </p:nvPr>
        </p:nvSpPr>
        <p:spPr/>
        <p:txBody>
          <a:bodyPr/>
          <a:lstStyle/>
          <a:p>
            <a:r>
              <a:rPr lang="de-DE" dirty="0" smtClean="0"/>
              <a:t>Parameter</a:t>
            </a:r>
            <a:endParaRPr lang="de-DE" dirty="0"/>
          </a:p>
        </p:txBody>
      </p:sp>
    </p:spTree>
    <p:extLst>
      <p:ext uri="{BB962C8B-B14F-4D97-AF65-F5344CB8AC3E}">
        <p14:creationId xmlns:p14="http://schemas.microsoft.com/office/powerpoint/2010/main" val="119196098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plusAll</a:t>
            </a:r>
            <a:r>
              <a:rPr lang="de-DE" dirty="0"/>
              <a:t>() {</a:t>
            </a:r>
          </a:p>
          <a:p>
            <a:r>
              <a:rPr lang="de-DE" dirty="0"/>
              <a:t>	</a:t>
            </a:r>
            <a:r>
              <a:rPr lang="de-DE" dirty="0" err="1"/>
              <a:t>var</a:t>
            </a:r>
            <a:r>
              <a:rPr lang="de-DE" dirty="0"/>
              <a:t> </a:t>
            </a:r>
            <a:r>
              <a:rPr lang="de-DE" dirty="0" err="1"/>
              <a:t>result</a:t>
            </a:r>
            <a:r>
              <a:rPr lang="de-DE" dirty="0"/>
              <a:t> = 0;</a:t>
            </a:r>
          </a:p>
          <a:p>
            <a:r>
              <a:rPr lang="de-DE" dirty="0"/>
              <a:t>	</a:t>
            </a:r>
            <a:r>
              <a:rPr lang="de-DE" dirty="0" err="1"/>
              <a:t>for</a:t>
            </a:r>
            <a:r>
              <a:rPr lang="de-DE" dirty="0"/>
              <a:t> (</a:t>
            </a:r>
            <a:r>
              <a:rPr lang="de-DE" dirty="0" err="1"/>
              <a:t>var</a:t>
            </a:r>
            <a:r>
              <a:rPr lang="de-DE" dirty="0"/>
              <a:t> i in </a:t>
            </a:r>
            <a:r>
              <a:rPr lang="de-DE" dirty="0" err="1"/>
              <a:t>arguments</a:t>
            </a:r>
            <a:r>
              <a:rPr lang="de-DE" dirty="0"/>
              <a:t>) {</a:t>
            </a:r>
          </a:p>
          <a:p>
            <a:r>
              <a:rPr lang="de-DE" dirty="0"/>
              <a:t>		</a:t>
            </a:r>
            <a:r>
              <a:rPr lang="de-DE" dirty="0" err="1"/>
              <a:t>result</a:t>
            </a:r>
            <a:r>
              <a:rPr lang="de-DE" dirty="0"/>
              <a:t> += </a:t>
            </a:r>
            <a:r>
              <a:rPr lang="de-DE" dirty="0" err="1"/>
              <a:t>arguments</a:t>
            </a:r>
            <a:r>
              <a:rPr lang="de-DE" dirty="0"/>
              <a:t>[i]; </a:t>
            </a:r>
          </a:p>
          <a:p>
            <a:r>
              <a:rPr lang="de-DE" dirty="0"/>
              <a:t>	} </a:t>
            </a:r>
          </a:p>
          <a:p>
            <a:r>
              <a:rPr lang="de-DE" dirty="0"/>
              <a:t>	</a:t>
            </a:r>
            <a:r>
              <a:rPr lang="de-DE" dirty="0" err="1"/>
              <a:t>return</a:t>
            </a:r>
            <a:r>
              <a:rPr lang="de-DE" dirty="0"/>
              <a:t> </a:t>
            </a:r>
            <a:r>
              <a:rPr lang="de-DE" dirty="0" err="1"/>
              <a:t>result</a:t>
            </a:r>
            <a:r>
              <a:rPr lang="de-DE" dirty="0"/>
              <a:t>;</a:t>
            </a:r>
          </a:p>
          <a:p>
            <a:r>
              <a:rPr lang="de-DE" dirty="0"/>
              <a:t>}</a:t>
            </a:r>
          </a:p>
          <a:p>
            <a:r>
              <a:rPr lang="de-DE" dirty="0" err="1" smtClean="0"/>
              <a:t>plusAll</a:t>
            </a:r>
            <a:r>
              <a:rPr lang="de-DE" dirty="0"/>
              <a:t>(</a:t>
            </a:r>
            <a:r>
              <a:rPr lang="de-DE" dirty="0" smtClean="0"/>
              <a:t>); </a:t>
            </a:r>
            <a:r>
              <a:rPr lang="de-DE" dirty="0"/>
              <a:t>//0 </a:t>
            </a:r>
          </a:p>
          <a:p>
            <a:r>
              <a:rPr lang="de-DE" dirty="0" err="1" smtClean="0"/>
              <a:t>plusAll</a:t>
            </a:r>
            <a:r>
              <a:rPr lang="de-DE" dirty="0"/>
              <a:t>(1,2,3,4,5</a:t>
            </a:r>
            <a:r>
              <a:rPr lang="de-DE" dirty="0" smtClean="0"/>
              <a:t>); </a:t>
            </a:r>
            <a:r>
              <a:rPr lang="de-DE" dirty="0"/>
              <a:t>// 15</a:t>
            </a:r>
          </a:p>
          <a:p>
            <a:endParaRPr lang="de-DE" dirty="0"/>
          </a:p>
        </p:txBody>
      </p:sp>
      <p:sp>
        <p:nvSpPr>
          <p:cNvPr id="4" name="Titel 3"/>
          <p:cNvSpPr>
            <a:spLocks noGrp="1"/>
          </p:cNvSpPr>
          <p:nvPr>
            <p:ph type="title"/>
          </p:nvPr>
        </p:nvSpPr>
        <p:spPr/>
        <p:txBody>
          <a:bodyPr/>
          <a:lstStyle/>
          <a:p>
            <a:r>
              <a:rPr lang="de-DE" dirty="0" smtClean="0"/>
              <a:t>Bonusparameter</a:t>
            </a:r>
            <a:endParaRPr lang="de-DE" dirty="0"/>
          </a:p>
        </p:txBody>
      </p:sp>
    </p:spTree>
    <p:extLst>
      <p:ext uri="{BB962C8B-B14F-4D97-AF65-F5344CB8AC3E}">
        <p14:creationId xmlns:p14="http://schemas.microsoft.com/office/powerpoint/2010/main" val="142457429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de-DE" dirty="0" smtClean="0"/>
              <a:t>Das </a:t>
            </a:r>
            <a:r>
              <a:rPr lang="de-DE" dirty="0"/>
              <a:t>Array </a:t>
            </a:r>
            <a:r>
              <a:rPr lang="de-DE" dirty="0" err="1"/>
              <a:t>arguments</a:t>
            </a:r>
            <a:r>
              <a:rPr lang="de-DE" dirty="0"/>
              <a:t> ist kein echtes Array. Es hat zwar ein </a:t>
            </a:r>
            <a:r>
              <a:rPr lang="de-DE" dirty="0" err="1"/>
              <a:t>length</a:t>
            </a:r>
            <a:r>
              <a:rPr lang="de-DE" dirty="0"/>
              <a:t>-Attribut und man kann über dieses iterieren, allerdings fehlen ihm die Methoden eines echten Array-</a:t>
            </a:r>
            <a:r>
              <a:rPr lang="de-DE" dirty="0" smtClean="0"/>
              <a:t>Objekts.</a:t>
            </a:r>
          </a:p>
          <a:p>
            <a:pPr marL="0" indent="0">
              <a:buNone/>
            </a:pPr>
            <a:endParaRPr lang="de-DE" dirty="0"/>
          </a:p>
          <a:p>
            <a:pPr marL="0" indent="0">
              <a:buNone/>
            </a:pPr>
            <a:r>
              <a:rPr lang="de-DE" dirty="0" smtClean="0"/>
              <a:t>Aber man kann sich ja die Funktion des Array-Objekts „borgen“.</a:t>
            </a:r>
            <a:endParaRPr lang="de-DE" dirty="0"/>
          </a:p>
        </p:txBody>
      </p:sp>
      <p:sp>
        <p:nvSpPr>
          <p:cNvPr id="4" name="Titel 3"/>
          <p:cNvSpPr>
            <a:spLocks noGrp="1"/>
          </p:cNvSpPr>
          <p:nvPr>
            <p:ph type="title"/>
          </p:nvPr>
        </p:nvSpPr>
        <p:spPr/>
        <p:txBody>
          <a:bodyPr/>
          <a:lstStyle/>
          <a:p>
            <a:r>
              <a:rPr lang="de-DE" dirty="0" smtClean="0"/>
              <a:t>Fallstricke des Bonusparameters</a:t>
            </a:r>
            <a:endParaRPr lang="de-DE" dirty="0"/>
          </a:p>
        </p:txBody>
      </p:sp>
    </p:spTree>
    <p:extLst>
      <p:ext uri="{BB962C8B-B14F-4D97-AF65-F5344CB8AC3E}">
        <p14:creationId xmlns:p14="http://schemas.microsoft.com/office/powerpoint/2010/main" val="263992543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a:t>
            </a:r>
            <a:r>
              <a:rPr lang="en-US" dirty="0"/>
              <a:t>function() {</a:t>
            </a:r>
          </a:p>
          <a:p>
            <a:r>
              <a:rPr lang="en-US" dirty="0"/>
              <a:t>	</a:t>
            </a:r>
            <a:r>
              <a:rPr lang="en-US" dirty="0" err="1"/>
              <a:t>var</a:t>
            </a:r>
            <a:r>
              <a:rPr lang="en-US" dirty="0"/>
              <a:t> x = 1;</a:t>
            </a:r>
          </a:p>
          <a:p>
            <a:r>
              <a:rPr lang="en-US" dirty="0"/>
              <a:t>	</a:t>
            </a:r>
            <a:r>
              <a:rPr lang="en-US" dirty="0" err="1"/>
              <a:t>var</a:t>
            </a:r>
            <a:r>
              <a:rPr lang="en-US" dirty="0"/>
              <a:t> y = 2;</a:t>
            </a:r>
          </a:p>
          <a:p>
            <a:r>
              <a:rPr lang="en-US" dirty="0"/>
              <a:t>	return x + y; </a:t>
            </a:r>
          </a:p>
          <a:p>
            <a:r>
              <a:rPr lang="en-US" dirty="0"/>
              <a:t>})(</a:t>
            </a:r>
            <a:r>
              <a:rPr lang="en-US" dirty="0" smtClean="0"/>
              <a:t>)</a:t>
            </a:r>
            <a:endParaRPr lang="en-US" dirty="0"/>
          </a:p>
          <a:p>
            <a:endParaRPr lang="de-DE" dirty="0"/>
          </a:p>
        </p:txBody>
      </p:sp>
      <p:sp>
        <p:nvSpPr>
          <p:cNvPr id="3" name="Titel 2"/>
          <p:cNvSpPr>
            <a:spLocks noGrp="1"/>
          </p:cNvSpPr>
          <p:nvPr>
            <p:ph type="title"/>
          </p:nvPr>
        </p:nvSpPr>
        <p:spPr/>
        <p:txBody>
          <a:bodyPr/>
          <a:lstStyle/>
          <a:p>
            <a:r>
              <a:rPr lang="de-DE" dirty="0" smtClean="0"/>
              <a:t>Immediate Functions</a:t>
            </a:r>
            <a:endParaRPr lang="de-DE" dirty="0"/>
          </a:p>
        </p:txBody>
      </p:sp>
    </p:spTree>
    <p:extLst>
      <p:ext uri="{BB962C8B-B14F-4D97-AF65-F5344CB8AC3E}">
        <p14:creationId xmlns:p14="http://schemas.microsoft.com/office/powerpoint/2010/main" val="208611036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endParaRPr lang="de-DE" dirty="0"/>
          </a:p>
          <a:p>
            <a:r>
              <a:rPr lang="de-DE" dirty="0" err="1"/>
              <a:t>var</a:t>
            </a:r>
            <a:r>
              <a:rPr lang="de-DE" dirty="0"/>
              <a:t> </a:t>
            </a:r>
            <a:r>
              <a:rPr lang="de-DE" dirty="0" err="1"/>
              <a:t>instance</a:t>
            </a:r>
            <a:r>
              <a:rPr lang="de-DE" dirty="0"/>
              <a:t> = </a:t>
            </a:r>
            <a:r>
              <a:rPr lang="de-DE" dirty="0" err="1"/>
              <a:t>new</a:t>
            </a:r>
            <a:r>
              <a:rPr lang="de-DE" dirty="0"/>
              <a:t> </a:t>
            </a:r>
            <a:r>
              <a:rPr lang="de-DE" dirty="0" err="1"/>
              <a:t>MyClass</a:t>
            </a:r>
            <a:r>
              <a:rPr lang="de-DE" dirty="0"/>
              <a:t>();</a:t>
            </a:r>
          </a:p>
          <a:p>
            <a:endParaRPr lang="de-DE" dirty="0"/>
          </a:p>
          <a:p>
            <a:endParaRPr lang="de-DE" dirty="0"/>
          </a:p>
        </p:txBody>
      </p:sp>
      <p:sp>
        <p:nvSpPr>
          <p:cNvPr id="4" name="Titel 3"/>
          <p:cNvSpPr>
            <a:spLocks noGrp="1"/>
          </p:cNvSpPr>
          <p:nvPr>
            <p:ph type="title"/>
          </p:nvPr>
        </p:nvSpPr>
        <p:spPr/>
        <p:txBody>
          <a:bodyPr/>
          <a:lstStyle/>
          <a:p>
            <a:r>
              <a:rPr lang="de-DE" dirty="0"/>
              <a:t>Class </a:t>
            </a:r>
            <a:r>
              <a:rPr lang="de-DE" dirty="0" smtClean="0"/>
              <a:t>Pattern </a:t>
            </a:r>
            <a:r>
              <a:rPr lang="de-DE" dirty="0"/>
              <a:t>– Konstruktor Functions</a:t>
            </a:r>
          </a:p>
        </p:txBody>
      </p:sp>
    </p:spTree>
    <p:extLst>
      <p:ext uri="{BB962C8B-B14F-4D97-AF65-F5344CB8AC3E}">
        <p14:creationId xmlns:p14="http://schemas.microsoft.com/office/powerpoint/2010/main" val="251444640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(arg) {</a:t>
            </a:r>
          </a:p>
          <a:p>
            <a:r>
              <a:rPr lang="de-DE" dirty="0"/>
              <a:t>    </a:t>
            </a:r>
            <a:r>
              <a:rPr lang="de-DE" dirty="0" err="1"/>
              <a:t>this.arg</a:t>
            </a:r>
            <a:r>
              <a:rPr lang="de-DE" dirty="0"/>
              <a:t> = arg;</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r>
              <a:rPr lang="de-DE" dirty="0" err="1"/>
              <a:t>foo</a:t>
            </a:r>
            <a:r>
              <a:rPr lang="de-DE" dirty="0"/>
              <a:t>');</a:t>
            </a:r>
          </a:p>
          <a:p>
            <a:r>
              <a:rPr lang="de-DE" dirty="0" err="1"/>
              <a:t>console.log</a:t>
            </a:r>
            <a:r>
              <a:rPr lang="de-DE" dirty="0"/>
              <a:t>(</a:t>
            </a:r>
            <a:r>
              <a:rPr lang="de-DE" dirty="0" err="1"/>
              <a:t>inst.arg</a:t>
            </a:r>
            <a:r>
              <a:rPr lang="de-DE" dirty="0"/>
              <a:t>); // =&gt; '</a:t>
            </a:r>
            <a:r>
              <a:rPr lang="de-DE" dirty="0" err="1"/>
              <a:t>foo</a:t>
            </a:r>
            <a:r>
              <a:rPr lang="de-DE" dirty="0"/>
              <a:t>'</a:t>
            </a:r>
          </a:p>
          <a:p>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this</a:t>
            </a:r>
            <a:endParaRPr lang="de-DE" dirty="0"/>
          </a:p>
        </p:txBody>
      </p:sp>
    </p:spTree>
    <p:extLst>
      <p:ext uri="{BB962C8B-B14F-4D97-AF65-F5344CB8AC3E}">
        <p14:creationId xmlns:p14="http://schemas.microsoft.com/office/powerpoint/2010/main" val="2558183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5" descr="4055140178_5f357c6663_b.jpg"/>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296145" y="-27384"/>
            <a:ext cx="11120873" cy="6885384"/>
          </a:xfrm>
          <a:prstGeom prst="rect">
            <a:avLst/>
          </a:prstGeom>
        </p:spPr>
      </p:pic>
      <p:sp>
        <p:nvSpPr>
          <p:cNvPr id="2" name="Inhaltsplatzhalter 1"/>
          <p:cNvSpPr>
            <a:spLocks noGrp="1"/>
          </p:cNvSpPr>
          <p:nvPr>
            <p:ph idx="1"/>
          </p:nvPr>
        </p:nvSpPr>
        <p:spPr/>
        <p:txBody>
          <a:bodyPr>
            <a:normAutofit fontScale="92500" lnSpcReduction="20000"/>
          </a:bodyPr>
          <a:lstStyle/>
          <a:p>
            <a:pPr marL="0" indent="0">
              <a:buNone/>
            </a:pPr>
            <a:r>
              <a:rPr lang="de-DE" dirty="0" err="1" smtClean="0">
                <a:solidFill>
                  <a:srgbClr val="FFFFFF"/>
                </a:solidFill>
              </a:rPr>
              <a:t>Copy</a:t>
            </a:r>
            <a:r>
              <a:rPr lang="de-DE" dirty="0">
                <a:solidFill>
                  <a:srgbClr val="FFFFFF"/>
                </a:solidFill>
              </a:rPr>
              <a:t>/</a:t>
            </a:r>
            <a:r>
              <a:rPr lang="de-DE" dirty="0" err="1">
                <a:solidFill>
                  <a:srgbClr val="FFFFFF"/>
                </a:solidFill>
              </a:rPr>
              <a:t>paste</a:t>
            </a:r>
            <a:r>
              <a:rPr lang="de-DE" dirty="0">
                <a:solidFill>
                  <a:srgbClr val="FFFFFF"/>
                </a:solidFill>
              </a:rPr>
              <a:t> </a:t>
            </a:r>
            <a:r>
              <a:rPr lang="de-DE" dirty="0" err="1">
                <a:solidFill>
                  <a:srgbClr val="FFFFFF"/>
                </a:solidFill>
              </a:rPr>
              <a:t>snippets</a:t>
            </a:r>
            <a:r>
              <a:rPr lang="de-DE" dirty="0">
                <a:solidFill>
                  <a:srgbClr val="FFFFFF"/>
                </a:solidFill>
              </a:rPr>
              <a:t> </a:t>
            </a:r>
            <a:r>
              <a:rPr lang="de-DE" dirty="0" err="1">
                <a:solidFill>
                  <a:srgbClr val="FFFFFF"/>
                </a:solidFill>
              </a:rPr>
              <a:t>of</a:t>
            </a:r>
            <a:r>
              <a:rPr lang="de-DE" dirty="0">
                <a:solidFill>
                  <a:srgbClr val="FFFFFF"/>
                </a:solidFill>
              </a:rPr>
              <a:t> </a:t>
            </a:r>
            <a:r>
              <a:rPr lang="de-DE" dirty="0" err="1">
                <a:solidFill>
                  <a:srgbClr val="FFFFFF"/>
                </a:solidFill>
              </a:rPr>
              <a:t>code</a:t>
            </a:r>
            <a:r>
              <a:rPr lang="de-DE" dirty="0">
                <a:solidFill>
                  <a:srgbClr val="FFFFFF"/>
                </a:solidFill>
              </a:rPr>
              <a:t> </a:t>
            </a:r>
            <a:r>
              <a:rPr lang="de-DE" dirty="0" err="1">
                <a:solidFill>
                  <a:srgbClr val="FFFFFF"/>
                </a:solidFill>
              </a:rPr>
              <a:t>into</a:t>
            </a:r>
            <a:r>
              <a:rPr lang="de-DE" dirty="0">
                <a:solidFill>
                  <a:srgbClr val="FFFFFF"/>
                </a:solidFill>
              </a:rPr>
              <a:t> HTML </a:t>
            </a:r>
          </a:p>
          <a:p>
            <a:pPr marL="0" indent="0">
              <a:buNone/>
            </a:pPr>
            <a:r>
              <a:rPr lang="de-DE" dirty="0" smtClean="0">
                <a:solidFill>
                  <a:srgbClr val="FFFFFF"/>
                </a:solidFill>
              </a:rPr>
              <a:t>	</a:t>
            </a:r>
            <a:r>
              <a:rPr lang="de-DE" dirty="0" err="1" smtClean="0">
                <a:solidFill>
                  <a:srgbClr val="FFFFFF"/>
                </a:solidFill>
              </a:rPr>
              <a:t>Tolerate</a:t>
            </a:r>
            <a:r>
              <a:rPr lang="de-DE" dirty="0" smtClean="0">
                <a:solidFill>
                  <a:srgbClr val="FFFFFF"/>
                </a:solidFill>
              </a:rPr>
              <a:t> </a:t>
            </a:r>
            <a:r>
              <a:rPr lang="de-DE" dirty="0">
                <a:solidFill>
                  <a:srgbClr val="FFFFFF"/>
                </a:solidFill>
              </a:rPr>
              <a:t>“</a:t>
            </a:r>
            <a:r>
              <a:rPr lang="de-DE" dirty="0" err="1">
                <a:solidFill>
                  <a:srgbClr val="FFFFFF"/>
                </a:solidFill>
              </a:rPr>
              <a:t>minor</a:t>
            </a:r>
            <a:r>
              <a:rPr lang="de-DE" dirty="0">
                <a:solidFill>
                  <a:srgbClr val="FFFFFF"/>
                </a:solidFill>
              </a:rPr>
              <a:t>” </a:t>
            </a:r>
            <a:r>
              <a:rPr lang="de-DE" dirty="0" err="1">
                <a:solidFill>
                  <a:srgbClr val="FFFFFF"/>
                </a:solidFill>
              </a:rPr>
              <a:t>errors</a:t>
            </a:r>
            <a:r>
              <a:rPr lang="de-DE" dirty="0">
                <a:solidFill>
                  <a:srgbClr val="FFFFFF"/>
                </a:solidFill>
              </a:rPr>
              <a:t> (e.g., </a:t>
            </a:r>
            <a:r>
              <a:rPr lang="de-DE" dirty="0" err="1">
                <a:solidFill>
                  <a:srgbClr val="FFFFFF"/>
                </a:solidFill>
              </a:rPr>
              <a:t>missing</a:t>
            </a:r>
            <a:r>
              <a:rPr lang="de-DE" dirty="0">
                <a:solidFill>
                  <a:srgbClr val="FFFFFF"/>
                </a:solidFill>
              </a:rPr>
              <a:t> </a:t>
            </a:r>
            <a:r>
              <a:rPr lang="de-DE" dirty="0" err="1">
                <a:solidFill>
                  <a:srgbClr val="FFFFFF"/>
                </a:solidFill>
              </a:rPr>
              <a:t>semicolons</a:t>
            </a:r>
            <a:r>
              <a:rPr lang="de-DE" dirty="0">
                <a:solidFill>
                  <a:srgbClr val="FFFFFF"/>
                </a:solidFill>
              </a:rPr>
              <a:t>) </a:t>
            </a:r>
            <a:endParaRPr lang="de-DE" dirty="0" smtClean="0">
              <a:solidFill>
                <a:srgbClr val="FFFFFF"/>
              </a:solidFill>
            </a:endParaRPr>
          </a:p>
          <a:p>
            <a:pPr marL="0" indent="0">
              <a:buNone/>
            </a:pPr>
            <a:r>
              <a:rPr lang="de-DE" dirty="0" err="1" smtClean="0">
                <a:solidFill>
                  <a:srgbClr val="FFFFFF"/>
                </a:solidFill>
              </a:rPr>
              <a:t>Simpliﬁed</a:t>
            </a:r>
            <a:r>
              <a:rPr lang="de-DE" dirty="0" smtClean="0">
                <a:solidFill>
                  <a:srgbClr val="FFFFFF"/>
                </a:solidFill>
              </a:rPr>
              <a:t> </a:t>
            </a:r>
            <a:r>
              <a:rPr lang="de-DE" dirty="0" err="1" smtClean="0">
                <a:solidFill>
                  <a:srgbClr val="FFFFFF"/>
                </a:solidFill>
              </a:rPr>
              <a:t>event</a:t>
            </a:r>
            <a:r>
              <a:rPr lang="de-DE" dirty="0" smtClean="0">
                <a:solidFill>
                  <a:srgbClr val="FFFFFF"/>
                </a:solidFill>
              </a:rPr>
              <a:t> </a:t>
            </a:r>
            <a:r>
              <a:rPr lang="de-DE" dirty="0" err="1" smtClean="0">
                <a:solidFill>
                  <a:srgbClr val="FFFFFF"/>
                </a:solidFill>
              </a:rPr>
              <a:t>handling</a:t>
            </a:r>
            <a:endParaRPr lang="de-DE" dirty="0">
              <a:solidFill>
                <a:srgbClr val="FFFFFF"/>
              </a:solidFill>
            </a:endParaRPr>
          </a:p>
          <a:p>
            <a:pPr marL="0" indent="0">
              <a:buNone/>
            </a:pPr>
            <a:r>
              <a:rPr lang="de-DE" dirty="0" smtClean="0">
                <a:solidFill>
                  <a:srgbClr val="FFFFFF"/>
                </a:solidFill>
              </a:rPr>
              <a:t>	</a:t>
            </a:r>
            <a:r>
              <a:rPr lang="de-DE" dirty="0" err="1" smtClean="0">
                <a:solidFill>
                  <a:srgbClr val="FFFFFF"/>
                </a:solidFill>
              </a:rPr>
              <a:t>onclick</a:t>
            </a:r>
            <a:r>
              <a:rPr lang="de-DE" dirty="0" smtClean="0">
                <a:solidFill>
                  <a:srgbClr val="FFFFFF"/>
                </a:solidFill>
              </a:rPr>
              <a:t>, </a:t>
            </a:r>
            <a:r>
              <a:rPr lang="de-DE" dirty="0" err="1" smtClean="0">
                <a:solidFill>
                  <a:srgbClr val="FFFFFF"/>
                </a:solidFill>
              </a:rPr>
              <a:t>onmouseover</a:t>
            </a:r>
            <a:endParaRPr lang="de-DE" dirty="0" smtClean="0">
              <a:solidFill>
                <a:srgbClr val="FFFFFF"/>
              </a:solidFill>
            </a:endParaRPr>
          </a:p>
          <a:p>
            <a:pPr marL="0" indent="0">
              <a:buNone/>
            </a:pPr>
            <a:r>
              <a:rPr lang="de-DE" dirty="0">
                <a:solidFill>
                  <a:srgbClr val="FFFFFF"/>
                </a:solidFill>
              </a:rPr>
              <a:t>	</a:t>
            </a:r>
            <a:r>
              <a:rPr lang="de-DE" dirty="0" err="1" smtClean="0">
                <a:solidFill>
                  <a:srgbClr val="FFFFFF"/>
                </a:solidFill>
              </a:rPr>
              <a:t>inspired</a:t>
            </a:r>
            <a:r>
              <a:rPr lang="de-DE" dirty="0" smtClean="0">
                <a:solidFill>
                  <a:srgbClr val="FFFFFF"/>
                </a:solidFill>
              </a:rPr>
              <a:t> </a:t>
            </a:r>
            <a:r>
              <a:rPr lang="de-DE" dirty="0" err="1">
                <a:solidFill>
                  <a:srgbClr val="FFFFFF"/>
                </a:solidFill>
              </a:rPr>
              <a:t>by</a:t>
            </a:r>
            <a:r>
              <a:rPr lang="de-DE" dirty="0">
                <a:solidFill>
                  <a:srgbClr val="FFFFFF"/>
                </a:solidFill>
              </a:rPr>
              <a:t> </a:t>
            </a:r>
            <a:r>
              <a:rPr lang="de-DE" dirty="0" err="1" smtClean="0">
                <a:solidFill>
                  <a:srgbClr val="FFFFFF"/>
                </a:solidFill>
              </a:rPr>
              <a:t>HyperCard</a:t>
            </a:r>
            <a:endParaRPr lang="de-DE" dirty="0" smtClean="0">
              <a:solidFill>
                <a:srgbClr val="FFFFFF"/>
              </a:solidFill>
            </a:endParaRPr>
          </a:p>
          <a:p>
            <a:pPr marL="0" indent="0">
              <a:buNone/>
            </a:pPr>
            <a:r>
              <a:rPr lang="de-DE" dirty="0" smtClean="0">
                <a:solidFill>
                  <a:srgbClr val="FFFFFF"/>
                </a:solidFill>
              </a:rPr>
              <a:t>Pick </a:t>
            </a:r>
            <a:r>
              <a:rPr lang="de-DE" dirty="0">
                <a:solidFill>
                  <a:srgbClr val="FFFFFF"/>
                </a:solidFill>
              </a:rPr>
              <a:t>a </a:t>
            </a:r>
            <a:r>
              <a:rPr lang="de-DE" dirty="0" err="1">
                <a:solidFill>
                  <a:srgbClr val="FFFFFF"/>
                </a:solidFill>
              </a:rPr>
              <a:t>few</a:t>
            </a:r>
            <a:r>
              <a:rPr lang="de-DE" dirty="0">
                <a:solidFill>
                  <a:srgbClr val="FFFFFF"/>
                </a:solidFill>
              </a:rPr>
              <a:t> </a:t>
            </a:r>
            <a:r>
              <a:rPr lang="de-DE" dirty="0" err="1">
                <a:solidFill>
                  <a:srgbClr val="FFFFFF"/>
                </a:solidFill>
              </a:rPr>
              <a:t>hard-working</a:t>
            </a:r>
            <a:r>
              <a:rPr lang="de-DE" dirty="0">
                <a:solidFill>
                  <a:srgbClr val="FFFFFF"/>
                </a:solidFill>
              </a:rPr>
              <a:t>, powerful primitives </a:t>
            </a:r>
          </a:p>
          <a:p>
            <a:pPr marL="0" indent="0">
              <a:buNone/>
            </a:pPr>
            <a:r>
              <a:rPr lang="de-DE" dirty="0" smtClean="0">
                <a:solidFill>
                  <a:srgbClr val="FFFFFF"/>
                </a:solidFill>
              </a:rPr>
              <a:t>	First </a:t>
            </a:r>
            <a:r>
              <a:rPr lang="de-DE" dirty="0" err="1">
                <a:solidFill>
                  <a:srgbClr val="FFFFFF"/>
                </a:solidFill>
              </a:rPr>
              <a:t>class</a:t>
            </a:r>
            <a:r>
              <a:rPr lang="de-DE" dirty="0">
                <a:solidFill>
                  <a:srgbClr val="FFFFFF"/>
                </a:solidFill>
              </a:rPr>
              <a:t> </a:t>
            </a:r>
            <a:r>
              <a:rPr lang="de-DE" dirty="0" err="1">
                <a:solidFill>
                  <a:srgbClr val="FFFFFF"/>
                </a:solidFill>
              </a:rPr>
              <a:t>functions</a:t>
            </a:r>
            <a:r>
              <a:rPr lang="de-DE" dirty="0">
                <a:solidFill>
                  <a:srgbClr val="FFFFFF"/>
                </a:solidFill>
              </a:rPr>
              <a:t> </a:t>
            </a:r>
            <a:r>
              <a:rPr lang="de-DE" dirty="0" err="1">
                <a:solidFill>
                  <a:srgbClr val="FFFFFF"/>
                </a:solidFill>
              </a:rPr>
              <a:t>for</a:t>
            </a:r>
            <a:r>
              <a:rPr lang="de-DE" dirty="0">
                <a:solidFill>
                  <a:srgbClr val="FFFFFF"/>
                </a:solidFill>
              </a:rPr>
              <a:t> </a:t>
            </a:r>
            <a:r>
              <a:rPr lang="de-DE" dirty="0" err="1">
                <a:solidFill>
                  <a:srgbClr val="FFFFFF"/>
                </a:solidFill>
              </a:rPr>
              <a:t>procedural</a:t>
            </a:r>
            <a:r>
              <a:rPr lang="de-DE" dirty="0">
                <a:solidFill>
                  <a:srgbClr val="FFFFFF"/>
                </a:solidFill>
              </a:rPr>
              <a:t> </a:t>
            </a:r>
            <a:r>
              <a:rPr lang="de-DE" dirty="0" err="1" smtClean="0">
                <a:solidFill>
                  <a:srgbClr val="FFFFFF"/>
                </a:solidFill>
              </a:rPr>
              <a:t>abstraction</a:t>
            </a:r>
            <a:r>
              <a:rPr lang="de-DE" dirty="0" smtClean="0">
                <a:solidFill>
                  <a:srgbClr val="FFFFFF"/>
                </a:solidFill>
              </a:rPr>
              <a:t/>
            </a:r>
            <a:br>
              <a:rPr lang="de-DE" dirty="0" smtClean="0">
                <a:solidFill>
                  <a:srgbClr val="FFFFFF"/>
                </a:solidFill>
              </a:rPr>
            </a:br>
            <a:r>
              <a:rPr lang="de-DE" dirty="0" smtClean="0">
                <a:solidFill>
                  <a:srgbClr val="FFFFFF"/>
                </a:solidFill>
              </a:rPr>
              <a:t> 	(</a:t>
            </a:r>
            <a:r>
              <a:rPr lang="de-DE" dirty="0">
                <a:solidFill>
                  <a:srgbClr val="FFFFFF"/>
                </a:solidFill>
              </a:rPr>
              <a:t>AWK </a:t>
            </a:r>
            <a:r>
              <a:rPr lang="de-DE" dirty="0" err="1">
                <a:solidFill>
                  <a:srgbClr val="FFFFFF"/>
                </a:solidFill>
              </a:rPr>
              <a:t>more</a:t>
            </a:r>
            <a:r>
              <a:rPr lang="de-DE" dirty="0">
                <a:solidFill>
                  <a:srgbClr val="FFFFFF"/>
                </a:solidFill>
              </a:rPr>
              <a:t> </a:t>
            </a:r>
            <a:r>
              <a:rPr lang="de-DE" dirty="0" err="1">
                <a:solidFill>
                  <a:srgbClr val="FFFFFF"/>
                </a:solidFill>
              </a:rPr>
              <a:t>than</a:t>
            </a:r>
            <a:r>
              <a:rPr lang="de-DE" dirty="0">
                <a:solidFill>
                  <a:srgbClr val="FFFFFF"/>
                </a:solidFill>
              </a:rPr>
              <a:t> </a:t>
            </a:r>
            <a:r>
              <a:rPr lang="de-DE" dirty="0" err="1">
                <a:solidFill>
                  <a:srgbClr val="FFFFFF"/>
                </a:solidFill>
              </a:rPr>
              <a:t>Scheme</a:t>
            </a:r>
            <a:r>
              <a:rPr lang="de-DE" dirty="0">
                <a:solidFill>
                  <a:srgbClr val="FFFFFF"/>
                </a:solidFill>
              </a:rPr>
              <a:t>) </a:t>
            </a:r>
          </a:p>
          <a:p>
            <a:pPr marL="0" indent="0">
              <a:buNone/>
            </a:pPr>
            <a:r>
              <a:rPr lang="de-DE" dirty="0" smtClean="0">
                <a:solidFill>
                  <a:srgbClr val="FFFFFF"/>
                </a:solidFill>
              </a:rPr>
              <a:t>	Objects </a:t>
            </a:r>
            <a:r>
              <a:rPr lang="de-DE" dirty="0" err="1">
                <a:solidFill>
                  <a:srgbClr val="FFFFFF"/>
                </a:solidFill>
              </a:rPr>
              <a:t>everywhere</a:t>
            </a:r>
            <a:r>
              <a:rPr lang="de-DE" dirty="0">
                <a:solidFill>
                  <a:srgbClr val="FFFFFF"/>
                </a:solidFill>
              </a:rPr>
              <a:t>, prototype-</a:t>
            </a:r>
            <a:r>
              <a:rPr lang="de-DE" dirty="0" err="1">
                <a:solidFill>
                  <a:srgbClr val="FFFFFF"/>
                </a:solidFill>
              </a:rPr>
              <a:t>based</a:t>
            </a:r>
            <a:r>
              <a:rPr lang="de-DE" dirty="0">
                <a:solidFill>
                  <a:srgbClr val="FFFFFF"/>
                </a:solidFill>
              </a:rPr>
              <a:t> </a:t>
            </a:r>
            <a:r>
              <a:rPr lang="de-DE" dirty="0" smtClean="0">
                <a:solidFill>
                  <a:srgbClr val="FFFFFF"/>
                </a:solidFill>
              </a:rPr>
              <a:t/>
            </a:r>
            <a:br>
              <a:rPr lang="de-DE" dirty="0" smtClean="0">
                <a:solidFill>
                  <a:srgbClr val="FFFFFF"/>
                </a:solidFill>
              </a:rPr>
            </a:br>
            <a:r>
              <a:rPr lang="de-DE" dirty="0" smtClean="0">
                <a:solidFill>
                  <a:srgbClr val="FFFFFF"/>
                </a:solidFill>
              </a:rPr>
              <a:t>	(</a:t>
            </a:r>
            <a:r>
              <a:rPr lang="de-DE" dirty="0" err="1">
                <a:solidFill>
                  <a:srgbClr val="FFFFFF"/>
                </a:solidFill>
              </a:rPr>
              <a:t>Self</a:t>
            </a:r>
            <a:r>
              <a:rPr lang="de-DE" dirty="0">
                <a:solidFill>
                  <a:srgbClr val="FFFFFF"/>
                </a:solidFill>
              </a:rPr>
              <a:t>, but </a:t>
            </a:r>
            <a:r>
              <a:rPr lang="de-DE" dirty="0" err="1">
                <a:solidFill>
                  <a:srgbClr val="FFFFFF"/>
                </a:solidFill>
              </a:rPr>
              <a:t>only</a:t>
            </a:r>
            <a:r>
              <a:rPr lang="de-DE" dirty="0">
                <a:solidFill>
                  <a:srgbClr val="FFFFFF"/>
                </a:solidFill>
              </a:rPr>
              <a:t> </a:t>
            </a:r>
            <a:r>
              <a:rPr lang="de-DE" dirty="0" err="1">
                <a:solidFill>
                  <a:srgbClr val="FFFFFF"/>
                </a:solidFill>
              </a:rPr>
              <a:t>one</a:t>
            </a:r>
            <a:r>
              <a:rPr lang="de-DE" dirty="0">
                <a:solidFill>
                  <a:srgbClr val="FFFFFF"/>
                </a:solidFill>
              </a:rPr>
              <a:t> </a:t>
            </a:r>
            <a:r>
              <a:rPr lang="de-DE" dirty="0" err="1">
                <a:solidFill>
                  <a:srgbClr val="FFFFFF"/>
                </a:solidFill>
              </a:rPr>
              <a:t>parent</a:t>
            </a:r>
            <a:r>
              <a:rPr lang="de-DE" dirty="0">
                <a:solidFill>
                  <a:srgbClr val="FFFFFF"/>
                </a:solidFill>
              </a:rPr>
              <a:t> per </a:t>
            </a:r>
            <a:r>
              <a:rPr lang="de-DE" dirty="0" err="1">
                <a:solidFill>
                  <a:srgbClr val="FFFFFF"/>
                </a:solidFill>
              </a:rPr>
              <a:t>object</a:t>
            </a:r>
            <a:r>
              <a:rPr lang="de-DE" dirty="0">
                <a:solidFill>
                  <a:srgbClr val="FFFFFF"/>
                </a:solidFill>
              </a:rPr>
              <a:t>) </a:t>
            </a:r>
          </a:p>
          <a:p>
            <a:pPr marL="0" indent="0">
              <a:buNone/>
            </a:pPr>
            <a:r>
              <a:rPr lang="de-DE" dirty="0" err="1" smtClean="0">
                <a:solidFill>
                  <a:srgbClr val="FFFFFF"/>
                </a:solidFill>
              </a:rPr>
              <a:t>Leave</a:t>
            </a:r>
            <a:r>
              <a:rPr lang="de-DE" dirty="0" smtClean="0">
                <a:solidFill>
                  <a:srgbClr val="FFFFFF"/>
                </a:solidFill>
              </a:rPr>
              <a:t> </a:t>
            </a:r>
            <a:r>
              <a:rPr lang="de-DE" dirty="0">
                <a:solidFill>
                  <a:srgbClr val="FFFFFF"/>
                </a:solidFill>
              </a:rPr>
              <a:t>all </a:t>
            </a:r>
            <a:r>
              <a:rPr lang="de-DE" dirty="0" err="1">
                <a:solidFill>
                  <a:srgbClr val="FFFFFF"/>
                </a:solidFill>
              </a:rPr>
              <a:t>else</a:t>
            </a:r>
            <a:r>
              <a:rPr lang="de-DE" dirty="0">
                <a:solidFill>
                  <a:srgbClr val="FFFFFF"/>
                </a:solidFill>
              </a:rPr>
              <a:t> out! </a:t>
            </a:r>
          </a:p>
        </p:txBody>
      </p:sp>
      <p:sp>
        <p:nvSpPr>
          <p:cNvPr id="3" name="Titel 2"/>
          <p:cNvSpPr>
            <a:spLocks noGrp="1"/>
          </p:cNvSpPr>
          <p:nvPr>
            <p:ph type="title"/>
          </p:nvPr>
        </p:nvSpPr>
        <p:spPr/>
        <p:txBody>
          <a:bodyPr/>
          <a:lstStyle/>
          <a:p>
            <a:r>
              <a:rPr lang="de-DE" dirty="0" smtClean="0"/>
              <a:t>Design </a:t>
            </a:r>
            <a:r>
              <a:rPr lang="de-DE" dirty="0" err="1" smtClean="0"/>
              <a:t>goals</a:t>
            </a:r>
            <a:endParaRPr lang="de-DE" dirty="0"/>
          </a:p>
        </p:txBody>
      </p:sp>
      <p:sp>
        <p:nvSpPr>
          <p:cNvPr id="4" name="Textfeld 3"/>
          <p:cNvSpPr txBox="1"/>
          <p:nvPr/>
        </p:nvSpPr>
        <p:spPr>
          <a:xfrm>
            <a:off x="346051" y="6596390"/>
            <a:ext cx="5070619"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a:solidFill>
                  <a:srgbClr val="FFFFFF"/>
                </a:solidFill>
              </a:rPr>
              <a:t>reserved</a:t>
            </a:r>
            <a:r>
              <a:rPr lang="de-DE" sz="1100" dirty="0">
                <a:solidFill>
                  <a:srgbClr val="FFFFFF"/>
                </a:solidFill>
              </a:rPr>
              <a:t> </a:t>
            </a:r>
            <a:r>
              <a:rPr lang="de-DE" sz="1100" dirty="0" err="1">
                <a:solidFill>
                  <a:srgbClr val="FFFFFF"/>
                </a:solidFill>
              </a:rPr>
              <a:t>by</a:t>
            </a:r>
            <a:r>
              <a:rPr lang="de-DE" sz="1100" dirty="0">
                <a:solidFill>
                  <a:srgbClr val="FFFFFF"/>
                </a:solidFill>
              </a:rPr>
              <a:t> </a:t>
            </a:r>
            <a:r>
              <a:rPr lang="de-DE" sz="1100" dirty="0" err="1" smtClean="0">
                <a:solidFill>
                  <a:srgbClr val="FFFFFF"/>
                </a:solidFill>
              </a:rPr>
              <a:t>superfluity</a:t>
            </a:r>
            <a:r>
              <a:rPr lang="de-DE" sz="1100" dirty="0">
                <a:solidFill>
                  <a:srgbClr val="FFFFFF"/>
                </a:solidFill>
              </a:rPr>
              <a:t>, http://</a:t>
            </a:r>
            <a:r>
              <a:rPr lang="de-DE" sz="1100" dirty="0" err="1">
                <a:solidFill>
                  <a:srgbClr val="FFFFFF"/>
                </a:solidFill>
              </a:rPr>
              <a:t>www.flickr.com</a:t>
            </a:r>
            <a:r>
              <a:rPr lang="de-DE" sz="1100" dirty="0">
                <a:solidFill>
                  <a:srgbClr val="FFFFFF"/>
                </a:solidFill>
              </a:rPr>
              <a:t>/</a:t>
            </a:r>
            <a:r>
              <a:rPr lang="de-DE" sz="1100" dirty="0" err="1">
                <a:solidFill>
                  <a:srgbClr val="FFFFFF"/>
                </a:solidFill>
              </a:rPr>
              <a:t>photos</a:t>
            </a:r>
            <a:r>
              <a:rPr lang="de-DE" sz="1100" dirty="0">
                <a:solidFill>
                  <a:srgbClr val="FFFFFF"/>
                </a:solidFill>
              </a:rPr>
              <a:t>/</a:t>
            </a:r>
            <a:r>
              <a:rPr lang="de-DE" sz="1100" dirty="0" err="1">
                <a:solidFill>
                  <a:srgbClr val="FFFFFF"/>
                </a:solidFill>
              </a:rPr>
              <a:t>equanimity</a:t>
            </a:r>
            <a:r>
              <a:rPr lang="de-DE" sz="1100" dirty="0">
                <a:solidFill>
                  <a:srgbClr val="FFFFFF"/>
                </a:solidFill>
              </a:rPr>
              <a:t>/</a:t>
            </a:r>
          </a:p>
        </p:txBody>
      </p:sp>
    </p:spTree>
    <p:extLst>
      <p:ext uri="{BB962C8B-B14F-4D97-AF65-F5344CB8AC3E}">
        <p14:creationId xmlns:p14="http://schemas.microsoft.com/office/powerpoint/2010/main" val="227843656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r>
              <a:rPr lang="de-DE" dirty="0"/>
              <a:t>    </a:t>
            </a:r>
            <a:r>
              <a:rPr lang="de-DE" dirty="0" err="1"/>
              <a:t>this.greet</a:t>
            </a:r>
            <a:r>
              <a:rPr lang="de-DE" dirty="0"/>
              <a:t> = </a:t>
            </a:r>
            <a:r>
              <a:rPr lang="de-DE" dirty="0" err="1"/>
              <a:t>function</a:t>
            </a:r>
            <a:r>
              <a:rPr lang="de-DE" dirty="0"/>
              <a:t>() {</a:t>
            </a:r>
          </a:p>
          <a:p>
            <a:r>
              <a:rPr lang="de-DE" dirty="0"/>
              <a:t>        </a:t>
            </a:r>
            <a:r>
              <a:rPr lang="de-DE" dirty="0" err="1"/>
              <a:t>console.log</a:t>
            </a:r>
            <a:r>
              <a:rPr lang="de-DE" dirty="0"/>
              <a:t>('</a:t>
            </a:r>
            <a:r>
              <a:rPr lang="de-DE" dirty="0" err="1"/>
              <a:t>Hello</a:t>
            </a:r>
            <a:r>
              <a:rPr lang="de-DE" dirty="0"/>
              <a:t>!');</a:t>
            </a:r>
          </a:p>
          <a:p>
            <a:r>
              <a:rPr lang="de-DE" dirty="0"/>
              <a:t>    };</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p>
          <a:p>
            <a:r>
              <a:rPr lang="de-DE" dirty="0" err="1"/>
              <a:t>inst.greet</a:t>
            </a:r>
            <a:r>
              <a:rPr lang="de-DE" dirty="0"/>
              <a:t>(); // =&gt; '</a:t>
            </a:r>
            <a:r>
              <a:rPr lang="de-DE" dirty="0" err="1" smtClean="0"/>
              <a:t>Hello</a:t>
            </a:r>
            <a:endParaRPr lang="de-DE" dirty="0" smtClean="0"/>
          </a:p>
          <a:p>
            <a:endParaRPr lang="de-DE" dirty="0"/>
          </a:p>
          <a:p>
            <a:r>
              <a:rPr lang="de-DE" dirty="0" smtClean="0"/>
              <a:t>// Strange: Jedes Objekt hat eine eigene Kopie der Funktion </a:t>
            </a:r>
            <a:r>
              <a:rPr lang="de-DE" dirty="0" err="1" smtClean="0"/>
              <a:t>greet</a:t>
            </a:r>
            <a:r>
              <a:rPr lang="de-DE" dirty="0" smtClean="0"/>
              <a:t>!</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method</a:t>
            </a:r>
            <a:r>
              <a:rPr lang="de-DE" dirty="0" smtClean="0"/>
              <a:t> </a:t>
            </a:r>
            <a:r>
              <a:rPr lang="de-DE" dirty="0" err="1" smtClean="0"/>
              <a:t>pattern</a:t>
            </a:r>
            <a:endParaRPr lang="de-DE" dirty="0"/>
          </a:p>
        </p:txBody>
      </p:sp>
    </p:spTree>
    <p:extLst>
      <p:ext uri="{BB962C8B-B14F-4D97-AF65-F5344CB8AC3E}">
        <p14:creationId xmlns:p14="http://schemas.microsoft.com/office/powerpoint/2010/main" val="9937698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r>
              <a:rPr lang="de-DE" dirty="0" err="1"/>
              <a:t>MyClass.prototype.greet</a:t>
            </a:r>
            <a:r>
              <a:rPr lang="de-DE" dirty="0"/>
              <a:t> = </a:t>
            </a:r>
            <a:r>
              <a:rPr lang="de-DE" dirty="0" err="1"/>
              <a:t>function</a:t>
            </a:r>
            <a:r>
              <a:rPr lang="de-DE" dirty="0"/>
              <a:t>() {</a:t>
            </a:r>
          </a:p>
          <a:p>
            <a:r>
              <a:rPr lang="de-DE" dirty="0"/>
              <a:t>    </a:t>
            </a:r>
            <a:r>
              <a:rPr lang="de-DE" dirty="0" err="1"/>
              <a:t>console.log</a:t>
            </a:r>
            <a:r>
              <a:rPr lang="de-DE" dirty="0"/>
              <a:t>('</a:t>
            </a:r>
            <a:r>
              <a:rPr lang="de-DE" dirty="0" err="1"/>
              <a:t>Hello</a:t>
            </a:r>
            <a:r>
              <a:rPr lang="de-DE" dirty="0"/>
              <a:t>!');</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p>
          <a:p>
            <a:r>
              <a:rPr lang="de-DE" dirty="0" err="1"/>
              <a:t>inst.greet</a:t>
            </a:r>
            <a:r>
              <a:rPr lang="de-DE" dirty="0"/>
              <a:t>(); // =&gt; '</a:t>
            </a:r>
            <a:r>
              <a:rPr lang="de-DE" dirty="0" err="1"/>
              <a:t>Hello</a:t>
            </a:r>
            <a:r>
              <a:rPr lang="de-DE" dirty="0" smtClean="0"/>
              <a:t>!</a:t>
            </a:r>
          </a:p>
          <a:p>
            <a:endParaRPr lang="de-DE" dirty="0"/>
          </a:p>
          <a:p>
            <a:r>
              <a:rPr lang="de-DE" dirty="0"/>
              <a:t>// </a:t>
            </a:r>
            <a:r>
              <a:rPr lang="de-DE" dirty="0" smtClean="0"/>
              <a:t>Jetzt gibt es nur noch eine „Kopie“ der </a:t>
            </a:r>
            <a:r>
              <a:rPr lang="de-DE" dirty="0" err="1" smtClean="0"/>
              <a:t>greet</a:t>
            </a:r>
            <a:r>
              <a:rPr lang="de-DE" dirty="0" smtClean="0"/>
              <a:t>-Funktion </a:t>
            </a:r>
            <a:r>
              <a:rPr lang="de-DE" dirty="0" smtClean="0">
                <a:sym typeface="Wingdings"/>
              </a:rPr>
              <a:t></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Prototypes</a:t>
            </a:r>
            <a:r>
              <a:rPr lang="de-DE" dirty="0" smtClean="0"/>
              <a:t>!</a:t>
            </a:r>
            <a:endParaRPr lang="de-DE" dirty="0"/>
          </a:p>
        </p:txBody>
      </p:sp>
    </p:spTree>
    <p:extLst>
      <p:ext uri="{BB962C8B-B14F-4D97-AF65-F5344CB8AC3E}">
        <p14:creationId xmlns:p14="http://schemas.microsoft.com/office/powerpoint/2010/main" val="32323690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var</a:t>
            </a:r>
            <a:r>
              <a:rPr lang="de-DE" dirty="0"/>
              <a:t> </a:t>
            </a:r>
            <a:r>
              <a:rPr lang="de-DE" dirty="0" err="1"/>
              <a:t>foo</a:t>
            </a:r>
            <a:r>
              <a:rPr lang="de-DE" dirty="0"/>
              <a:t> = 'bar';</a:t>
            </a:r>
          </a:p>
          <a:p>
            <a:r>
              <a:rPr lang="de-DE" dirty="0" err="1"/>
              <a:t>function</a:t>
            </a:r>
            <a:r>
              <a:rPr lang="de-DE" dirty="0"/>
              <a:t> </a:t>
            </a:r>
            <a:r>
              <a:rPr lang="de-DE" dirty="0" err="1"/>
              <a:t>myClosure</a:t>
            </a:r>
            <a:r>
              <a:rPr lang="de-DE" dirty="0"/>
              <a:t>() {</a:t>
            </a:r>
          </a:p>
          <a:p>
            <a:r>
              <a:rPr lang="de-DE" dirty="0"/>
              <a:t>  </a:t>
            </a:r>
            <a:r>
              <a:rPr lang="de-DE" dirty="0" err="1"/>
              <a:t>var</a:t>
            </a:r>
            <a:r>
              <a:rPr lang="de-DE" dirty="0"/>
              <a:t> </a:t>
            </a:r>
            <a:r>
              <a:rPr lang="de-DE" dirty="0" err="1"/>
              <a:t>baz</a:t>
            </a:r>
            <a:r>
              <a:rPr lang="de-DE" dirty="0"/>
              <a:t> = '</a:t>
            </a:r>
            <a:r>
              <a:rPr lang="de-DE" dirty="0" err="1"/>
              <a:t>qux</a:t>
            </a:r>
            <a:r>
              <a:rPr lang="de-DE" dirty="0"/>
              <a:t>';</a:t>
            </a:r>
          </a:p>
          <a:p>
            <a:r>
              <a:rPr lang="de-DE" dirty="0"/>
              <a:t>  </a:t>
            </a:r>
            <a:r>
              <a:rPr lang="de-DE" dirty="0" err="1"/>
              <a:t>console.log</a:t>
            </a:r>
            <a:r>
              <a:rPr lang="de-DE" dirty="0"/>
              <a:t>(</a:t>
            </a:r>
            <a:r>
              <a:rPr lang="de-DE" dirty="0" err="1"/>
              <a:t>foo</a:t>
            </a:r>
            <a:r>
              <a:rPr lang="de-DE" dirty="0"/>
              <a:t>); // =&gt; 'bar'</a:t>
            </a:r>
          </a:p>
          <a:p>
            <a:r>
              <a:rPr lang="de-DE" dirty="0"/>
              <a:t>  </a:t>
            </a:r>
            <a:r>
              <a:rPr lang="de-DE" dirty="0" err="1"/>
              <a:t>console.log</a:t>
            </a:r>
            <a:r>
              <a:rPr lang="de-DE" dirty="0"/>
              <a:t>(</a:t>
            </a:r>
            <a:r>
              <a:rPr lang="de-DE" dirty="0" err="1"/>
              <a:t>baz</a:t>
            </a:r>
            <a:r>
              <a:rPr lang="de-DE" dirty="0"/>
              <a:t>); // =&gt; '</a:t>
            </a:r>
            <a:r>
              <a:rPr lang="de-DE" dirty="0" err="1"/>
              <a:t>qux</a:t>
            </a:r>
            <a:r>
              <a:rPr lang="de-DE" dirty="0"/>
              <a:t>'</a:t>
            </a:r>
          </a:p>
          <a:p>
            <a:r>
              <a:rPr lang="de-DE" dirty="0"/>
              <a:t>}</a:t>
            </a:r>
          </a:p>
          <a:p>
            <a:r>
              <a:rPr lang="de-DE" dirty="0" err="1"/>
              <a:t>console.log</a:t>
            </a:r>
            <a:r>
              <a:rPr lang="de-DE" dirty="0"/>
              <a:t>(</a:t>
            </a:r>
            <a:r>
              <a:rPr lang="de-DE" dirty="0" err="1"/>
              <a:t>foo</a:t>
            </a:r>
            <a:r>
              <a:rPr lang="de-DE" dirty="0"/>
              <a:t>); // =&gt; 'bar'</a:t>
            </a:r>
          </a:p>
          <a:p>
            <a:r>
              <a:rPr lang="de-DE" dirty="0" err="1"/>
              <a:t>console.log</a:t>
            </a:r>
            <a:r>
              <a:rPr lang="de-DE" dirty="0"/>
              <a:t>(</a:t>
            </a:r>
            <a:r>
              <a:rPr lang="de-DE" dirty="0" err="1"/>
              <a:t>baz</a:t>
            </a:r>
            <a:r>
              <a:rPr lang="de-DE" dirty="0"/>
              <a:t>); // =&gt; undefined</a:t>
            </a:r>
          </a:p>
        </p:txBody>
      </p:sp>
      <p:sp>
        <p:nvSpPr>
          <p:cNvPr id="4" name="Titel 3"/>
          <p:cNvSpPr>
            <a:spLocks noGrp="1"/>
          </p:cNvSpPr>
          <p:nvPr>
            <p:ph type="title"/>
          </p:nvPr>
        </p:nvSpPr>
        <p:spPr/>
        <p:txBody>
          <a:bodyPr/>
          <a:lstStyle/>
          <a:p>
            <a:r>
              <a:rPr lang="de-DE" dirty="0"/>
              <a:t>Class Pattern </a:t>
            </a:r>
            <a:r>
              <a:rPr lang="de-DE" dirty="0" smtClean="0"/>
              <a:t>– Sichtbarkeit von Variablen</a:t>
            </a:r>
            <a:endParaRPr lang="de-DE" dirty="0"/>
          </a:p>
        </p:txBody>
      </p:sp>
    </p:spTree>
    <p:extLst>
      <p:ext uri="{BB962C8B-B14F-4D97-AF65-F5344CB8AC3E}">
        <p14:creationId xmlns:p14="http://schemas.microsoft.com/office/powerpoint/2010/main" val="164376240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smtClean="0">
                <a:latin typeface="Consolas"/>
                <a:cs typeface="Consolas"/>
              </a:rPr>
              <a:t>Code + </a:t>
            </a:r>
            <a:r>
              <a:rPr lang="de-DE" dirty="0" err="1" smtClean="0">
                <a:latin typeface="Consolas"/>
                <a:cs typeface="Consolas"/>
              </a:rPr>
              <a:t>Scope</a:t>
            </a:r>
            <a:r>
              <a:rPr lang="de-DE" dirty="0" smtClean="0">
                <a:latin typeface="Consolas"/>
                <a:cs typeface="Consolas"/>
              </a:rPr>
              <a:t> = </a:t>
            </a:r>
            <a:r>
              <a:rPr lang="de-DE" dirty="0" err="1" smtClean="0">
                <a:latin typeface="Consolas"/>
                <a:cs typeface="Consolas"/>
              </a:rPr>
              <a:t>Closure</a:t>
            </a:r>
            <a:endParaRPr lang="de-DE" dirty="0" smtClean="0">
              <a:latin typeface="Consolas"/>
              <a:cs typeface="Consolas"/>
            </a:endParaRPr>
          </a:p>
          <a:p>
            <a:pPr marL="0" indent="0">
              <a:buNone/>
            </a:pPr>
            <a:r>
              <a:rPr lang="de-DE" dirty="0" smtClean="0"/>
              <a:t>Eine </a:t>
            </a:r>
            <a:r>
              <a:rPr lang="de-DE" dirty="0"/>
              <a:t>Funktion wird stets in einem Funktionsgeltungsbereich ausgeführt. </a:t>
            </a:r>
          </a:p>
          <a:p>
            <a:pPr marL="0" indent="0">
              <a:buNone/>
            </a:pPr>
            <a:r>
              <a:rPr lang="de-DE" dirty="0"/>
              <a:t>Der Funktionsgeltungsbereich gilt auch, wenn in einer Funktion eine weitere, innere Funktion definiert wird. </a:t>
            </a:r>
            <a:endParaRPr lang="de-DE" dirty="0" smtClean="0"/>
          </a:p>
          <a:p>
            <a:pPr marL="0" indent="0">
              <a:buNone/>
            </a:pPr>
            <a:r>
              <a:rPr lang="de-DE" dirty="0" smtClean="0"/>
              <a:t>Diese </a:t>
            </a:r>
            <a:r>
              <a:rPr lang="de-DE" dirty="0"/>
              <a:t>Funktion hat dann Zugriff auf die Variablen der äußeren Funktion. Ausnahmen sind hier </a:t>
            </a:r>
            <a:r>
              <a:rPr lang="de-DE" dirty="0" err="1">
                <a:latin typeface="Consolas"/>
                <a:cs typeface="Consolas"/>
              </a:rPr>
              <a:t>this</a:t>
            </a:r>
            <a:r>
              <a:rPr lang="de-DE" dirty="0"/>
              <a:t> und der Bonusparameter </a:t>
            </a:r>
            <a:r>
              <a:rPr lang="de-DE" dirty="0" err="1">
                <a:latin typeface="Consolas"/>
                <a:cs typeface="Consolas"/>
              </a:rPr>
              <a:t>arguments</a:t>
            </a:r>
            <a:r>
              <a:rPr lang="de-DE" dirty="0"/>
              <a:t>, da diese Parameter von jeder Funktion selbst überschrieben </a:t>
            </a:r>
            <a:r>
              <a:rPr lang="de-DE" dirty="0" smtClean="0"/>
              <a:t>werden.</a:t>
            </a:r>
            <a:endParaRPr lang="de-DE" dirty="0"/>
          </a:p>
        </p:txBody>
      </p:sp>
      <p:sp>
        <p:nvSpPr>
          <p:cNvPr id="4" name="Titel 3"/>
          <p:cNvSpPr>
            <a:spLocks noGrp="1"/>
          </p:cNvSpPr>
          <p:nvPr>
            <p:ph type="title"/>
          </p:nvPr>
        </p:nvSpPr>
        <p:spPr/>
        <p:txBody>
          <a:bodyPr/>
          <a:lstStyle/>
          <a:p>
            <a:r>
              <a:rPr lang="de-DE" dirty="0" err="1" smtClean="0"/>
              <a:t>Closures</a:t>
            </a:r>
            <a:endParaRPr lang="de-DE" dirty="0"/>
          </a:p>
        </p:txBody>
      </p:sp>
    </p:spTree>
    <p:extLst>
      <p:ext uri="{BB962C8B-B14F-4D97-AF65-F5344CB8AC3E}">
        <p14:creationId xmlns:p14="http://schemas.microsoft.com/office/powerpoint/2010/main" val="121655635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a:t>
            </a:r>
            <a:r>
              <a:rPr lang="de-DE" dirty="0" err="1" smtClean="0"/>
              <a:t>outerFunction</a:t>
            </a:r>
            <a:r>
              <a:rPr lang="de-DE" dirty="0"/>
              <a:t>() {</a:t>
            </a:r>
          </a:p>
          <a:p>
            <a:r>
              <a:rPr lang="de-DE" dirty="0"/>
              <a:t>	</a:t>
            </a:r>
            <a:r>
              <a:rPr lang="de-DE" dirty="0" err="1"/>
              <a:t>var</a:t>
            </a:r>
            <a:r>
              <a:rPr lang="de-DE" dirty="0"/>
              <a:t> x = "</a:t>
            </a:r>
            <a:r>
              <a:rPr lang="de-DE" dirty="0" err="1"/>
              <a:t>Hello</a:t>
            </a:r>
            <a:r>
              <a:rPr lang="de-DE" dirty="0"/>
              <a:t>";</a:t>
            </a:r>
          </a:p>
          <a:p>
            <a:r>
              <a:rPr lang="de-DE" dirty="0"/>
              <a:t>	</a:t>
            </a:r>
            <a:r>
              <a:rPr lang="de-DE" dirty="0" err="1"/>
              <a:t>function</a:t>
            </a:r>
            <a:r>
              <a:rPr lang="de-DE" dirty="0"/>
              <a:t> </a:t>
            </a:r>
            <a:r>
              <a:rPr lang="de-DE" dirty="0" err="1"/>
              <a:t>innerFunction</a:t>
            </a:r>
            <a:r>
              <a:rPr lang="de-DE" dirty="0"/>
              <a:t>() {</a:t>
            </a:r>
          </a:p>
          <a:p>
            <a:r>
              <a:rPr lang="de-DE" dirty="0"/>
              <a:t>		</a:t>
            </a:r>
            <a:r>
              <a:rPr lang="de-DE" dirty="0" err="1"/>
              <a:t>return</a:t>
            </a:r>
            <a:r>
              <a:rPr lang="de-DE" dirty="0"/>
              <a:t> x;</a:t>
            </a:r>
          </a:p>
          <a:p>
            <a:r>
              <a:rPr lang="de-DE" dirty="0"/>
              <a:t>	}</a:t>
            </a:r>
          </a:p>
          <a:p>
            <a:r>
              <a:rPr lang="de-DE" dirty="0"/>
              <a:t>	</a:t>
            </a:r>
            <a:r>
              <a:rPr lang="de-DE" dirty="0" err="1"/>
              <a:t>return</a:t>
            </a:r>
            <a:r>
              <a:rPr lang="de-DE" dirty="0"/>
              <a:t> </a:t>
            </a:r>
            <a:r>
              <a:rPr lang="de-DE" dirty="0" err="1"/>
              <a:t>innerFunction</a:t>
            </a:r>
            <a:r>
              <a:rPr lang="de-DE" dirty="0"/>
              <a:t>();</a:t>
            </a:r>
          </a:p>
          <a:p>
            <a:r>
              <a:rPr lang="de-DE" dirty="0"/>
              <a:t>}</a:t>
            </a:r>
          </a:p>
          <a:p>
            <a:endParaRPr lang="de-DE" dirty="0"/>
          </a:p>
          <a:p>
            <a:r>
              <a:rPr lang="de-DE" dirty="0" err="1" smtClean="0"/>
              <a:t>outerFunction</a:t>
            </a:r>
            <a:r>
              <a:rPr lang="de-DE" dirty="0"/>
              <a:t>(</a:t>
            </a:r>
            <a:r>
              <a:rPr lang="de-DE" dirty="0" smtClean="0"/>
              <a:t>); </a:t>
            </a:r>
            <a:r>
              <a:rPr lang="de-DE" dirty="0"/>
              <a:t>// </a:t>
            </a:r>
            <a:r>
              <a:rPr lang="de-DE" dirty="0" err="1"/>
              <a:t>Hello</a:t>
            </a:r>
            <a:endParaRPr lang="de-DE" dirty="0"/>
          </a:p>
          <a:p>
            <a:endParaRPr lang="de-DE" dirty="0"/>
          </a:p>
        </p:txBody>
      </p:sp>
      <p:sp>
        <p:nvSpPr>
          <p:cNvPr id="3" name="Titel 2"/>
          <p:cNvSpPr>
            <a:spLocks noGrp="1"/>
          </p:cNvSpPr>
          <p:nvPr>
            <p:ph type="title"/>
          </p:nvPr>
        </p:nvSpPr>
        <p:spPr/>
        <p:txBody>
          <a:bodyPr/>
          <a:lstStyle/>
          <a:p>
            <a:r>
              <a:rPr lang="de-DE" dirty="0" err="1" smtClean="0"/>
              <a:t>Closures</a:t>
            </a:r>
            <a:endParaRPr lang="de-DE" dirty="0"/>
          </a:p>
        </p:txBody>
      </p:sp>
    </p:spTree>
    <p:extLst>
      <p:ext uri="{BB962C8B-B14F-4D97-AF65-F5344CB8AC3E}">
        <p14:creationId xmlns:p14="http://schemas.microsoft.com/office/powerpoint/2010/main" val="130695016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var</a:t>
            </a:r>
            <a:r>
              <a:rPr lang="de-DE" dirty="0"/>
              <a:t> </a:t>
            </a:r>
            <a:r>
              <a:rPr lang="de-DE" dirty="0" err="1"/>
              <a:t>MyClass</a:t>
            </a:r>
            <a:r>
              <a:rPr lang="de-DE" dirty="0"/>
              <a:t> = (</a:t>
            </a:r>
            <a:r>
              <a:rPr lang="de-DE" dirty="0" err="1"/>
              <a:t>function</a:t>
            </a:r>
            <a:r>
              <a:rPr lang="de-DE" dirty="0"/>
              <a:t>() {</a:t>
            </a:r>
          </a:p>
          <a:p>
            <a:r>
              <a:rPr lang="de-DE" dirty="0"/>
              <a:t>    </a:t>
            </a:r>
            <a:r>
              <a:rPr lang="de-DE" dirty="0" err="1"/>
              <a:t>var</a:t>
            </a:r>
            <a:r>
              <a:rPr lang="de-DE" dirty="0"/>
              <a:t> </a:t>
            </a:r>
            <a:r>
              <a:rPr lang="de-DE" dirty="0" err="1"/>
              <a:t>multiplier</a:t>
            </a:r>
            <a:r>
              <a:rPr lang="de-DE" dirty="0"/>
              <a:t> = 10;</a:t>
            </a:r>
          </a:p>
          <a:p>
            <a:r>
              <a:rPr lang="de-DE" dirty="0"/>
              <a:t>    </a:t>
            </a:r>
            <a:r>
              <a:rPr lang="de-DE" dirty="0" err="1"/>
              <a:t>function</a:t>
            </a:r>
            <a:r>
              <a:rPr lang="de-DE" dirty="0"/>
              <a:t> </a:t>
            </a:r>
            <a:r>
              <a:rPr lang="de-DE" dirty="0" err="1"/>
              <a:t>MyClass</a:t>
            </a:r>
            <a:r>
              <a:rPr lang="de-DE" dirty="0"/>
              <a:t>(</a:t>
            </a:r>
            <a:r>
              <a:rPr lang="de-DE" dirty="0" err="1"/>
              <a:t>n</a:t>
            </a:r>
            <a:r>
              <a:rPr lang="de-DE" dirty="0"/>
              <a:t>) {</a:t>
            </a:r>
          </a:p>
          <a:p>
            <a:r>
              <a:rPr lang="de-DE" dirty="0"/>
              <a:t>        </a:t>
            </a:r>
            <a:r>
              <a:rPr lang="de-DE" dirty="0" err="1"/>
              <a:t>this.n</a:t>
            </a:r>
            <a:r>
              <a:rPr lang="de-DE" dirty="0"/>
              <a:t> = </a:t>
            </a:r>
            <a:r>
              <a:rPr lang="de-DE" dirty="0" err="1"/>
              <a:t>n</a:t>
            </a:r>
            <a:r>
              <a:rPr lang="de-DE" dirty="0"/>
              <a:t> * </a:t>
            </a:r>
            <a:r>
              <a:rPr lang="de-DE" dirty="0" err="1"/>
              <a:t>multiplier</a:t>
            </a:r>
            <a:r>
              <a:rPr lang="de-DE" dirty="0"/>
              <a:t>;</a:t>
            </a:r>
          </a:p>
          <a:p>
            <a:r>
              <a:rPr lang="de-DE" dirty="0"/>
              <a:t>    }</a:t>
            </a:r>
          </a:p>
          <a:p>
            <a:r>
              <a:rPr lang="de-DE" dirty="0"/>
              <a:t>    </a:t>
            </a:r>
            <a:r>
              <a:rPr lang="de-DE" dirty="0" err="1"/>
              <a:t>return</a:t>
            </a:r>
            <a:r>
              <a:rPr lang="de-DE" dirty="0"/>
              <a:t> </a:t>
            </a:r>
            <a:r>
              <a:rPr lang="de-DE" dirty="0" err="1"/>
              <a:t>MyClass</a:t>
            </a:r>
            <a:r>
              <a:rPr lang="de-DE" dirty="0"/>
              <a:t>;</a:t>
            </a:r>
          </a:p>
          <a:p>
            <a:r>
              <a:rPr lang="de-DE" dirty="0"/>
              <a:t>})();</a:t>
            </a:r>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Putting</a:t>
            </a:r>
            <a:r>
              <a:rPr lang="de-DE" dirty="0" smtClean="0"/>
              <a:t> </a:t>
            </a:r>
            <a:r>
              <a:rPr lang="de-DE" dirty="0" err="1" smtClean="0"/>
              <a:t>it</a:t>
            </a:r>
            <a:r>
              <a:rPr lang="de-DE" dirty="0" smtClean="0"/>
              <a:t> all </a:t>
            </a:r>
            <a:r>
              <a:rPr lang="de-DE" dirty="0" err="1" smtClean="0"/>
              <a:t>together</a:t>
            </a:r>
            <a:r>
              <a:rPr lang="de-DE" dirty="0"/>
              <a:t> </a:t>
            </a:r>
            <a:r>
              <a:rPr lang="de-DE" dirty="0" smtClean="0"/>
              <a:t>– IIFE &amp; </a:t>
            </a:r>
            <a:r>
              <a:rPr lang="de-DE" dirty="0" err="1" smtClean="0"/>
              <a:t>Closures</a:t>
            </a:r>
            <a:endParaRPr lang="de-DE" dirty="0"/>
          </a:p>
        </p:txBody>
      </p:sp>
    </p:spTree>
    <p:extLst>
      <p:ext uri="{BB962C8B-B14F-4D97-AF65-F5344CB8AC3E}">
        <p14:creationId xmlns:p14="http://schemas.microsoft.com/office/powerpoint/2010/main" val="108656226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20000"/>
          </a:bodyPr>
          <a:lstStyle/>
          <a:p>
            <a:r>
              <a:rPr lang="en-US" dirty="0" err="1"/>
              <a:t>var</a:t>
            </a:r>
            <a:r>
              <a:rPr lang="en-US" dirty="0"/>
              <a:t> </a:t>
            </a:r>
            <a:r>
              <a:rPr lang="en-US" dirty="0" smtClean="0"/>
              <a:t>module = </a:t>
            </a:r>
            <a:r>
              <a:rPr lang="en-US" dirty="0"/>
              <a:t>(function () {</a:t>
            </a:r>
          </a:p>
          <a:p>
            <a:r>
              <a:rPr lang="en-US" dirty="0"/>
              <a:t>	</a:t>
            </a:r>
            <a:r>
              <a:rPr lang="en-US" dirty="0" err="1"/>
              <a:t>var</a:t>
            </a:r>
            <a:r>
              <a:rPr lang="en-US" dirty="0"/>
              <a:t> </a:t>
            </a:r>
            <a:r>
              <a:rPr lang="en-US" dirty="0" err="1" smtClean="0"/>
              <a:t>myModule</a:t>
            </a:r>
            <a:r>
              <a:rPr lang="en-US" dirty="0" smtClean="0"/>
              <a:t> </a:t>
            </a:r>
            <a:r>
              <a:rPr lang="en-US" dirty="0"/>
              <a:t>= {</a:t>
            </a:r>
            <a:r>
              <a:rPr lang="en-US" dirty="0" smtClean="0"/>
              <a:t>};</a:t>
            </a:r>
            <a:endParaRPr lang="en-US" dirty="0"/>
          </a:p>
          <a:p>
            <a:r>
              <a:rPr lang="en-US" dirty="0"/>
              <a:t>	</a:t>
            </a:r>
            <a:r>
              <a:rPr lang="en-US" dirty="0" err="1" smtClean="0"/>
              <a:t>var</a:t>
            </a:r>
            <a:r>
              <a:rPr lang="en-US" dirty="0" smtClean="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smtClean="0"/>
              <a:t> // export</a:t>
            </a:r>
            <a:br>
              <a:rPr lang="en-US" dirty="0" smtClean="0"/>
            </a:br>
            <a:r>
              <a:rPr lang="en-US" dirty="0" smtClean="0"/>
              <a:t>  return {</a:t>
            </a:r>
          </a:p>
          <a:p>
            <a:r>
              <a:rPr lang="en-US" dirty="0"/>
              <a:t>	</a:t>
            </a:r>
            <a:r>
              <a:rPr lang="en-US" dirty="0" smtClean="0"/>
              <a:t>	</a:t>
            </a:r>
            <a:r>
              <a:rPr lang="en-US" dirty="0" err="1" smtClean="0"/>
              <a:t>getVar</a:t>
            </a:r>
            <a:r>
              <a:rPr lang="en-US" dirty="0" smtClean="0"/>
              <a:t> : </a:t>
            </a:r>
            <a:r>
              <a:rPr lang="en-US" dirty="0"/>
              <a:t>function () {</a:t>
            </a:r>
          </a:p>
          <a:p>
            <a:r>
              <a:rPr lang="en-US" dirty="0"/>
              <a:t>		</a:t>
            </a:r>
            <a:r>
              <a:rPr lang="en-US" dirty="0" smtClean="0"/>
              <a:t>	return </a:t>
            </a:r>
            <a:r>
              <a:rPr lang="en-US" dirty="0" err="1"/>
              <a:t>privateVariable</a:t>
            </a:r>
            <a:r>
              <a:rPr lang="en-US" dirty="0"/>
              <a:t>;</a:t>
            </a:r>
          </a:p>
          <a:p>
            <a:r>
              <a:rPr lang="en-US" dirty="0"/>
              <a:t>	</a:t>
            </a:r>
            <a:r>
              <a:rPr lang="en-US" dirty="0" smtClean="0"/>
              <a:t>	}</a:t>
            </a:r>
            <a:endParaRPr lang="en-US" dirty="0"/>
          </a:p>
          <a:p>
            <a:r>
              <a:rPr lang="en-US" dirty="0"/>
              <a:t>	</a:t>
            </a:r>
            <a:r>
              <a:rPr lang="en-US" dirty="0" smtClean="0"/>
              <a:t>};</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Export</a:t>
            </a:r>
            <a:endParaRPr lang="de-DE" dirty="0"/>
          </a:p>
        </p:txBody>
      </p:sp>
    </p:spTree>
    <p:extLst>
      <p:ext uri="{BB962C8B-B14F-4D97-AF65-F5344CB8AC3E}">
        <p14:creationId xmlns:p14="http://schemas.microsoft.com/office/powerpoint/2010/main" val="2605572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a:t>(function ($, </a:t>
            </a:r>
            <a:r>
              <a:rPr lang="en-US" dirty="0" err="1" smtClean="0"/>
              <a:t>addressService</a:t>
            </a:r>
            <a:r>
              <a:rPr lang="en-US" dirty="0" smtClean="0"/>
              <a:t>) </a:t>
            </a:r>
            <a:r>
              <a:rPr lang="en-US" dirty="0"/>
              <a:t>{</a:t>
            </a:r>
          </a:p>
          <a:p>
            <a:r>
              <a:rPr lang="en-US" dirty="0"/>
              <a:t>	// now have access to </a:t>
            </a:r>
            <a:r>
              <a:rPr lang="en-US" dirty="0" err="1" smtClean="0"/>
              <a:t>jQuery</a:t>
            </a:r>
            <a:r>
              <a:rPr lang="en-US" dirty="0" smtClean="0"/>
              <a:t> </a:t>
            </a:r>
            <a:r>
              <a:rPr lang="en-US" dirty="0"/>
              <a:t>(as $) and </a:t>
            </a:r>
            <a:r>
              <a:rPr lang="en-US" dirty="0" smtClean="0"/>
              <a:t/>
            </a:r>
            <a:br>
              <a:rPr lang="en-US" dirty="0" smtClean="0"/>
            </a:br>
            <a:r>
              <a:rPr lang="en-US" dirty="0" smtClean="0"/>
              <a:t>	// </a:t>
            </a:r>
            <a:r>
              <a:rPr lang="en-US" dirty="0" err="1" smtClean="0"/>
              <a:t>myModule</a:t>
            </a:r>
            <a:r>
              <a:rPr lang="en-US" dirty="0" smtClean="0"/>
              <a:t> as </a:t>
            </a:r>
            <a:r>
              <a:rPr lang="en-US" dirty="0" err="1" smtClean="0"/>
              <a:t>addressService</a:t>
            </a:r>
            <a:r>
              <a:rPr lang="en-US" dirty="0" smtClean="0"/>
              <a:t> in </a:t>
            </a:r>
            <a:r>
              <a:rPr lang="en-US" dirty="0"/>
              <a:t>this code</a:t>
            </a:r>
          </a:p>
          <a:p>
            <a:r>
              <a:rPr lang="en-US" dirty="0"/>
              <a:t>}(</a:t>
            </a:r>
            <a:r>
              <a:rPr lang="en-US" dirty="0" err="1"/>
              <a:t>jQuery</a:t>
            </a:r>
            <a:r>
              <a:rPr lang="en-US" dirty="0"/>
              <a:t>, </a:t>
            </a:r>
            <a:r>
              <a:rPr lang="en-US" dirty="0" err="1" smtClean="0"/>
              <a:t>myModule</a:t>
            </a:r>
            <a:r>
              <a:rPr lang="en-US" dirty="0" smtClean="0"/>
              <a:t>)</a:t>
            </a:r>
            <a:r>
              <a:rPr lang="en-US" dirty="0"/>
              <a:t>)</a:t>
            </a:r>
          </a:p>
        </p:txBody>
      </p:sp>
      <p:sp>
        <p:nvSpPr>
          <p:cNvPr id="3" name="Titel 2"/>
          <p:cNvSpPr>
            <a:spLocks noGrp="1"/>
          </p:cNvSpPr>
          <p:nvPr>
            <p:ph type="title"/>
          </p:nvPr>
        </p:nvSpPr>
        <p:spPr/>
        <p:txBody>
          <a:bodyPr/>
          <a:lstStyle/>
          <a:p>
            <a:r>
              <a:rPr lang="de-DE" dirty="0" smtClean="0"/>
              <a:t>Module – Import</a:t>
            </a:r>
            <a:endParaRPr lang="de-DE" dirty="0"/>
          </a:p>
        </p:txBody>
      </p:sp>
    </p:spTree>
    <p:extLst>
      <p:ext uri="{BB962C8B-B14F-4D97-AF65-F5344CB8AC3E}">
        <p14:creationId xmlns:p14="http://schemas.microsoft.com/office/powerpoint/2010/main" val="692524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Basistypen sind </a:t>
            </a:r>
            <a:endParaRPr lang="de-DE" dirty="0"/>
          </a:p>
          <a:p>
            <a:pPr>
              <a:buFont typeface="Arial"/>
              <a:buChar char="•"/>
            </a:pPr>
            <a:r>
              <a:rPr lang="de-DE" dirty="0" smtClean="0"/>
              <a:t>Zahlen (</a:t>
            </a:r>
            <a:r>
              <a:rPr lang="de-DE" dirty="0" err="1" smtClean="0"/>
              <a:t>number</a:t>
            </a:r>
            <a:r>
              <a:rPr lang="de-DE" dirty="0" smtClean="0"/>
              <a:t>)</a:t>
            </a:r>
          </a:p>
          <a:p>
            <a:pPr>
              <a:buFont typeface="Arial"/>
              <a:buChar char="•"/>
            </a:pPr>
            <a:r>
              <a:rPr lang="de-DE" dirty="0" smtClean="0"/>
              <a:t>Strings (</a:t>
            </a:r>
            <a:r>
              <a:rPr lang="de-DE" dirty="0" err="1" smtClean="0"/>
              <a:t>string</a:t>
            </a:r>
            <a:r>
              <a:rPr lang="de-DE" dirty="0" smtClean="0"/>
              <a:t>)</a:t>
            </a:r>
          </a:p>
          <a:p>
            <a:pPr>
              <a:buFont typeface="Arial"/>
              <a:buChar char="•"/>
            </a:pPr>
            <a:r>
              <a:rPr lang="de-DE" dirty="0" smtClean="0"/>
              <a:t>Boolean (</a:t>
            </a:r>
            <a:r>
              <a:rPr lang="de-DE" dirty="0" err="1" smtClean="0"/>
              <a:t>boolean</a:t>
            </a:r>
            <a:r>
              <a:rPr lang="de-DE" dirty="0" smtClean="0"/>
              <a:t>)</a:t>
            </a:r>
          </a:p>
          <a:p>
            <a:pPr>
              <a:buFont typeface="Arial"/>
              <a:buChar char="•"/>
            </a:pPr>
            <a:r>
              <a:rPr lang="de-DE" dirty="0" smtClean="0"/>
              <a:t>undefined </a:t>
            </a:r>
          </a:p>
          <a:p>
            <a:pPr>
              <a:buFont typeface="Arial"/>
              <a:buChar char="•"/>
            </a:pPr>
            <a:r>
              <a:rPr lang="de-DE" dirty="0"/>
              <a:t>null ist </a:t>
            </a:r>
            <a:r>
              <a:rPr lang="de-DE" dirty="0" smtClean="0"/>
              <a:t>kein </a:t>
            </a:r>
            <a:r>
              <a:rPr lang="de-DE" dirty="0" err="1" smtClean="0"/>
              <a:t>Basistyp</a:t>
            </a:r>
            <a:r>
              <a:rPr lang="de-DE" dirty="0" smtClean="0"/>
              <a:t> sondern ein Objekt</a:t>
            </a:r>
            <a:endParaRPr lang="de-DE" dirty="0" smtClean="0"/>
          </a:p>
          <a:p>
            <a:pPr marL="0" indent="0">
              <a:buNone/>
            </a:pPr>
            <a:r>
              <a:rPr lang="de-DE" dirty="0" smtClean="0"/>
              <a:t>Diese </a:t>
            </a:r>
            <a:r>
              <a:rPr lang="de-DE" dirty="0"/>
              <a:t>sind unveränderlich.</a:t>
            </a:r>
          </a:p>
        </p:txBody>
      </p:sp>
      <p:sp>
        <p:nvSpPr>
          <p:cNvPr id="3" name="Titel 2"/>
          <p:cNvSpPr>
            <a:spLocks noGrp="1"/>
          </p:cNvSpPr>
          <p:nvPr>
            <p:ph type="title"/>
          </p:nvPr>
        </p:nvSpPr>
        <p:spPr/>
        <p:txBody>
          <a:bodyPr/>
          <a:lstStyle/>
          <a:p>
            <a:r>
              <a:rPr lang="de-DE" dirty="0" smtClean="0"/>
              <a:t>Typen in JS sind sehr einfach</a:t>
            </a:r>
            <a:endParaRPr lang="de-DE" dirty="0"/>
          </a:p>
        </p:txBody>
      </p:sp>
    </p:spTree>
    <p:extLst>
      <p:ext uri="{BB962C8B-B14F-4D97-AF65-F5344CB8AC3E}">
        <p14:creationId xmlns:p14="http://schemas.microsoft.com/office/powerpoint/2010/main" val="178242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Variablen: Werden durch die </a:t>
            </a:r>
            <a:r>
              <a:rPr lang="de-DE" dirty="0" err="1" smtClean="0"/>
              <a:t>var</a:t>
            </a:r>
            <a:r>
              <a:rPr lang="de-DE" dirty="0" smtClean="0"/>
              <a:t>-Anweisung deklariert.</a:t>
            </a:r>
          </a:p>
          <a:p>
            <a:pPr marL="0" indent="0">
              <a:buNone/>
            </a:pPr>
            <a:r>
              <a:rPr lang="de-DE" dirty="0" smtClean="0"/>
              <a:t>Wenn die </a:t>
            </a:r>
            <a:r>
              <a:rPr lang="de-DE" dirty="0" err="1" smtClean="0"/>
              <a:t>var</a:t>
            </a:r>
            <a:r>
              <a:rPr lang="de-DE" dirty="0" smtClean="0"/>
              <a:t>-Anweisung vergessen wird, dann werden globale Variablen (im Browser das </a:t>
            </a:r>
            <a:r>
              <a:rPr lang="de-DE" dirty="0" err="1" smtClean="0"/>
              <a:t>Window</a:t>
            </a:r>
            <a:r>
              <a:rPr lang="de-DE" dirty="0" smtClean="0"/>
              <a:t>-Objekt) deklariert.</a:t>
            </a:r>
          </a:p>
          <a:p>
            <a:pPr marL="0" indent="0">
              <a:buNone/>
            </a:pPr>
            <a:r>
              <a:rPr lang="de-DE" dirty="0" smtClean="0"/>
              <a:t>Warum das? JS </a:t>
            </a:r>
            <a:r>
              <a:rPr lang="de-DE" dirty="0"/>
              <a:t>war dazu da, per </a:t>
            </a:r>
            <a:r>
              <a:rPr lang="de-DE" dirty="0" err="1"/>
              <a:t>Copy‘n‘Paste</a:t>
            </a:r>
            <a:r>
              <a:rPr lang="de-DE" dirty="0"/>
              <a:t> verwendet zu werden (z.B. </a:t>
            </a:r>
            <a:r>
              <a:rPr lang="de-DE" dirty="0" err="1"/>
              <a:t>MouseOver</a:t>
            </a:r>
            <a:r>
              <a:rPr lang="de-DE" dirty="0"/>
              <a:t>). Daher war es sehr </a:t>
            </a:r>
            <a:r>
              <a:rPr lang="de-DE" dirty="0" smtClean="0"/>
              <a:t>fehlertolerant (Semikolon optional, </a:t>
            </a:r>
            <a:r>
              <a:rPr lang="de-DE" dirty="0" err="1" smtClean="0"/>
              <a:t>var</a:t>
            </a:r>
            <a:r>
              <a:rPr lang="de-DE" dirty="0" smtClean="0"/>
              <a:t> optional). </a:t>
            </a:r>
          </a:p>
          <a:p>
            <a:pPr marL="0" indent="0">
              <a:buNone/>
            </a:pPr>
            <a:r>
              <a:rPr lang="de-DE" dirty="0" smtClean="0"/>
              <a:t>Dies </a:t>
            </a:r>
            <a:r>
              <a:rPr lang="de-DE" dirty="0"/>
              <a:t>ist in größeren Anwendungen nicht mehr </a:t>
            </a:r>
            <a:r>
              <a:rPr lang="de-DE" dirty="0" smtClean="0"/>
              <a:t>wünschenswert</a:t>
            </a:r>
            <a:r>
              <a:rPr lang="de-DE" dirty="0"/>
              <a:t>.</a:t>
            </a:r>
          </a:p>
          <a:p>
            <a:pPr marL="0" indent="0">
              <a:buNone/>
            </a:pPr>
            <a:r>
              <a:rPr lang="de-DE" dirty="0" smtClean="0"/>
              <a:t>Daher ist das in ES5 nicht mehr erlaubt.</a:t>
            </a:r>
          </a:p>
          <a:p>
            <a:pPr marL="0" indent="0">
              <a:buNone/>
            </a:pPr>
            <a:r>
              <a:rPr lang="de-DE" dirty="0" smtClean="0"/>
              <a:t>Die </a:t>
            </a:r>
            <a:r>
              <a:rPr lang="de-DE" dirty="0" err="1" smtClean="0"/>
              <a:t>var</a:t>
            </a:r>
            <a:r>
              <a:rPr lang="de-DE" dirty="0" smtClean="0"/>
              <a:t>-Anweisung ist Pflicht im „</a:t>
            </a:r>
            <a:r>
              <a:rPr lang="de-DE" dirty="0" err="1" smtClean="0"/>
              <a:t>strict</a:t>
            </a:r>
            <a:r>
              <a:rPr lang="de-DE" dirty="0" smtClean="0"/>
              <a:t> </a:t>
            </a:r>
            <a:r>
              <a:rPr lang="de-DE" dirty="0" err="1" smtClean="0"/>
              <a:t>mode</a:t>
            </a:r>
            <a:r>
              <a:rPr lang="de-DE" dirty="0" smtClean="0"/>
              <a:t>“.</a:t>
            </a:r>
          </a:p>
          <a:p>
            <a:pPr marL="0" indent="0">
              <a:buNone/>
            </a:pPr>
            <a:endParaRPr lang="de-DE" dirty="0"/>
          </a:p>
        </p:txBody>
      </p:sp>
      <p:sp>
        <p:nvSpPr>
          <p:cNvPr id="3" name="Titel 2"/>
          <p:cNvSpPr>
            <a:spLocks noGrp="1"/>
          </p:cNvSpPr>
          <p:nvPr>
            <p:ph type="title"/>
          </p:nvPr>
        </p:nvSpPr>
        <p:spPr/>
        <p:txBody>
          <a:bodyPr/>
          <a:lstStyle/>
          <a:p>
            <a:r>
              <a:rPr lang="de-DE" dirty="0" err="1" smtClean="0"/>
              <a:t>Strict</a:t>
            </a:r>
            <a:endParaRPr lang="de-DE" dirty="0"/>
          </a:p>
        </p:txBody>
      </p:sp>
    </p:spTree>
    <p:extLst>
      <p:ext uri="{BB962C8B-B14F-4D97-AF65-F5344CB8AC3E}">
        <p14:creationId xmlns:p14="http://schemas.microsoft.com/office/powerpoint/2010/main" val="35630919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Wobei wir bei </a:t>
            </a:r>
            <a:r>
              <a:rPr lang="de-DE" dirty="0" err="1" smtClean="0"/>
              <a:t>var</a:t>
            </a:r>
            <a:r>
              <a:rPr lang="de-DE" dirty="0" smtClean="0"/>
              <a:t> wären.</a:t>
            </a:r>
          </a:p>
          <a:p>
            <a:pPr marL="0" indent="0">
              <a:buNone/>
            </a:pPr>
            <a:r>
              <a:rPr lang="de-DE" dirty="0" err="1" smtClean="0"/>
              <a:t>Var</a:t>
            </a:r>
            <a:r>
              <a:rPr lang="de-DE" dirty="0" smtClean="0"/>
              <a:t> ist das Schlüsselwort, um eine Variable zu definieren.</a:t>
            </a:r>
            <a:endParaRPr lang="de-DE" dirty="0"/>
          </a:p>
        </p:txBody>
      </p:sp>
      <p:sp>
        <p:nvSpPr>
          <p:cNvPr id="3" name="Titel 2"/>
          <p:cNvSpPr>
            <a:spLocks noGrp="1"/>
          </p:cNvSpPr>
          <p:nvPr>
            <p:ph type="title"/>
          </p:nvPr>
        </p:nvSpPr>
        <p:spPr/>
        <p:txBody>
          <a:bodyPr/>
          <a:lstStyle/>
          <a:p>
            <a:r>
              <a:rPr lang="de-DE" dirty="0" err="1" smtClean="0"/>
              <a:t>var</a:t>
            </a:r>
            <a:endParaRPr lang="de-DE" dirty="0"/>
          </a:p>
        </p:txBody>
      </p:sp>
    </p:spTree>
    <p:extLst>
      <p:ext uri="{BB962C8B-B14F-4D97-AF65-F5344CB8AC3E}">
        <p14:creationId xmlns:p14="http://schemas.microsoft.com/office/powerpoint/2010/main" val="6528721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dirty="0" smtClean="0"/>
              <a:t>Achtung</a:t>
            </a:r>
            <a:r>
              <a:rPr lang="de-DE" dirty="0"/>
              <a:t>: Anders als in vielen anderen Programmiersprachen, wie Java und C, wird durch einen Block kein neuer Gültigkeitsbereich für Variablen definiert. Das heißt, auch Variablen, die in einem Block definiert wurden, sind außerhalb des Blocks nach ihrer Deklaration sichtbar</a:t>
            </a:r>
            <a:r>
              <a:rPr lang="de-DE" dirty="0" smtClean="0"/>
              <a:t>.</a:t>
            </a:r>
            <a:endParaRPr lang="de-DE" dirty="0"/>
          </a:p>
        </p:txBody>
      </p:sp>
      <p:sp>
        <p:nvSpPr>
          <p:cNvPr id="3" name="Titel 2"/>
          <p:cNvSpPr>
            <a:spLocks noGrp="1"/>
          </p:cNvSpPr>
          <p:nvPr>
            <p:ph type="title"/>
          </p:nvPr>
        </p:nvSpPr>
        <p:spPr/>
        <p:txBody>
          <a:bodyPr>
            <a:normAutofit/>
          </a:bodyPr>
          <a:lstStyle/>
          <a:p>
            <a:r>
              <a:rPr lang="de-DE" dirty="0"/>
              <a:t>Gültigkeitsbereich </a:t>
            </a:r>
            <a:r>
              <a:rPr lang="de-DE" dirty="0" smtClean="0"/>
              <a:t>von Variablen</a:t>
            </a:r>
            <a:r>
              <a:rPr lang="de-DE" dirty="0"/>
              <a:t/>
            </a:r>
            <a:br>
              <a:rPr lang="de-DE" dirty="0"/>
            </a:br>
            <a:endParaRPr lang="de-DE" dirty="0"/>
          </a:p>
        </p:txBody>
      </p:sp>
    </p:spTree>
    <p:extLst>
      <p:ext uri="{BB962C8B-B14F-4D97-AF65-F5344CB8AC3E}">
        <p14:creationId xmlns:p14="http://schemas.microsoft.com/office/powerpoint/2010/main" val="34861311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Objekte</a:t>
            </a:r>
            <a:endParaRPr lang="de-DE" dirty="0"/>
          </a:p>
        </p:txBody>
      </p:sp>
      <p:sp>
        <p:nvSpPr>
          <p:cNvPr id="2" name="Inhaltsplatzhalter 1"/>
          <p:cNvSpPr>
            <a:spLocks noGrp="1"/>
          </p:cNvSpPr>
          <p:nvPr>
            <p:ph type="body" sz="quarter" idx="11"/>
          </p:nvPr>
        </p:nvSpPr>
        <p:spPr/>
        <p:txBody>
          <a:bodyPr/>
          <a:lstStyle/>
          <a:p>
            <a:pPr marL="0" indent="0">
              <a:buNone/>
            </a:pPr>
            <a:r>
              <a:rPr lang="de-DE" dirty="0"/>
              <a:t>Alle </a:t>
            </a:r>
            <a:r>
              <a:rPr lang="de-DE" dirty="0" smtClean="0"/>
              <a:t>Datentypen außer Basistypen </a:t>
            </a:r>
            <a:r>
              <a:rPr lang="de-DE" dirty="0"/>
              <a:t>sind Objekte:</a:t>
            </a:r>
          </a:p>
          <a:p>
            <a:r>
              <a:rPr lang="de-DE" dirty="0" smtClean="0"/>
              <a:t>Arrays </a:t>
            </a:r>
          </a:p>
          <a:p>
            <a:r>
              <a:rPr lang="de-DE" dirty="0" smtClean="0"/>
              <a:t>Funktionen </a:t>
            </a:r>
          </a:p>
          <a:p>
            <a:r>
              <a:rPr lang="de-DE" dirty="0" smtClean="0"/>
              <a:t>Reguläre Ausdrücke (Funktionen)</a:t>
            </a:r>
          </a:p>
          <a:p>
            <a:r>
              <a:rPr lang="de-DE" dirty="0" smtClean="0"/>
              <a:t>Objekte </a:t>
            </a:r>
            <a:r>
              <a:rPr lang="de-DE" dirty="0"/>
              <a:t>selbst</a:t>
            </a:r>
          </a:p>
        </p:txBody>
      </p:sp>
    </p:spTree>
    <p:extLst>
      <p:ext uri="{BB962C8B-B14F-4D97-AF65-F5344CB8AC3E}">
        <p14:creationId xmlns:p14="http://schemas.microsoft.com/office/powerpoint/2010/main" val="21331765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Wir hatten bereits Typen besprochen.</a:t>
            </a:r>
          </a:p>
          <a:p>
            <a:pPr marL="0" indent="0">
              <a:buNone/>
            </a:pPr>
            <a:r>
              <a:rPr lang="de-DE" dirty="0" smtClean="0"/>
              <a:t>In JS gibt es Literale</a:t>
            </a:r>
            <a:endParaRPr lang="de-DE" dirty="0"/>
          </a:p>
          <a:p>
            <a:r>
              <a:rPr lang="de-DE" dirty="0" smtClean="0"/>
              <a:t>lassen sich direkt verwenden</a:t>
            </a:r>
          </a:p>
          <a:p>
            <a:r>
              <a:rPr lang="de-DE" dirty="0" smtClean="0"/>
              <a:t>sind unveränderlich</a:t>
            </a:r>
          </a:p>
          <a:p>
            <a:r>
              <a:rPr lang="de-DE" dirty="0" smtClean="0"/>
              <a:t>haben Methoden</a:t>
            </a:r>
          </a:p>
          <a:p>
            <a:r>
              <a:rPr lang="de-DE" dirty="0" smtClean="0"/>
              <a:t>nutzen </a:t>
            </a:r>
            <a:r>
              <a:rPr lang="de-DE" dirty="0" err="1" smtClean="0"/>
              <a:t>Autoboxing</a:t>
            </a:r>
            <a:endParaRPr lang="de-DE" dirty="0" smtClean="0"/>
          </a:p>
          <a:p>
            <a:pPr>
              <a:buFont typeface="Arial"/>
              <a:buChar char="•"/>
            </a:pPr>
            <a:endParaRPr lang="de-DE" dirty="0" smtClean="0"/>
          </a:p>
        </p:txBody>
      </p:sp>
      <p:sp>
        <p:nvSpPr>
          <p:cNvPr id="3" name="Titel 2"/>
          <p:cNvSpPr>
            <a:spLocks noGrp="1"/>
          </p:cNvSpPr>
          <p:nvPr>
            <p:ph type="title"/>
          </p:nvPr>
        </p:nvSpPr>
        <p:spPr/>
        <p:txBody>
          <a:bodyPr/>
          <a:lstStyle/>
          <a:p>
            <a:r>
              <a:rPr lang="de-DE" dirty="0" smtClean="0"/>
              <a:t>Literale</a:t>
            </a:r>
            <a:endParaRPr lang="de-DE" dirty="0"/>
          </a:p>
        </p:txBody>
      </p:sp>
    </p:spTree>
    <p:extLst>
      <p:ext uri="{BB962C8B-B14F-4D97-AF65-F5344CB8AC3E}">
        <p14:creationId xmlns:p14="http://schemas.microsoft.com/office/powerpoint/2010/main" val="25426554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räsentation v3.0 (4x3)">
  <a:themeElements>
    <a:clrScheme name="Holisticon (PPT)">
      <a:dk1>
        <a:srgbClr val="666666"/>
      </a:dk1>
      <a:lt1>
        <a:sysClr val="window" lastClr="FFFFFF"/>
      </a:lt1>
      <a:dk2>
        <a:srgbClr val="1952A0"/>
      </a:dk2>
      <a:lt2>
        <a:srgbClr val="FFFFFF"/>
      </a:lt2>
      <a:accent1>
        <a:srgbClr val="1952A0"/>
      </a:accent1>
      <a:accent2>
        <a:srgbClr val="DE0027"/>
      </a:accent2>
      <a:accent3>
        <a:srgbClr val="C1C3C6"/>
      </a:accent3>
      <a:accent4>
        <a:srgbClr val="95B3D7"/>
      </a:accent4>
      <a:accent5>
        <a:srgbClr val="D99694"/>
      </a:accent5>
      <a:accent6>
        <a:srgbClr val="6A7A9A"/>
      </a:accent6>
      <a:hlink>
        <a:srgbClr val="95B3D7"/>
      </a:hlink>
      <a:folHlink>
        <a:srgbClr val="95B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20000"/>
            <a:lumOff val="80000"/>
          </a:schemeClr>
        </a:solidFill>
        <a:ln w="12700" cmpd="sng">
          <a:solidFill>
            <a:schemeClr val="tx1"/>
          </a:solidFill>
        </a:ln>
        <a:effectLst/>
      </a:spPr>
      <a:bodyPr lIns="180000" tIns="90000" rIns="180000" bIns="90000" rtlCol="0" anchor="t" anchorCtr="0">
        <a:spAutoFit/>
      </a:bodyPr>
      <a:lstStyle>
        <a:defPPr>
          <a:defRPr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26A3E8302C8CB4E82B3738A005B8375" ma:contentTypeVersion="0" ma:contentTypeDescription="Ein neues Dokument erstellen." ma:contentTypeScope="" ma:versionID="4fa8f7eed20c578c7e9dc17150e5979d">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8E3355A-8D0D-4120-9144-887B33C643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3E6022D-9F9B-4F7D-9291-C7AE6A28E582}">
  <ds:schemaRefs>
    <ds:schemaRef ds:uri="http://schemas.microsoft.com/sharepoint/v3/contenttype/forms"/>
  </ds:schemaRefs>
</ds:datastoreItem>
</file>

<file path=customXml/itemProps3.xml><?xml version="1.0" encoding="utf-8"?>
<ds:datastoreItem xmlns:ds="http://schemas.openxmlformats.org/officeDocument/2006/customXml" ds:itemID="{37BCFEFD-7927-41E3-94E3-A6B5B4E10B4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Präsentation v3.0 (4x3).potx</Template>
  <TotalTime>0</TotalTime>
  <Words>1299</Words>
  <Application>Microsoft Macintosh PowerPoint</Application>
  <PresentationFormat>Bildschirmpräsentation (4:3)</PresentationFormat>
  <Paragraphs>222</Paragraphs>
  <Slides>37</Slides>
  <Notes>7</Notes>
  <HiddenSlides>0</HiddenSlides>
  <MMClips>0</MMClips>
  <ScaleCrop>false</ScaleCrop>
  <HeadingPairs>
    <vt:vector size="4" baseType="variant">
      <vt:variant>
        <vt:lpstr>Design</vt:lpstr>
      </vt:variant>
      <vt:variant>
        <vt:i4>1</vt:i4>
      </vt:variant>
      <vt:variant>
        <vt:lpstr>Folientitel</vt:lpstr>
      </vt:variant>
      <vt:variant>
        <vt:i4>37</vt:i4>
      </vt:variant>
    </vt:vector>
  </HeadingPairs>
  <TitlesOfParts>
    <vt:vector size="38" baseType="lpstr">
      <vt:lpstr>Präsentation v3.0 (4x3)</vt:lpstr>
      <vt:lpstr>Code Talks  </vt:lpstr>
      <vt:lpstr>Development</vt:lpstr>
      <vt:lpstr>Design goals</vt:lpstr>
      <vt:lpstr>Typen in JS sind sehr einfach</vt:lpstr>
      <vt:lpstr>Strict</vt:lpstr>
      <vt:lpstr>var</vt:lpstr>
      <vt:lpstr>Gültigkeitsbereich von Variablen </vt:lpstr>
      <vt:lpstr>Objekte</vt:lpstr>
      <vt:lpstr>Literale</vt:lpstr>
      <vt:lpstr>Objekt</vt:lpstr>
      <vt:lpstr>Object</vt:lpstr>
      <vt:lpstr>Browser</vt:lpstr>
      <vt:lpstr>Node.js</vt:lpstr>
      <vt:lpstr>Console</vt:lpstr>
      <vt:lpstr>Arrays</vt:lpstr>
      <vt:lpstr>Arrays</vt:lpstr>
      <vt:lpstr>Arrays</vt:lpstr>
      <vt:lpstr>Bonus: Arrays</vt:lpstr>
      <vt:lpstr>For-each ist gut </vt:lpstr>
      <vt:lpstr>Kontrollstrukturen: for-Schleife</vt:lpstr>
      <vt:lpstr>For-Schleife</vt:lpstr>
      <vt:lpstr>Funktionen</vt:lpstr>
      <vt:lpstr>Funktionsliteral</vt:lpstr>
      <vt:lpstr>Parameter</vt:lpstr>
      <vt:lpstr>Bonusparameter</vt:lpstr>
      <vt:lpstr>Fallstricke des Bonusparameters</vt:lpstr>
      <vt:lpstr>Immediate Functions</vt:lpstr>
      <vt:lpstr>Class Pattern – Konstruktor Functions</vt:lpstr>
      <vt:lpstr>Class Pattern – this</vt:lpstr>
      <vt:lpstr>Class Pattern – method pattern</vt:lpstr>
      <vt:lpstr>Class Pattern – Prototypes!</vt:lpstr>
      <vt:lpstr>Class Pattern – Sichtbarkeit von Variablen</vt:lpstr>
      <vt:lpstr>Closures</vt:lpstr>
      <vt:lpstr>Closures</vt:lpstr>
      <vt:lpstr>Class Pattern – Putting it all together – IIFE &amp; Closures</vt:lpstr>
      <vt:lpstr>Module – Export</vt:lpstr>
      <vt:lpstr>Module – Import</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JS-Workshop</dc:title>
  <dc:subject/>
  <dc:creator>Oliver Ochs</dc:creator>
  <cp:keywords/>
  <dc:description>Copyright © 2014 Holisticon AG</dc:description>
  <cp:lastModifiedBy>Oliver Ochs</cp:lastModifiedBy>
  <cp:revision>581</cp:revision>
  <dcterms:created xsi:type="dcterms:W3CDTF">2007-11-03T16:56:34Z</dcterms:created>
  <dcterms:modified xsi:type="dcterms:W3CDTF">2014-10-09T09:01:22Z</dcterms:modified>
  <cp:category/>
  <cp:contentStatus>Endgültig (v2.0)</cp:contentStatus>
</cp:coreProperties>
</file>