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2"/>
  </p:notesMasterIdLst>
  <p:handoutMasterIdLst>
    <p:handoutMasterId r:id="rId43"/>
  </p:handoutMasterIdLst>
  <p:sldIdLst>
    <p:sldId id="256" r:id="rId5"/>
    <p:sldId id="453" r:id="rId6"/>
    <p:sldId id="454" r:id="rId7"/>
    <p:sldId id="275" r:id="rId8"/>
    <p:sldId id="288" r:id="rId9"/>
    <p:sldId id="289" r:id="rId10"/>
    <p:sldId id="456" r:id="rId11"/>
    <p:sldId id="455" r:id="rId12"/>
    <p:sldId id="457" r:id="rId13"/>
    <p:sldId id="458" r:id="rId14"/>
    <p:sldId id="460" r:id="rId15"/>
    <p:sldId id="467" r:id="rId16"/>
    <p:sldId id="466" r:id="rId17"/>
    <p:sldId id="461" r:id="rId18"/>
    <p:sldId id="462" r:id="rId19"/>
    <p:sldId id="463" r:id="rId20"/>
    <p:sldId id="464" r:id="rId21"/>
    <p:sldId id="465" r:id="rId22"/>
    <p:sldId id="475" r:id="rId23"/>
    <p:sldId id="469" r:id="rId24"/>
    <p:sldId id="470" r:id="rId25"/>
    <p:sldId id="476" r:id="rId26"/>
    <p:sldId id="471" r:id="rId27"/>
    <p:sldId id="472" r:id="rId28"/>
    <p:sldId id="473" r:id="rId29"/>
    <p:sldId id="474" r:id="rId30"/>
    <p:sldId id="484" r:id="rId31"/>
    <p:sldId id="478" r:id="rId32"/>
    <p:sldId id="479" r:id="rId33"/>
    <p:sldId id="480" r:id="rId34"/>
    <p:sldId id="481" r:id="rId35"/>
    <p:sldId id="482" r:id="rId36"/>
    <p:sldId id="492" r:id="rId37"/>
    <p:sldId id="493" r:id="rId38"/>
    <p:sldId id="483" r:id="rId39"/>
    <p:sldId id="490" r:id="rId40"/>
    <p:sldId id="491" r:id="rId41"/>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91243" autoAdjust="0"/>
  </p:normalViewPr>
  <p:slideViewPr>
    <p:cSldViewPr>
      <p:cViewPr>
        <p:scale>
          <a:sx n="100" d="100"/>
          <a:sy n="100" d="100"/>
        </p:scale>
        <p:origin x="-160" y="-200"/>
      </p:cViewPr>
      <p:guideLst>
        <p:guide orient="horz" pos="618"/>
        <p:guide pos="13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08/10/14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08/10/14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null ist ein Objekt=?!</a:t>
            </a:r>
          </a:p>
          <a:p>
            <a:endParaRPr lang="de-DE" dirty="0" smtClean="0"/>
          </a:p>
        </p:txBody>
      </p:sp>
      <p:sp>
        <p:nvSpPr>
          <p:cNvPr id="4" name="Foliennummernplatzhalter 3"/>
          <p:cNvSpPr>
            <a:spLocks noGrp="1"/>
          </p:cNvSpPr>
          <p:nvPr>
            <p:ph type="sldNum" sz="quarter" idx="10"/>
          </p:nvPr>
        </p:nvSpPr>
        <p:spPr/>
        <p:txBody>
          <a:bodyPr/>
          <a:lstStyle/>
          <a:p>
            <a:fld id="{96B3538B-D81F-476E-A31A-F9ABC7F48F1A}" type="slidenum">
              <a:rPr lang="de-DE" smtClean="0"/>
              <a:pPr/>
              <a:t>4</a:t>
            </a:fld>
            <a:endParaRPr lang="de-DE"/>
          </a:p>
        </p:txBody>
      </p:sp>
    </p:spTree>
    <p:extLst>
      <p:ext uri="{BB962C8B-B14F-4D97-AF65-F5344CB8AC3E}">
        <p14:creationId xmlns:p14="http://schemas.microsoft.com/office/powerpoint/2010/main" val="170685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6</a:t>
            </a:fld>
            <a:endParaRPr lang="de-DE"/>
          </a:p>
        </p:txBody>
      </p:sp>
    </p:spTree>
    <p:extLst>
      <p:ext uri="{BB962C8B-B14F-4D97-AF65-F5344CB8AC3E}">
        <p14:creationId xmlns:p14="http://schemas.microsoft.com/office/powerpoint/2010/main" val="2950292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15</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16</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17</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18</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19</a:t>
            </a:fld>
            <a:endParaRPr lang="de-DE"/>
          </a:p>
        </p:txBody>
      </p:sp>
    </p:spTree>
    <p:extLst>
      <p:ext uri="{BB962C8B-B14F-4D97-AF65-F5344CB8AC3E}">
        <p14:creationId xmlns:p14="http://schemas.microsoft.com/office/powerpoint/2010/main" val="11820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9">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8" r:id="rId7"/>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smtClean="0"/>
              <a:t>Notizen</a:t>
            </a:r>
            <a:endParaRPr lang="de-DE" dirty="0"/>
          </a:p>
        </p:txBody>
      </p:sp>
      <p:sp>
        <p:nvSpPr>
          <p:cNvPr id="3" name="Titel 2"/>
          <p:cNvSpPr>
            <a:spLocks noGrp="1"/>
          </p:cNvSpPr>
          <p:nvPr>
            <p:ph type="title"/>
          </p:nvPr>
        </p:nvSpPr>
        <p:spPr/>
        <p:txBody>
          <a:bodyPr/>
          <a:lstStyle/>
          <a:p>
            <a:r>
              <a:rPr lang="de-DE" dirty="0" smtClean="0"/>
              <a:t>Code Talks	</a:t>
            </a:r>
            <a:r>
              <a:rPr lang="de-DE" dirty="0" smtClean="0"/>
              <a:t>	</a:t>
            </a:r>
            <a:endParaRPr lang="de-DE" dirty="0"/>
          </a:p>
        </p:txBody>
      </p:sp>
    </p:spTree>
    <p:extLst>
      <p:ext uri="{BB962C8B-B14F-4D97-AF65-F5344CB8AC3E}">
        <p14:creationId xmlns:p14="http://schemas.microsoft.com/office/powerpoint/2010/main" val="4389497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en-US" dirty="0"/>
              <a:t>// Objects map keys (string) to values (properties):</a:t>
            </a:r>
          </a:p>
          <a:p>
            <a:r>
              <a:rPr lang="en-US" dirty="0" smtClean="0"/>
              <a:t>var </a:t>
            </a:r>
            <a:r>
              <a:rPr lang="en-US" dirty="0" err="1"/>
              <a:t>obj</a:t>
            </a:r>
            <a:r>
              <a:rPr lang="en-US" dirty="0"/>
              <a:t> = new Object</a:t>
            </a:r>
            <a:r>
              <a:rPr lang="en-US" dirty="0" smtClean="0"/>
              <a:t>()</a:t>
            </a:r>
            <a:r>
              <a:rPr lang="en-US" dirty="0"/>
              <a:t>; </a:t>
            </a:r>
          </a:p>
          <a:p>
            <a:endParaRPr lang="tr-TR" dirty="0" smtClean="0">
              <a:solidFill>
                <a:srgbClr val="FFFFFF"/>
              </a:solidFill>
              <a:highlight>
                <a:srgbClr val="272822"/>
              </a:highlight>
            </a:endParaRPr>
          </a:p>
          <a:p>
            <a:r>
              <a:rPr lang="tr-TR" dirty="0" smtClean="0">
                <a:solidFill>
                  <a:srgbClr val="FFFFFF"/>
                </a:solidFill>
                <a:highlight>
                  <a:srgbClr val="272822"/>
                </a:highlight>
              </a:rPr>
              <a:t>// </a:t>
            </a:r>
            <a:r>
              <a:rPr lang="tr-TR" dirty="0" err="1" smtClean="0">
                <a:solidFill>
                  <a:srgbClr val="FFFFFF"/>
                </a:solidFill>
                <a:highlight>
                  <a:srgbClr val="272822"/>
                </a:highlight>
              </a:rPr>
              <a:t>there</a:t>
            </a:r>
            <a:r>
              <a:rPr lang="tr-TR" dirty="0" smtClean="0">
                <a:solidFill>
                  <a:srgbClr val="FFFFFF"/>
                </a:solidFill>
                <a:highlight>
                  <a:srgbClr val="272822"/>
                </a:highlight>
              </a:rPr>
              <a:t> is an Object </a:t>
            </a:r>
            <a:r>
              <a:rPr lang="tr-TR" dirty="0" err="1" smtClean="0">
                <a:solidFill>
                  <a:srgbClr val="FFFFFF"/>
                </a:solidFill>
                <a:highlight>
                  <a:srgbClr val="272822"/>
                </a:highlight>
              </a:rPr>
              <a:t>literal</a:t>
            </a:r>
            <a:endParaRPr lang="tr-TR" dirty="0" smtClean="0">
              <a:solidFill>
                <a:srgbClr val="FFFFFF"/>
              </a:solidFill>
              <a:highlight>
                <a:srgbClr val="272822"/>
              </a:highlight>
            </a:endParaRPr>
          </a:p>
          <a:p>
            <a:r>
              <a:rPr lang="tr-TR" dirty="0" smtClean="0">
                <a:solidFill>
                  <a:srgbClr val="FFFFFF"/>
                </a:solidFill>
                <a:highlight>
                  <a:srgbClr val="272822"/>
                </a:highlight>
              </a:rPr>
              <a:t>var </a:t>
            </a:r>
            <a:r>
              <a:rPr lang="tr-TR" dirty="0" err="1" smtClean="0">
                <a:solidFill>
                  <a:srgbClr val="FFFFFF"/>
                </a:solidFill>
                <a:highlight>
                  <a:srgbClr val="272822"/>
                </a:highlight>
              </a:rPr>
              <a:t>myCar</a:t>
            </a:r>
            <a:r>
              <a:rPr lang="tr-TR" dirty="0" smtClean="0">
                <a:solidFill>
                  <a:srgbClr val="FFFFFF"/>
                </a:solidFill>
                <a:highlight>
                  <a:srgbClr val="272822"/>
                </a:highlight>
              </a:rPr>
              <a:t> </a:t>
            </a:r>
            <a:r>
              <a:rPr lang="tr-TR" dirty="0">
                <a:solidFill>
                  <a:srgbClr val="FFFFFF"/>
                </a:solidFill>
                <a:highlight>
                  <a:srgbClr val="272822"/>
                </a:highlight>
              </a:rPr>
              <a:t>= {</a:t>
            </a:r>
          </a:p>
          <a:p>
            <a:r>
              <a:rPr lang="tr-TR" dirty="0">
                <a:solidFill>
                  <a:srgbClr val="FFFFFF"/>
                </a:solidFill>
                <a:highlight>
                  <a:srgbClr val="272822"/>
                </a:highlight>
              </a:rPr>
              <a:t>		</a:t>
            </a:r>
            <a:r>
              <a:rPr lang="tr-TR" dirty="0" smtClean="0">
                <a:solidFill>
                  <a:srgbClr val="FFFFFF"/>
                </a:solidFill>
                <a:highlight>
                  <a:srgbClr val="272822"/>
                </a:highlight>
              </a:rPr>
              <a:t>‘</a:t>
            </a:r>
            <a:r>
              <a:rPr lang="tr-TR" dirty="0" err="1" smtClean="0">
                <a:solidFill>
                  <a:srgbClr val="FFFFFF"/>
                </a:solidFill>
                <a:highlight>
                  <a:srgbClr val="272822"/>
                </a:highlight>
              </a:rPr>
              <a:t>brand</a:t>
            </a:r>
            <a:r>
              <a:rPr lang="tr-TR" dirty="0" smtClean="0">
                <a:solidFill>
                  <a:srgbClr val="FFFFFF"/>
                </a:solidFill>
                <a:highlight>
                  <a:srgbClr val="272822"/>
                </a:highlight>
              </a:rPr>
              <a:t>’: ‘Ferrari’,</a:t>
            </a:r>
            <a:endParaRPr lang="tr-TR" dirty="0">
              <a:solidFill>
                <a:srgbClr val="FFFFFF"/>
              </a:solidFill>
              <a:highlight>
                <a:srgbClr val="272822"/>
              </a:highlight>
            </a:endParaRPr>
          </a:p>
          <a:p>
            <a:r>
              <a:rPr lang="tr-TR" dirty="0">
                <a:solidFill>
                  <a:srgbClr val="FFFFFF"/>
                </a:solidFill>
                <a:highlight>
                  <a:srgbClr val="272822"/>
                </a:highlight>
              </a:rPr>
              <a:t>	  </a:t>
            </a:r>
            <a:r>
              <a:rPr lang="tr-TR" dirty="0" smtClean="0">
                <a:solidFill>
                  <a:srgbClr val="FFFFFF"/>
                </a:solidFill>
                <a:highlight>
                  <a:srgbClr val="272822"/>
                </a:highlight>
              </a:rPr>
              <a:t>‘</a:t>
            </a:r>
            <a:r>
              <a:rPr lang="tr-TR" dirty="0" err="1" smtClean="0">
                <a:solidFill>
                  <a:srgbClr val="FFFFFF"/>
                </a:solidFill>
                <a:highlight>
                  <a:srgbClr val="272822"/>
                </a:highlight>
              </a:rPr>
              <a:t>color</a:t>
            </a:r>
            <a:r>
              <a:rPr lang="tr-TR" dirty="0" smtClean="0">
                <a:solidFill>
                  <a:srgbClr val="FFFFFF"/>
                </a:solidFill>
                <a:highlight>
                  <a:srgbClr val="272822"/>
                </a:highlight>
              </a:rPr>
              <a:t>’: ‘</a:t>
            </a:r>
            <a:r>
              <a:rPr lang="tr-TR" dirty="0" err="1" smtClean="0">
                <a:solidFill>
                  <a:srgbClr val="FFFFFF"/>
                </a:solidFill>
                <a:highlight>
                  <a:srgbClr val="272822"/>
                </a:highlight>
              </a:rPr>
              <a:t>red</a:t>
            </a:r>
            <a:r>
              <a:rPr lang="tr-TR" dirty="0" smtClean="0">
                <a:solidFill>
                  <a:srgbClr val="FFFFFF"/>
                </a:solidFill>
                <a:highlight>
                  <a:srgbClr val="272822"/>
                </a:highlight>
              </a:rPr>
              <a:t>’,</a:t>
            </a:r>
          </a:p>
          <a:p>
            <a:r>
              <a:rPr lang="tr-TR" dirty="0">
                <a:solidFill>
                  <a:srgbClr val="FFFFFF"/>
                </a:solidFill>
                <a:highlight>
                  <a:srgbClr val="272822"/>
                </a:highlight>
              </a:rPr>
              <a:t> </a:t>
            </a:r>
            <a:r>
              <a:rPr lang="tr-TR" dirty="0" smtClean="0">
                <a:solidFill>
                  <a:srgbClr val="FFFFFF"/>
                </a:solidFill>
                <a:highlight>
                  <a:srgbClr val="272822"/>
                </a:highlight>
              </a:rPr>
              <a:t>   ‘</a:t>
            </a:r>
            <a:r>
              <a:rPr lang="tr-TR" dirty="0" err="1" smtClean="0">
                <a:solidFill>
                  <a:srgbClr val="FFFFFF"/>
                </a:solidFill>
                <a:highlight>
                  <a:srgbClr val="272822"/>
                </a:highlight>
              </a:rPr>
              <a:t>drive</a:t>
            </a:r>
            <a:r>
              <a:rPr lang="tr-TR" dirty="0" smtClean="0">
                <a:solidFill>
                  <a:srgbClr val="FFFFFF"/>
                </a:solidFill>
                <a:highlight>
                  <a:srgbClr val="272822"/>
                </a:highlight>
              </a:rPr>
              <a:t>’: </a:t>
            </a:r>
            <a:r>
              <a:rPr lang="tr-TR" dirty="0" err="1" smtClean="0">
                <a:solidFill>
                  <a:srgbClr val="FFFFFF"/>
                </a:solidFill>
                <a:highlight>
                  <a:srgbClr val="272822"/>
                </a:highlight>
              </a:rPr>
              <a:t>function</a:t>
            </a:r>
            <a:r>
              <a:rPr lang="tr-TR" dirty="0" smtClean="0">
                <a:solidFill>
                  <a:srgbClr val="FFFFFF"/>
                </a:solidFill>
                <a:highlight>
                  <a:srgbClr val="272822"/>
                </a:highlight>
              </a:rPr>
              <a:t>() {....}</a:t>
            </a:r>
            <a:endParaRPr lang="tr-TR" dirty="0">
              <a:solidFill>
                <a:srgbClr val="FFFFFF"/>
              </a:solidFill>
              <a:highlight>
                <a:srgbClr val="272822"/>
              </a:highlight>
            </a:endParaRPr>
          </a:p>
          <a:p>
            <a:r>
              <a:rPr lang="tr-TR" dirty="0" smtClean="0">
                <a:solidFill>
                  <a:srgbClr val="FFFFFF"/>
                </a:solidFill>
                <a:highlight>
                  <a:srgbClr val="272822"/>
                </a:highlight>
              </a:rPr>
              <a:t>};</a:t>
            </a:r>
            <a:endParaRPr lang="tr-TR" dirty="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Object</a:t>
            </a:r>
            <a:endParaRPr lang="de-DE" dirty="0"/>
          </a:p>
        </p:txBody>
      </p:sp>
    </p:spTree>
    <p:extLst>
      <p:ext uri="{BB962C8B-B14F-4D97-AF65-F5344CB8AC3E}">
        <p14:creationId xmlns:p14="http://schemas.microsoft.com/office/powerpoint/2010/main" val="16739216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var</a:t>
            </a:r>
            <a:r>
              <a:rPr lang="de-DE" dirty="0"/>
              <a:t> </a:t>
            </a:r>
            <a:r>
              <a:rPr lang="de-DE" dirty="0" err="1"/>
              <a:t>myObject</a:t>
            </a:r>
            <a:r>
              <a:rPr lang="de-DE" dirty="0"/>
              <a:t> = {</a:t>
            </a:r>
          </a:p>
          <a:p>
            <a:r>
              <a:rPr lang="de-DE" dirty="0"/>
              <a:t>	</a:t>
            </a:r>
            <a:r>
              <a:rPr lang="de-DE" dirty="0" err="1" smtClean="0"/>
              <a:t>val</a:t>
            </a:r>
            <a:r>
              <a:rPr lang="de-DE" dirty="0"/>
              <a:t>: 0,</a:t>
            </a:r>
          </a:p>
          <a:p>
            <a:r>
              <a:rPr lang="de-DE" dirty="0"/>
              <a:t> </a:t>
            </a:r>
            <a:r>
              <a:rPr lang="de-DE" dirty="0" smtClean="0"/>
              <a:t>	</a:t>
            </a:r>
            <a:r>
              <a:rPr lang="de-DE" dirty="0" err="1" smtClean="0"/>
              <a:t>increment</a:t>
            </a:r>
            <a:r>
              <a:rPr lang="de-DE" dirty="0"/>
              <a:t>: </a:t>
            </a:r>
            <a:r>
              <a:rPr lang="de-DE" dirty="0" err="1"/>
              <a:t>function</a:t>
            </a:r>
            <a:r>
              <a:rPr lang="de-DE" dirty="0"/>
              <a:t> (</a:t>
            </a:r>
            <a:r>
              <a:rPr lang="de-DE" dirty="0" err="1"/>
              <a:t>inc</a:t>
            </a:r>
            <a:r>
              <a:rPr lang="de-DE" dirty="0"/>
              <a:t>) {</a:t>
            </a:r>
          </a:p>
          <a:p>
            <a:r>
              <a:rPr lang="de-DE" dirty="0"/>
              <a:t> </a:t>
            </a:r>
            <a:r>
              <a:rPr lang="de-DE" dirty="0" smtClean="0"/>
              <a:t>		</a:t>
            </a:r>
            <a:r>
              <a:rPr lang="de-DE" dirty="0" err="1" smtClean="0"/>
              <a:t>this.val</a:t>
            </a:r>
            <a:r>
              <a:rPr lang="de-DE" dirty="0" smtClean="0"/>
              <a:t> += </a:t>
            </a:r>
            <a:r>
              <a:rPr lang="de-DE" dirty="0" err="1" smtClean="0"/>
              <a:t>inc</a:t>
            </a:r>
            <a:r>
              <a:rPr lang="de-DE" dirty="0" smtClean="0"/>
              <a:t>;</a:t>
            </a:r>
            <a:endParaRPr lang="de-DE" dirty="0"/>
          </a:p>
          <a:p>
            <a:r>
              <a:rPr lang="de-DE" dirty="0"/>
              <a:t> </a:t>
            </a:r>
            <a:r>
              <a:rPr lang="de-DE" dirty="0" smtClean="0"/>
              <a:t>	}</a:t>
            </a:r>
            <a:endParaRPr lang="de-DE" dirty="0"/>
          </a:p>
          <a:p>
            <a:r>
              <a:rPr lang="de-DE" dirty="0"/>
              <a:t>}</a:t>
            </a:r>
            <a:r>
              <a:rPr lang="de-DE" dirty="0" smtClean="0"/>
              <a:t>;</a:t>
            </a:r>
          </a:p>
          <a:p>
            <a:endParaRPr lang="de-DE" dirty="0"/>
          </a:p>
          <a:p>
            <a:r>
              <a:rPr lang="de-DE" dirty="0" err="1" smtClean="0"/>
              <a:t>myObject.increment</a:t>
            </a:r>
            <a:r>
              <a:rPr lang="de-DE" dirty="0"/>
              <a:t>(1);</a:t>
            </a:r>
          </a:p>
          <a:p>
            <a:r>
              <a:rPr lang="de-DE" dirty="0" err="1" smtClean="0"/>
              <a:t>myObject.val</a:t>
            </a:r>
            <a:r>
              <a:rPr lang="de-DE" dirty="0" smtClean="0"/>
              <a:t>; // 1</a:t>
            </a:r>
            <a:endParaRPr lang="de-DE" dirty="0"/>
          </a:p>
        </p:txBody>
      </p:sp>
      <p:sp>
        <p:nvSpPr>
          <p:cNvPr id="4" name="Titel 3"/>
          <p:cNvSpPr>
            <a:spLocks noGrp="1"/>
          </p:cNvSpPr>
          <p:nvPr>
            <p:ph type="title"/>
          </p:nvPr>
        </p:nvSpPr>
        <p:spPr/>
        <p:txBody>
          <a:bodyPr/>
          <a:lstStyle/>
          <a:p>
            <a:r>
              <a:rPr lang="de-DE" dirty="0" err="1" smtClean="0"/>
              <a:t>Method</a:t>
            </a:r>
            <a:r>
              <a:rPr lang="de-DE" dirty="0" smtClean="0"/>
              <a:t> </a:t>
            </a:r>
            <a:r>
              <a:rPr lang="de-DE" dirty="0" err="1" smtClean="0"/>
              <a:t>Invocation</a:t>
            </a:r>
            <a:endParaRPr lang="de-DE" dirty="0"/>
          </a:p>
        </p:txBody>
      </p:sp>
    </p:spTree>
    <p:extLst>
      <p:ext uri="{BB962C8B-B14F-4D97-AF65-F5344CB8AC3E}">
        <p14:creationId xmlns:p14="http://schemas.microsoft.com/office/powerpoint/2010/main" val="24050116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Native / ursprüngliche Ablaufumgebung ist der Browser</a:t>
            </a:r>
          </a:p>
          <a:p>
            <a:pPr marL="0" indent="0">
              <a:buNone/>
            </a:pPr>
            <a:endParaRPr lang="de-DE" dirty="0">
              <a:solidFill>
                <a:srgbClr val="FFFFFF"/>
              </a:solidFill>
            </a:endParaRPr>
          </a:p>
          <a:p>
            <a:pPr marL="0" indent="0">
              <a:buNone/>
            </a:pPr>
            <a:r>
              <a:rPr lang="de-DE" dirty="0" smtClean="0">
                <a:solidFill>
                  <a:srgbClr val="FFFFFF"/>
                </a:solidFill>
              </a:rPr>
              <a:t>ABER: JS ist auch </a:t>
            </a:r>
            <a:r>
              <a:rPr lang="de-DE" dirty="0" err="1" smtClean="0">
                <a:solidFill>
                  <a:srgbClr val="FFFFFF"/>
                </a:solidFill>
              </a:rPr>
              <a:t>Headless</a:t>
            </a:r>
            <a:r>
              <a:rPr lang="de-DE" dirty="0" smtClean="0">
                <a:solidFill>
                  <a:srgbClr val="FFFFFF"/>
                </a:solidFill>
              </a:rPr>
              <a:t> über </a:t>
            </a:r>
            <a:r>
              <a:rPr lang="de-DE" dirty="0" err="1" smtClean="0">
                <a:solidFill>
                  <a:srgbClr val="FFFFFF"/>
                </a:solidFill>
              </a:rPr>
              <a:t>Node</a:t>
            </a:r>
            <a:r>
              <a:rPr lang="de-DE" dirty="0" smtClean="0">
                <a:solidFill>
                  <a:srgbClr val="FFFFFF"/>
                </a:solidFill>
              </a:rPr>
              <a:t> (V8 + Libraries) möglich</a:t>
            </a:r>
          </a:p>
          <a:p>
            <a:pPr marL="0" indent="0">
              <a:buNone/>
            </a:pPr>
            <a:endParaRPr lang="de-DE" dirty="0">
              <a:solidFill>
                <a:srgbClr val="FFFFFF"/>
              </a:solidFill>
            </a:endParaRPr>
          </a:p>
        </p:txBody>
      </p:sp>
      <p:sp>
        <p:nvSpPr>
          <p:cNvPr id="3" name="Titel 2"/>
          <p:cNvSpPr>
            <a:spLocks noGrp="1"/>
          </p:cNvSpPr>
          <p:nvPr>
            <p:ph type="title"/>
          </p:nvPr>
        </p:nvSpPr>
        <p:spPr/>
        <p:txBody>
          <a:bodyPr/>
          <a:lstStyle/>
          <a:p>
            <a:r>
              <a:rPr lang="de-DE" dirty="0" smtClean="0">
                <a:solidFill>
                  <a:srgbClr val="FFFFFF"/>
                </a:solidFill>
              </a:rPr>
              <a:t>Browser</a:t>
            </a:r>
            <a:endParaRPr lang="de-DE" dirty="0">
              <a:solidFill>
                <a:srgbClr val="FFFFFF"/>
              </a:solidFill>
            </a:endParaRPr>
          </a:p>
        </p:txBody>
      </p:sp>
    </p:spTree>
    <p:extLst>
      <p:ext uri="{BB962C8B-B14F-4D97-AF65-F5344CB8AC3E}">
        <p14:creationId xmlns:p14="http://schemas.microsoft.com/office/powerpoint/2010/main" val="13114307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endParaRPr lang="de-DE" dirty="0">
              <a:solidFill>
                <a:srgbClr val="FFFFFF"/>
              </a:solidFill>
            </a:endParaRPr>
          </a:p>
        </p:txBody>
      </p:sp>
      <p:sp>
        <p:nvSpPr>
          <p:cNvPr id="3" name="Titel 2"/>
          <p:cNvSpPr>
            <a:spLocks noGrp="1"/>
          </p:cNvSpPr>
          <p:nvPr>
            <p:ph type="title"/>
          </p:nvPr>
        </p:nvSpPr>
        <p:spPr/>
        <p:txBody>
          <a:bodyPr/>
          <a:lstStyle/>
          <a:p>
            <a:r>
              <a:rPr lang="de-DE" dirty="0" err="1" smtClean="0">
                <a:solidFill>
                  <a:srgbClr val="FFFFFF"/>
                </a:solidFill>
              </a:rPr>
              <a:t>Node.js</a:t>
            </a:r>
            <a:endParaRPr lang="de-DE" dirty="0">
              <a:solidFill>
                <a:srgbClr val="FFFFFF"/>
              </a:solidFill>
            </a:endParaRPr>
          </a:p>
        </p:txBody>
      </p:sp>
      <p:pic>
        <p:nvPicPr>
          <p:cNvPr id="4" name="Bild 3"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526840"/>
            <a:ext cx="5688632" cy="1532448"/>
          </a:xfrm>
          <a:prstGeom prst="rect">
            <a:avLst/>
          </a:prstGeom>
        </p:spPr>
      </p:pic>
    </p:spTree>
    <p:extLst>
      <p:ext uri="{BB962C8B-B14F-4D97-AF65-F5344CB8AC3E}">
        <p14:creationId xmlns:p14="http://schemas.microsoft.com/office/powerpoint/2010/main" val="18696736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Debuggen über alert ist doof</a:t>
            </a:r>
          </a:p>
          <a:p>
            <a:r>
              <a:rPr lang="de-DE" dirty="0" smtClean="0"/>
              <a:t>Aber: Mit </a:t>
            </a:r>
            <a:r>
              <a:rPr lang="de-DE" dirty="0" err="1" smtClean="0"/>
              <a:t>console.log</a:t>
            </a:r>
            <a:r>
              <a:rPr lang="de-DE" dirty="0" smtClean="0"/>
              <a:t>() (</a:t>
            </a:r>
            <a:r>
              <a:rPr lang="de-DE" dirty="0" err="1" smtClean="0"/>
              <a:t>debug</a:t>
            </a:r>
            <a:r>
              <a:rPr lang="de-DE" dirty="0" smtClean="0"/>
              <a:t>, </a:t>
            </a:r>
            <a:r>
              <a:rPr lang="de-DE" dirty="0" err="1" smtClean="0"/>
              <a:t>info</a:t>
            </a:r>
            <a:r>
              <a:rPr lang="de-DE" dirty="0" smtClean="0"/>
              <a:t>, warn, </a:t>
            </a:r>
            <a:r>
              <a:rPr lang="de-DE" dirty="0" err="1" smtClean="0"/>
              <a:t>error</a:t>
            </a:r>
            <a:r>
              <a:rPr lang="de-DE" dirty="0" smtClean="0"/>
              <a:t>) bekommt man geregeltes </a:t>
            </a:r>
            <a:r>
              <a:rPr lang="de-DE" dirty="0" err="1" smtClean="0"/>
              <a:t>Logging</a:t>
            </a:r>
            <a:r>
              <a:rPr lang="de-DE" dirty="0" smtClean="0"/>
              <a:t> hin</a:t>
            </a:r>
          </a:p>
          <a:p>
            <a:r>
              <a:rPr lang="de-DE" dirty="0"/>
              <a:t>Es gibt JS-Debugger</a:t>
            </a:r>
          </a:p>
          <a:p>
            <a:r>
              <a:rPr lang="de-DE" dirty="0"/>
              <a:t>Besser ist natürlich test-getriebene </a:t>
            </a:r>
            <a:r>
              <a:rPr lang="de-DE" dirty="0" err="1"/>
              <a:t>Entwicklerung</a:t>
            </a:r>
            <a:endParaRPr lang="de-DE" dirty="0"/>
          </a:p>
          <a:p>
            <a:endParaRPr lang="de-DE" dirty="0"/>
          </a:p>
        </p:txBody>
      </p:sp>
      <p:sp>
        <p:nvSpPr>
          <p:cNvPr id="3" name="Titel 2"/>
          <p:cNvSpPr>
            <a:spLocks noGrp="1"/>
          </p:cNvSpPr>
          <p:nvPr>
            <p:ph type="title"/>
          </p:nvPr>
        </p:nvSpPr>
        <p:spPr/>
        <p:txBody>
          <a:bodyPr/>
          <a:lstStyle/>
          <a:p>
            <a:r>
              <a:rPr lang="de-DE" dirty="0" err="1" smtClean="0"/>
              <a:t>Console</a:t>
            </a:r>
            <a:endParaRPr lang="de-DE" dirty="0"/>
          </a:p>
        </p:txBody>
      </p:sp>
    </p:spTree>
    <p:extLst>
      <p:ext uri="{BB962C8B-B14F-4D97-AF65-F5344CB8AC3E}">
        <p14:creationId xmlns:p14="http://schemas.microsoft.com/office/powerpoint/2010/main" val="247947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 Array ist vom Typ </a:t>
            </a:r>
            <a:r>
              <a:rPr lang="de-DE" dirty="0" err="1" smtClean="0"/>
              <a:t>Object</a:t>
            </a:r>
            <a:endParaRPr lang="de-DE" dirty="0" smtClean="0"/>
          </a:p>
          <a:p>
            <a:r>
              <a:rPr lang="de-DE" dirty="0" smtClean="0"/>
              <a:t>D.h., es ist ein Objekt mit Properties und Methoden.</a:t>
            </a:r>
            <a:endParaRPr lang="de-DE" dirty="0" smtClean="0"/>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39367427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The </a:t>
            </a:r>
            <a:r>
              <a:rPr lang="de-DE" dirty="0" err="1"/>
              <a:t>indexOf</a:t>
            </a:r>
            <a:r>
              <a:rPr lang="de-DE" dirty="0"/>
              <a:t>() </a:t>
            </a:r>
            <a:r>
              <a:rPr lang="de-DE" dirty="0" err="1"/>
              <a:t>method</a:t>
            </a:r>
            <a:r>
              <a:rPr lang="de-DE" dirty="0"/>
              <a:t> </a:t>
            </a:r>
            <a:r>
              <a:rPr lang="de-DE" dirty="0" err="1"/>
              <a:t>returns</a:t>
            </a:r>
            <a:r>
              <a:rPr lang="de-DE" dirty="0"/>
              <a:t> </a:t>
            </a:r>
            <a:r>
              <a:rPr lang="de-DE" dirty="0" err="1"/>
              <a:t>the</a:t>
            </a:r>
            <a:r>
              <a:rPr lang="de-DE" dirty="0"/>
              <a:t> </a:t>
            </a:r>
            <a:r>
              <a:rPr lang="de-DE" dirty="0" err="1"/>
              <a:t>first</a:t>
            </a:r>
            <a:r>
              <a:rPr lang="de-DE" dirty="0"/>
              <a:t> </a:t>
            </a:r>
            <a:r>
              <a:rPr lang="de-DE" dirty="0" err="1"/>
              <a:t>index</a:t>
            </a:r>
            <a:r>
              <a:rPr lang="de-DE" dirty="0"/>
              <a:t> </a:t>
            </a:r>
            <a:r>
              <a:rPr lang="de-DE" dirty="0" err="1"/>
              <a:t>at</a:t>
            </a:r>
            <a:r>
              <a:rPr lang="de-DE" dirty="0"/>
              <a:t> </a:t>
            </a:r>
            <a:r>
              <a:rPr lang="de-DE" dirty="0" err="1"/>
              <a:t>which</a:t>
            </a:r>
            <a:r>
              <a:rPr lang="de-DE" dirty="0"/>
              <a:t> a </a:t>
            </a:r>
            <a:r>
              <a:rPr lang="de-DE" dirty="0" err="1"/>
              <a:t>given</a:t>
            </a:r>
            <a:r>
              <a:rPr lang="de-DE" dirty="0"/>
              <a:t> </a:t>
            </a:r>
            <a:r>
              <a:rPr lang="de-DE" dirty="0" err="1"/>
              <a:t>element</a:t>
            </a:r>
            <a:r>
              <a:rPr lang="de-DE" dirty="0"/>
              <a:t> </a:t>
            </a:r>
            <a:r>
              <a:rPr lang="de-DE" dirty="0" err="1"/>
              <a:t>can</a:t>
            </a:r>
            <a:r>
              <a:rPr lang="de-DE" dirty="0"/>
              <a:t> </a:t>
            </a:r>
            <a:r>
              <a:rPr lang="de-DE" dirty="0" err="1"/>
              <a:t>be</a:t>
            </a:r>
            <a:r>
              <a:rPr lang="de-DE" dirty="0"/>
              <a:t> </a:t>
            </a:r>
            <a:r>
              <a:rPr lang="de-DE" dirty="0" err="1"/>
              <a:t>found</a:t>
            </a:r>
            <a:r>
              <a:rPr lang="de-DE" dirty="0"/>
              <a:t> in </a:t>
            </a:r>
            <a:r>
              <a:rPr lang="de-DE" dirty="0" err="1"/>
              <a:t>the</a:t>
            </a:r>
            <a:r>
              <a:rPr lang="de-DE" dirty="0"/>
              <a:t> </a:t>
            </a:r>
            <a:r>
              <a:rPr lang="de-DE" dirty="0" err="1"/>
              <a:t>array</a:t>
            </a:r>
            <a:r>
              <a:rPr lang="de-DE" dirty="0"/>
              <a:t>, </a:t>
            </a:r>
            <a:r>
              <a:rPr lang="de-DE" dirty="0" err="1"/>
              <a:t>or</a:t>
            </a:r>
            <a:r>
              <a:rPr lang="de-DE" dirty="0"/>
              <a:t> -1 </a:t>
            </a:r>
            <a:r>
              <a:rPr lang="de-DE" dirty="0" err="1"/>
              <a:t>if</a:t>
            </a:r>
            <a:r>
              <a:rPr lang="de-DE" dirty="0"/>
              <a:t> </a:t>
            </a:r>
            <a:r>
              <a:rPr lang="de-DE" dirty="0" err="1"/>
              <a:t>it</a:t>
            </a:r>
            <a:r>
              <a:rPr lang="de-DE" dirty="0"/>
              <a:t> </a:t>
            </a:r>
            <a:r>
              <a:rPr lang="de-DE" dirty="0" err="1"/>
              <a:t>is</a:t>
            </a:r>
            <a:r>
              <a:rPr lang="de-DE" dirty="0"/>
              <a:t> not </a:t>
            </a:r>
            <a:r>
              <a:rPr lang="de-DE" dirty="0" err="1"/>
              <a:t>present</a:t>
            </a:r>
            <a:r>
              <a:rPr lang="de-DE" dirty="0"/>
              <a:t>.</a:t>
            </a:r>
          </a:p>
          <a:p>
            <a:r>
              <a:rPr lang="de-DE" dirty="0" smtClean="0"/>
              <a:t>The </a:t>
            </a:r>
            <a:r>
              <a:rPr lang="de-DE" dirty="0" err="1"/>
              <a:t>filter</a:t>
            </a:r>
            <a:r>
              <a:rPr lang="de-DE" dirty="0"/>
              <a:t>() </a:t>
            </a:r>
            <a:r>
              <a:rPr lang="de-DE" dirty="0" err="1"/>
              <a:t>method</a:t>
            </a:r>
            <a:r>
              <a:rPr lang="de-DE" dirty="0"/>
              <a:t> </a:t>
            </a:r>
            <a:r>
              <a:rPr lang="de-DE" dirty="0" err="1"/>
              <a:t>creates</a:t>
            </a:r>
            <a:r>
              <a:rPr lang="de-DE" dirty="0"/>
              <a:t> a </a:t>
            </a:r>
            <a:r>
              <a:rPr lang="de-DE" dirty="0" err="1"/>
              <a:t>new</a:t>
            </a:r>
            <a:r>
              <a:rPr lang="de-DE" dirty="0"/>
              <a:t> </a:t>
            </a:r>
            <a:r>
              <a:rPr lang="de-DE" dirty="0" err="1"/>
              <a:t>array</a:t>
            </a:r>
            <a:r>
              <a:rPr lang="de-DE" dirty="0"/>
              <a:t> </a:t>
            </a:r>
            <a:r>
              <a:rPr lang="de-DE" dirty="0" err="1"/>
              <a:t>with</a:t>
            </a:r>
            <a:r>
              <a:rPr lang="de-DE" dirty="0"/>
              <a:t> all </a:t>
            </a:r>
            <a:r>
              <a:rPr lang="de-DE" dirty="0" err="1"/>
              <a:t>elements</a:t>
            </a:r>
            <a:r>
              <a:rPr lang="de-DE" dirty="0"/>
              <a:t> </a:t>
            </a:r>
            <a:r>
              <a:rPr lang="de-DE" dirty="0" err="1"/>
              <a:t>that</a:t>
            </a:r>
            <a:r>
              <a:rPr lang="de-DE" dirty="0"/>
              <a:t> pass </a:t>
            </a:r>
            <a:r>
              <a:rPr lang="de-DE" dirty="0" err="1"/>
              <a:t>the</a:t>
            </a:r>
            <a:r>
              <a:rPr lang="de-DE" dirty="0"/>
              <a:t> </a:t>
            </a:r>
            <a:r>
              <a:rPr lang="de-DE" dirty="0" err="1"/>
              <a:t>test</a:t>
            </a:r>
            <a:r>
              <a:rPr lang="de-DE" dirty="0"/>
              <a:t> </a:t>
            </a:r>
            <a:r>
              <a:rPr lang="de-DE" dirty="0" err="1"/>
              <a:t>implemented</a:t>
            </a:r>
            <a:r>
              <a:rPr lang="de-DE" dirty="0"/>
              <a:t> </a:t>
            </a:r>
            <a:r>
              <a:rPr lang="de-DE" dirty="0" err="1"/>
              <a:t>by</a:t>
            </a:r>
            <a:r>
              <a:rPr lang="de-DE" dirty="0"/>
              <a:t> </a:t>
            </a:r>
            <a:r>
              <a:rPr lang="de-DE" dirty="0" err="1"/>
              <a:t>the</a:t>
            </a:r>
            <a:r>
              <a:rPr lang="de-DE" dirty="0"/>
              <a:t> </a:t>
            </a:r>
            <a:r>
              <a:rPr lang="de-DE" dirty="0" err="1"/>
              <a:t>provided</a:t>
            </a:r>
            <a:r>
              <a:rPr lang="de-DE" dirty="0"/>
              <a:t> </a:t>
            </a:r>
            <a:r>
              <a:rPr lang="de-DE" dirty="0" err="1"/>
              <a:t>function</a:t>
            </a:r>
            <a:r>
              <a:rPr lang="de-DE" dirty="0"/>
              <a:t>.</a:t>
            </a:r>
          </a:p>
          <a:p>
            <a:r>
              <a:rPr lang="de-DE" dirty="0"/>
              <a:t>The </a:t>
            </a:r>
            <a:r>
              <a:rPr lang="de-DE" dirty="0" err="1"/>
              <a:t>forEach</a:t>
            </a:r>
            <a:r>
              <a:rPr lang="de-DE" dirty="0"/>
              <a:t>() </a:t>
            </a:r>
            <a:r>
              <a:rPr lang="de-DE" dirty="0" err="1"/>
              <a:t>method</a:t>
            </a:r>
            <a:r>
              <a:rPr lang="de-DE" dirty="0"/>
              <a:t> </a:t>
            </a:r>
            <a:r>
              <a:rPr lang="de-DE" dirty="0" err="1"/>
              <a:t>executes</a:t>
            </a:r>
            <a:r>
              <a:rPr lang="de-DE" dirty="0"/>
              <a:t> a </a:t>
            </a:r>
            <a:r>
              <a:rPr lang="de-DE" dirty="0" err="1"/>
              <a:t>provided</a:t>
            </a:r>
            <a:r>
              <a:rPr lang="de-DE" dirty="0"/>
              <a:t> </a:t>
            </a:r>
            <a:r>
              <a:rPr lang="de-DE" dirty="0" err="1"/>
              <a:t>function</a:t>
            </a:r>
            <a:r>
              <a:rPr lang="de-DE" dirty="0"/>
              <a:t> </a:t>
            </a:r>
            <a:r>
              <a:rPr lang="de-DE" dirty="0" err="1"/>
              <a:t>once</a:t>
            </a:r>
            <a:r>
              <a:rPr lang="de-DE" dirty="0"/>
              <a:t> per </a:t>
            </a:r>
            <a:r>
              <a:rPr lang="de-DE" dirty="0" err="1"/>
              <a:t>array</a:t>
            </a:r>
            <a:r>
              <a:rPr lang="de-DE" dirty="0"/>
              <a:t> </a:t>
            </a:r>
            <a:r>
              <a:rPr lang="de-DE" dirty="0" err="1"/>
              <a:t>element</a:t>
            </a:r>
            <a:r>
              <a:rPr lang="de-DE" dirty="0" smtClean="0"/>
              <a:t>.</a:t>
            </a:r>
          </a:p>
          <a:p>
            <a:r>
              <a:rPr lang="de-DE" dirty="0"/>
              <a:t>The </a:t>
            </a:r>
            <a:r>
              <a:rPr lang="de-DE" dirty="0" err="1"/>
              <a:t>map</a:t>
            </a:r>
            <a:r>
              <a:rPr lang="de-DE" dirty="0"/>
              <a:t>() </a:t>
            </a:r>
            <a:r>
              <a:rPr lang="de-DE" dirty="0" err="1"/>
              <a:t>method</a:t>
            </a:r>
            <a:r>
              <a:rPr lang="de-DE" dirty="0"/>
              <a:t> </a:t>
            </a:r>
            <a:r>
              <a:rPr lang="de-DE" dirty="0" err="1"/>
              <a:t>creates</a:t>
            </a:r>
            <a:r>
              <a:rPr lang="de-DE" dirty="0"/>
              <a:t> a </a:t>
            </a:r>
            <a:r>
              <a:rPr lang="de-DE" dirty="0" err="1"/>
              <a:t>new</a:t>
            </a:r>
            <a:r>
              <a:rPr lang="de-DE" dirty="0"/>
              <a:t> </a:t>
            </a:r>
            <a:r>
              <a:rPr lang="de-DE" dirty="0" err="1"/>
              <a:t>array</a:t>
            </a:r>
            <a:r>
              <a:rPr lang="de-DE" dirty="0"/>
              <a:t> </a:t>
            </a:r>
            <a:r>
              <a:rPr lang="de-DE" dirty="0" err="1"/>
              <a:t>with</a:t>
            </a:r>
            <a:r>
              <a:rPr lang="de-DE" dirty="0"/>
              <a:t> </a:t>
            </a:r>
            <a:r>
              <a:rPr lang="de-DE" dirty="0" err="1"/>
              <a:t>the</a:t>
            </a:r>
            <a:r>
              <a:rPr lang="de-DE" dirty="0"/>
              <a:t> </a:t>
            </a:r>
            <a:r>
              <a:rPr lang="de-DE" dirty="0" err="1"/>
              <a:t>results</a:t>
            </a:r>
            <a:r>
              <a:rPr lang="de-DE" dirty="0"/>
              <a:t> </a:t>
            </a:r>
            <a:r>
              <a:rPr lang="de-DE" dirty="0" err="1"/>
              <a:t>of</a:t>
            </a:r>
            <a:r>
              <a:rPr lang="de-DE" dirty="0"/>
              <a:t> </a:t>
            </a:r>
            <a:r>
              <a:rPr lang="de-DE" dirty="0" err="1"/>
              <a:t>calling</a:t>
            </a:r>
            <a:r>
              <a:rPr lang="de-DE" dirty="0"/>
              <a:t> a </a:t>
            </a:r>
            <a:r>
              <a:rPr lang="de-DE" dirty="0" err="1"/>
              <a:t>provided</a:t>
            </a:r>
            <a:r>
              <a:rPr lang="de-DE" dirty="0"/>
              <a:t> </a:t>
            </a:r>
            <a:r>
              <a:rPr lang="de-DE" dirty="0" err="1"/>
              <a:t>function</a:t>
            </a:r>
            <a:r>
              <a:rPr lang="de-DE" dirty="0"/>
              <a:t> on </a:t>
            </a:r>
            <a:r>
              <a:rPr lang="de-DE" dirty="0" err="1"/>
              <a:t>every</a:t>
            </a:r>
            <a:r>
              <a:rPr lang="de-DE" dirty="0"/>
              <a:t> </a:t>
            </a:r>
            <a:r>
              <a:rPr lang="de-DE" dirty="0" err="1"/>
              <a:t>element</a:t>
            </a:r>
            <a:r>
              <a:rPr lang="de-DE" dirty="0"/>
              <a:t> in </a:t>
            </a:r>
            <a:r>
              <a:rPr lang="de-DE" dirty="0" err="1"/>
              <a:t>this</a:t>
            </a:r>
            <a:r>
              <a:rPr lang="de-DE" dirty="0"/>
              <a:t> </a:t>
            </a:r>
            <a:r>
              <a:rPr lang="de-DE" dirty="0" err="1"/>
              <a:t>array</a:t>
            </a:r>
            <a:r>
              <a:rPr lang="de-DE" dirty="0" smtClean="0"/>
              <a:t>.</a:t>
            </a:r>
          </a:p>
          <a:p>
            <a:r>
              <a:rPr lang="de-DE" dirty="0"/>
              <a:t>The </a:t>
            </a:r>
            <a:r>
              <a:rPr lang="de-DE" dirty="0" err="1"/>
              <a:t>reduce</a:t>
            </a:r>
            <a:r>
              <a:rPr lang="de-DE" dirty="0"/>
              <a:t>() </a:t>
            </a:r>
            <a:r>
              <a:rPr lang="de-DE" dirty="0" err="1"/>
              <a:t>method</a:t>
            </a:r>
            <a:r>
              <a:rPr lang="de-DE" dirty="0"/>
              <a:t> </a:t>
            </a:r>
            <a:r>
              <a:rPr lang="de-DE" dirty="0" err="1"/>
              <a:t>applies</a:t>
            </a:r>
            <a:r>
              <a:rPr lang="de-DE" dirty="0"/>
              <a:t> a </a:t>
            </a:r>
            <a:r>
              <a:rPr lang="de-DE" dirty="0" err="1"/>
              <a:t>function</a:t>
            </a:r>
            <a:r>
              <a:rPr lang="de-DE" dirty="0"/>
              <a:t> </a:t>
            </a:r>
            <a:r>
              <a:rPr lang="de-DE" dirty="0" err="1"/>
              <a:t>against</a:t>
            </a:r>
            <a:r>
              <a:rPr lang="de-DE" dirty="0"/>
              <a:t> an </a:t>
            </a:r>
            <a:r>
              <a:rPr lang="de-DE" dirty="0" err="1"/>
              <a:t>accumulator</a:t>
            </a:r>
            <a:r>
              <a:rPr lang="de-DE" dirty="0"/>
              <a:t> </a:t>
            </a:r>
            <a:r>
              <a:rPr lang="de-DE" dirty="0" err="1"/>
              <a:t>and</a:t>
            </a:r>
            <a:r>
              <a:rPr lang="de-DE" dirty="0"/>
              <a:t> </a:t>
            </a:r>
            <a:r>
              <a:rPr lang="de-DE" dirty="0" err="1"/>
              <a:t>each</a:t>
            </a:r>
            <a:r>
              <a:rPr lang="de-DE" dirty="0"/>
              <a:t> </a:t>
            </a:r>
            <a:r>
              <a:rPr lang="de-DE" dirty="0" err="1"/>
              <a:t>value</a:t>
            </a:r>
            <a:r>
              <a:rPr lang="de-DE" dirty="0"/>
              <a:t> </a:t>
            </a:r>
            <a:r>
              <a:rPr lang="de-DE" dirty="0" err="1"/>
              <a:t>of</a:t>
            </a:r>
            <a:r>
              <a:rPr lang="de-DE" dirty="0"/>
              <a:t> </a:t>
            </a:r>
            <a:r>
              <a:rPr lang="de-DE" dirty="0" err="1"/>
              <a:t>the</a:t>
            </a:r>
            <a:r>
              <a:rPr lang="de-DE" dirty="0"/>
              <a:t> </a:t>
            </a:r>
            <a:r>
              <a:rPr lang="de-DE" dirty="0" err="1"/>
              <a:t>array</a:t>
            </a:r>
            <a:r>
              <a:rPr lang="de-DE" dirty="0"/>
              <a:t> (</a:t>
            </a:r>
            <a:r>
              <a:rPr lang="de-DE" dirty="0" err="1"/>
              <a:t>from</a:t>
            </a:r>
            <a:r>
              <a:rPr lang="de-DE" dirty="0"/>
              <a:t> </a:t>
            </a:r>
            <a:r>
              <a:rPr lang="de-DE" dirty="0" err="1"/>
              <a:t>left-to-right</a:t>
            </a:r>
            <a:r>
              <a:rPr lang="de-DE" dirty="0"/>
              <a:t>) </a:t>
            </a:r>
            <a:r>
              <a:rPr lang="de-DE" dirty="0" err="1"/>
              <a:t>has</a:t>
            </a:r>
            <a:r>
              <a:rPr lang="de-DE" dirty="0"/>
              <a:t> </a:t>
            </a:r>
            <a:r>
              <a:rPr lang="de-DE" dirty="0" err="1"/>
              <a:t>to</a:t>
            </a:r>
            <a:r>
              <a:rPr lang="de-DE" dirty="0"/>
              <a:t> </a:t>
            </a:r>
            <a:r>
              <a:rPr lang="de-DE" dirty="0" err="1"/>
              <a:t>reduce</a:t>
            </a:r>
            <a:r>
              <a:rPr lang="de-DE" dirty="0"/>
              <a:t> </a:t>
            </a:r>
            <a:r>
              <a:rPr lang="de-DE" dirty="0" err="1"/>
              <a:t>it</a:t>
            </a:r>
            <a:r>
              <a:rPr lang="de-DE" dirty="0"/>
              <a:t> </a:t>
            </a:r>
            <a:r>
              <a:rPr lang="de-DE" dirty="0" err="1"/>
              <a:t>to</a:t>
            </a:r>
            <a:r>
              <a:rPr lang="de-DE" dirty="0"/>
              <a:t> a </a:t>
            </a:r>
            <a:r>
              <a:rPr lang="de-DE" dirty="0" err="1"/>
              <a:t>single</a:t>
            </a:r>
            <a:r>
              <a:rPr lang="de-DE" dirty="0"/>
              <a:t> </a:t>
            </a:r>
            <a:r>
              <a:rPr lang="de-DE" dirty="0" err="1"/>
              <a:t>value</a:t>
            </a:r>
            <a:r>
              <a:rPr lang="de-DE" dirty="0"/>
              <a:t>.</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10193056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The </a:t>
            </a:r>
            <a:r>
              <a:rPr lang="de-DE" dirty="0" err="1"/>
              <a:t>map</a:t>
            </a:r>
            <a:r>
              <a:rPr lang="de-DE" dirty="0"/>
              <a:t>() </a:t>
            </a:r>
            <a:r>
              <a:rPr lang="de-DE" dirty="0" err="1"/>
              <a:t>method</a:t>
            </a:r>
            <a:r>
              <a:rPr lang="de-DE" dirty="0"/>
              <a:t> </a:t>
            </a:r>
            <a:r>
              <a:rPr lang="de-DE" dirty="0" err="1"/>
              <a:t>creates</a:t>
            </a:r>
            <a:r>
              <a:rPr lang="de-DE" dirty="0"/>
              <a:t> a </a:t>
            </a:r>
            <a:r>
              <a:rPr lang="de-DE" dirty="0" err="1"/>
              <a:t>new</a:t>
            </a:r>
            <a:r>
              <a:rPr lang="de-DE" dirty="0"/>
              <a:t> </a:t>
            </a:r>
            <a:r>
              <a:rPr lang="de-DE" dirty="0" err="1"/>
              <a:t>array</a:t>
            </a:r>
            <a:r>
              <a:rPr lang="de-DE" dirty="0"/>
              <a:t> </a:t>
            </a:r>
            <a:r>
              <a:rPr lang="de-DE" dirty="0" err="1"/>
              <a:t>with</a:t>
            </a:r>
            <a:r>
              <a:rPr lang="de-DE" dirty="0"/>
              <a:t> </a:t>
            </a:r>
            <a:r>
              <a:rPr lang="de-DE" dirty="0" err="1"/>
              <a:t>the</a:t>
            </a:r>
            <a:r>
              <a:rPr lang="de-DE" dirty="0"/>
              <a:t> </a:t>
            </a:r>
            <a:r>
              <a:rPr lang="de-DE" dirty="0" err="1"/>
              <a:t>results</a:t>
            </a:r>
            <a:r>
              <a:rPr lang="de-DE" dirty="0"/>
              <a:t> </a:t>
            </a:r>
            <a:r>
              <a:rPr lang="de-DE" dirty="0" err="1"/>
              <a:t>of</a:t>
            </a:r>
            <a:r>
              <a:rPr lang="de-DE" dirty="0"/>
              <a:t> </a:t>
            </a:r>
            <a:r>
              <a:rPr lang="de-DE" dirty="0" err="1"/>
              <a:t>calling</a:t>
            </a:r>
            <a:r>
              <a:rPr lang="de-DE" dirty="0"/>
              <a:t> a </a:t>
            </a:r>
            <a:r>
              <a:rPr lang="de-DE" dirty="0" err="1"/>
              <a:t>provided</a:t>
            </a:r>
            <a:r>
              <a:rPr lang="de-DE" dirty="0"/>
              <a:t> </a:t>
            </a:r>
            <a:r>
              <a:rPr lang="de-DE" dirty="0" err="1"/>
              <a:t>function</a:t>
            </a:r>
            <a:r>
              <a:rPr lang="de-DE" dirty="0"/>
              <a:t> on </a:t>
            </a:r>
            <a:r>
              <a:rPr lang="de-DE" dirty="0" err="1"/>
              <a:t>every</a:t>
            </a:r>
            <a:r>
              <a:rPr lang="de-DE" dirty="0"/>
              <a:t> </a:t>
            </a:r>
            <a:r>
              <a:rPr lang="de-DE" dirty="0" err="1"/>
              <a:t>element</a:t>
            </a:r>
            <a:r>
              <a:rPr lang="de-DE" dirty="0"/>
              <a:t> in </a:t>
            </a:r>
            <a:r>
              <a:rPr lang="de-DE" dirty="0" err="1"/>
              <a:t>this</a:t>
            </a:r>
            <a:r>
              <a:rPr lang="de-DE" dirty="0"/>
              <a:t> </a:t>
            </a:r>
            <a:r>
              <a:rPr lang="de-DE" dirty="0" err="1"/>
              <a:t>array</a:t>
            </a:r>
            <a:r>
              <a:rPr lang="de-DE" dirty="0" smtClean="0"/>
              <a:t>.</a:t>
            </a:r>
          </a:p>
          <a:p>
            <a:r>
              <a:rPr lang="de-DE" dirty="0"/>
              <a:t>The </a:t>
            </a:r>
            <a:r>
              <a:rPr lang="de-DE" dirty="0" err="1"/>
              <a:t>reduce</a:t>
            </a:r>
            <a:r>
              <a:rPr lang="de-DE" dirty="0"/>
              <a:t>() </a:t>
            </a:r>
            <a:r>
              <a:rPr lang="de-DE" dirty="0" err="1"/>
              <a:t>method</a:t>
            </a:r>
            <a:r>
              <a:rPr lang="de-DE" dirty="0"/>
              <a:t> </a:t>
            </a:r>
            <a:r>
              <a:rPr lang="de-DE" dirty="0" err="1"/>
              <a:t>applies</a:t>
            </a:r>
            <a:r>
              <a:rPr lang="de-DE" dirty="0"/>
              <a:t> a </a:t>
            </a:r>
            <a:r>
              <a:rPr lang="de-DE" dirty="0" err="1"/>
              <a:t>function</a:t>
            </a:r>
            <a:r>
              <a:rPr lang="de-DE" dirty="0"/>
              <a:t> </a:t>
            </a:r>
            <a:r>
              <a:rPr lang="de-DE" dirty="0" err="1"/>
              <a:t>against</a:t>
            </a:r>
            <a:r>
              <a:rPr lang="de-DE" dirty="0"/>
              <a:t> an </a:t>
            </a:r>
            <a:r>
              <a:rPr lang="de-DE" dirty="0" err="1"/>
              <a:t>accumulator</a:t>
            </a:r>
            <a:r>
              <a:rPr lang="de-DE" dirty="0"/>
              <a:t> </a:t>
            </a:r>
            <a:r>
              <a:rPr lang="de-DE" dirty="0" err="1"/>
              <a:t>and</a:t>
            </a:r>
            <a:r>
              <a:rPr lang="de-DE" dirty="0"/>
              <a:t> </a:t>
            </a:r>
            <a:r>
              <a:rPr lang="de-DE" dirty="0" err="1"/>
              <a:t>each</a:t>
            </a:r>
            <a:r>
              <a:rPr lang="de-DE" dirty="0"/>
              <a:t> </a:t>
            </a:r>
            <a:r>
              <a:rPr lang="de-DE" dirty="0" err="1"/>
              <a:t>value</a:t>
            </a:r>
            <a:r>
              <a:rPr lang="de-DE" dirty="0"/>
              <a:t> </a:t>
            </a:r>
            <a:r>
              <a:rPr lang="de-DE" dirty="0" err="1"/>
              <a:t>of</a:t>
            </a:r>
            <a:r>
              <a:rPr lang="de-DE" dirty="0"/>
              <a:t> </a:t>
            </a:r>
            <a:r>
              <a:rPr lang="de-DE" dirty="0" err="1"/>
              <a:t>the</a:t>
            </a:r>
            <a:r>
              <a:rPr lang="de-DE" dirty="0"/>
              <a:t> </a:t>
            </a:r>
            <a:r>
              <a:rPr lang="de-DE" dirty="0" err="1"/>
              <a:t>array</a:t>
            </a:r>
            <a:r>
              <a:rPr lang="de-DE" dirty="0"/>
              <a:t> (</a:t>
            </a:r>
            <a:r>
              <a:rPr lang="de-DE" dirty="0" err="1"/>
              <a:t>from</a:t>
            </a:r>
            <a:r>
              <a:rPr lang="de-DE" dirty="0"/>
              <a:t> </a:t>
            </a:r>
            <a:r>
              <a:rPr lang="de-DE" dirty="0" err="1"/>
              <a:t>left-to-right</a:t>
            </a:r>
            <a:r>
              <a:rPr lang="de-DE" dirty="0"/>
              <a:t>) </a:t>
            </a:r>
            <a:r>
              <a:rPr lang="de-DE" dirty="0" err="1"/>
              <a:t>has</a:t>
            </a:r>
            <a:r>
              <a:rPr lang="de-DE" dirty="0"/>
              <a:t> </a:t>
            </a:r>
            <a:r>
              <a:rPr lang="de-DE" dirty="0" err="1"/>
              <a:t>to</a:t>
            </a:r>
            <a:r>
              <a:rPr lang="de-DE" dirty="0"/>
              <a:t> </a:t>
            </a:r>
            <a:r>
              <a:rPr lang="de-DE" dirty="0" err="1"/>
              <a:t>reduce</a:t>
            </a:r>
            <a:r>
              <a:rPr lang="de-DE" dirty="0"/>
              <a:t> </a:t>
            </a:r>
            <a:r>
              <a:rPr lang="de-DE" dirty="0" err="1"/>
              <a:t>it</a:t>
            </a:r>
            <a:r>
              <a:rPr lang="de-DE" dirty="0"/>
              <a:t> </a:t>
            </a:r>
            <a:r>
              <a:rPr lang="de-DE" dirty="0" err="1"/>
              <a:t>to</a:t>
            </a:r>
            <a:r>
              <a:rPr lang="de-DE" dirty="0"/>
              <a:t> a </a:t>
            </a:r>
            <a:r>
              <a:rPr lang="de-DE" dirty="0" err="1"/>
              <a:t>single</a:t>
            </a:r>
            <a:r>
              <a:rPr lang="de-DE" dirty="0"/>
              <a:t> </a:t>
            </a:r>
            <a:r>
              <a:rPr lang="de-DE" dirty="0" err="1"/>
              <a:t>value</a:t>
            </a:r>
            <a:r>
              <a:rPr lang="de-DE" dirty="0"/>
              <a:t>.</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307362566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demethodizing</a:t>
            </a:r>
            <a:endParaRPr lang="de-DE" dirty="0" smtClean="0"/>
          </a:p>
          <a:p>
            <a:r>
              <a:rPr lang="de-DE" dirty="0" err="1"/>
              <a:t>var</a:t>
            </a:r>
            <a:r>
              <a:rPr lang="de-DE" dirty="0"/>
              <a:t> </a:t>
            </a:r>
            <a:r>
              <a:rPr lang="de-DE" dirty="0" err="1"/>
              <a:t>each</a:t>
            </a:r>
            <a:r>
              <a:rPr lang="de-DE" dirty="0"/>
              <a:t> = </a:t>
            </a:r>
            <a:r>
              <a:rPr lang="de-DE" dirty="0" err="1"/>
              <a:t>Function.prototype.call.bind</a:t>
            </a:r>
            <a:r>
              <a:rPr lang="de-DE" dirty="0"/>
              <a:t>([].</a:t>
            </a:r>
            <a:r>
              <a:rPr lang="de-DE" dirty="0" err="1"/>
              <a:t>forEach</a:t>
            </a:r>
            <a:r>
              <a:rPr lang="de-DE" dirty="0"/>
              <a:t>);</a:t>
            </a:r>
          </a:p>
          <a:p>
            <a:endParaRPr lang="de-DE" dirty="0"/>
          </a:p>
        </p:txBody>
      </p:sp>
      <p:sp>
        <p:nvSpPr>
          <p:cNvPr id="3" name="Titel 2"/>
          <p:cNvSpPr>
            <a:spLocks noGrp="1"/>
          </p:cNvSpPr>
          <p:nvPr>
            <p:ph type="title"/>
          </p:nvPr>
        </p:nvSpPr>
        <p:spPr/>
        <p:txBody>
          <a:bodyPr/>
          <a:lstStyle/>
          <a:p>
            <a:r>
              <a:rPr lang="de-DE" dirty="0" smtClean="0"/>
              <a:t>Bonus: Arrays</a:t>
            </a:r>
            <a:endParaRPr lang="de-DE" dirty="0"/>
          </a:p>
        </p:txBody>
      </p:sp>
    </p:spTree>
    <p:extLst>
      <p:ext uri="{BB962C8B-B14F-4D97-AF65-F5344CB8AC3E}">
        <p14:creationId xmlns:p14="http://schemas.microsoft.com/office/powerpoint/2010/main" val="352803582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aber ist gibt auch </a:t>
            </a:r>
            <a:r>
              <a:rPr lang="de-DE" dirty="0" err="1" smtClean="0"/>
              <a:t>immernoch</a:t>
            </a:r>
            <a:r>
              <a:rPr lang="de-DE" dirty="0" smtClean="0"/>
              <a:t> „normale“ Kontrollstrukturen</a:t>
            </a:r>
          </a:p>
          <a:p>
            <a:r>
              <a:rPr lang="de-DE" dirty="0" smtClean="0"/>
              <a:t>z.B. </a:t>
            </a:r>
            <a:r>
              <a:rPr lang="de-DE" dirty="0" err="1" smtClean="0"/>
              <a:t>for</a:t>
            </a:r>
            <a:endParaRPr lang="de-DE" dirty="0"/>
          </a:p>
        </p:txBody>
      </p:sp>
      <p:sp>
        <p:nvSpPr>
          <p:cNvPr id="3" name="Titel 2"/>
          <p:cNvSpPr>
            <a:spLocks noGrp="1"/>
          </p:cNvSpPr>
          <p:nvPr>
            <p:ph type="title"/>
          </p:nvPr>
        </p:nvSpPr>
        <p:spPr/>
        <p:txBody>
          <a:bodyPr/>
          <a:lstStyle/>
          <a:p>
            <a:r>
              <a:rPr lang="de-DE" dirty="0" err="1" smtClean="0"/>
              <a:t>For-each</a:t>
            </a:r>
            <a:r>
              <a:rPr lang="de-DE" dirty="0" smtClean="0"/>
              <a:t> ist gut	</a:t>
            </a:r>
            <a:endParaRPr lang="de-DE" dirty="0"/>
          </a:p>
        </p:txBody>
      </p:sp>
    </p:spTree>
    <p:extLst>
      <p:ext uri="{BB962C8B-B14F-4D97-AF65-F5344CB8AC3E}">
        <p14:creationId xmlns:p14="http://schemas.microsoft.com/office/powerpoint/2010/main" val="31735677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bf80d3f8aa6bf3bfba775040cf8b4ec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12" y="0"/>
            <a:ext cx="10289512" cy="6858000"/>
          </a:xfrm>
          <a:prstGeom prst="rect">
            <a:avLst/>
          </a:prstGeom>
        </p:spPr>
      </p:pic>
      <p:sp>
        <p:nvSpPr>
          <p:cNvPr id="2" name="Inhaltsplatzhalter 1"/>
          <p:cNvSpPr>
            <a:spLocks noGrp="1"/>
          </p:cNvSpPr>
          <p:nvPr>
            <p:ph idx="1"/>
          </p:nvPr>
        </p:nvSpPr>
        <p:spPr/>
        <p:txBody>
          <a:bodyPr/>
          <a:lstStyle/>
          <a:p>
            <a:pPr marL="0" indent="0">
              <a:buNone/>
            </a:pPr>
            <a:r>
              <a:rPr lang="de-DE" dirty="0" err="1" smtClean="0">
                <a:solidFill>
                  <a:schemeClr val="bg1"/>
                </a:solidFill>
              </a:rPr>
              <a:t>Scheme</a:t>
            </a:r>
            <a:r>
              <a:rPr lang="de-DE" dirty="0" smtClean="0">
                <a:solidFill>
                  <a:schemeClr val="bg1"/>
                </a:solidFill>
              </a:rPr>
              <a:t> im Web-Browser</a:t>
            </a:r>
          </a:p>
          <a:p>
            <a:pPr marL="0" indent="0">
              <a:buNone/>
            </a:pPr>
            <a:r>
              <a:rPr lang="de-DE" dirty="0">
                <a:solidFill>
                  <a:schemeClr val="bg1"/>
                </a:solidFill>
              </a:rPr>
              <a:t>HTML </a:t>
            </a:r>
            <a:r>
              <a:rPr lang="de-DE" dirty="0" err="1">
                <a:solidFill>
                  <a:schemeClr val="bg1"/>
                </a:solidFill>
              </a:rPr>
              <a:t>scripting</a:t>
            </a:r>
            <a:r>
              <a:rPr lang="de-DE" dirty="0">
                <a:solidFill>
                  <a:schemeClr val="bg1"/>
                </a:solidFill>
              </a:rPr>
              <a:t> </a:t>
            </a:r>
            <a:r>
              <a:rPr lang="de-DE" dirty="0" err="1" smtClean="0">
                <a:solidFill>
                  <a:schemeClr val="bg1"/>
                </a:solidFill>
              </a:rPr>
              <a:t>language</a:t>
            </a:r>
            <a:endParaRPr lang="de-DE" dirty="0" smtClean="0">
              <a:solidFill>
                <a:schemeClr val="bg1"/>
              </a:solidFill>
            </a:endParaRPr>
          </a:p>
          <a:p>
            <a:pPr marL="0" indent="0">
              <a:buNone/>
            </a:pPr>
            <a:r>
              <a:rPr lang="de-DE" dirty="0" err="1">
                <a:solidFill>
                  <a:schemeClr val="bg1"/>
                </a:solidFill>
              </a:rPr>
              <a:t>make</a:t>
            </a:r>
            <a:r>
              <a:rPr lang="de-DE" dirty="0">
                <a:solidFill>
                  <a:schemeClr val="bg1"/>
                </a:solidFill>
              </a:rPr>
              <a:t> </a:t>
            </a:r>
            <a:r>
              <a:rPr lang="de-DE" dirty="0" err="1">
                <a:solidFill>
                  <a:schemeClr val="bg1"/>
                </a:solidFill>
              </a:rPr>
              <a:t>it</a:t>
            </a:r>
            <a:r>
              <a:rPr lang="de-DE" dirty="0">
                <a:solidFill>
                  <a:schemeClr val="bg1"/>
                </a:solidFill>
              </a:rPr>
              <a:t> </a:t>
            </a:r>
            <a:r>
              <a:rPr lang="de-DE" dirty="0" err="1">
                <a:solidFill>
                  <a:schemeClr val="bg1"/>
                </a:solidFill>
              </a:rPr>
              <a:t>look</a:t>
            </a:r>
            <a:r>
              <a:rPr lang="de-DE" dirty="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Java</a:t>
            </a:r>
          </a:p>
          <a:p>
            <a:pPr marL="0" indent="0">
              <a:buNone/>
            </a:pPr>
            <a:r>
              <a:rPr lang="de-DE" dirty="0" err="1" smtClean="0">
                <a:solidFill>
                  <a:schemeClr val="bg1"/>
                </a:solidFill>
              </a:rPr>
              <a:t>made</a:t>
            </a:r>
            <a:r>
              <a:rPr lang="de-DE" dirty="0" smtClean="0">
                <a:solidFill>
                  <a:schemeClr val="bg1"/>
                </a:solidFill>
              </a:rPr>
              <a:t> </a:t>
            </a:r>
            <a:r>
              <a:rPr lang="de-DE" dirty="0" err="1" smtClean="0">
                <a:solidFill>
                  <a:schemeClr val="bg1"/>
                </a:solidFill>
              </a:rPr>
              <a:t>it</a:t>
            </a:r>
            <a:r>
              <a:rPr lang="de-DE" dirty="0" smtClean="0">
                <a:solidFill>
                  <a:schemeClr val="bg1"/>
                </a:solidFill>
              </a:rPr>
              <a:t> </a:t>
            </a:r>
            <a:r>
              <a:rPr lang="de-DE" dirty="0" err="1" smtClean="0">
                <a:solidFill>
                  <a:schemeClr val="bg1"/>
                </a:solidFill>
              </a:rPr>
              <a:t>look</a:t>
            </a:r>
            <a:r>
              <a:rPr lang="de-DE" dirty="0" smtClean="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C </a:t>
            </a:r>
            <a:r>
              <a:rPr lang="de-DE" dirty="0" err="1" smtClean="0">
                <a:solidFill>
                  <a:schemeClr val="bg1"/>
                </a:solidFill>
              </a:rPr>
              <a:t>and</a:t>
            </a:r>
            <a:r>
              <a:rPr lang="de-DE" dirty="0" smtClean="0">
                <a:solidFill>
                  <a:schemeClr val="bg1"/>
                </a:solidFill>
              </a:rPr>
              <a:t> AWK</a:t>
            </a:r>
            <a:endParaRPr lang="de-DE" dirty="0">
              <a:solidFill>
                <a:schemeClr val="bg1"/>
              </a:solidFill>
            </a:endParaRPr>
          </a:p>
          <a:p>
            <a:pPr marL="0" indent="0">
              <a:buNone/>
            </a:pPr>
            <a:r>
              <a:rPr lang="de-DE" dirty="0" err="1">
                <a:solidFill>
                  <a:schemeClr val="bg1"/>
                </a:solidFill>
              </a:rPr>
              <a:t>Mistakes</a:t>
            </a:r>
            <a:r>
              <a:rPr lang="de-DE" dirty="0">
                <a:solidFill>
                  <a:schemeClr val="bg1"/>
                </a:solidFill>
              </a:rPr>
              <a:t> (</a:t>
            </a:r>
            <a:r>
              <a:rPr lang="de-DE" dirty="0" err="1">
                <a:solidFill>
                  <a:schemeClr val="bg1"/>
                </a:solidFill>
              </a:rPr>
              <a:t>some</a:t>
            </a:r>
            <a:r>
              <a:rPr lang="de-DE" dirty="0">
                <a:solidFill>
                  <a:schemeClr val="bg1"/>
                </a:solidFill>
              </a:rPr>
              <a:t> </a:t>
            </a:r>
            <a:r>
              <a:rPr lang="de-DE" dirty="0" err="1">
                <a:solidFill>
                  <a:schemeClr val="bg1"/>
                </a:solidFill>
              </a:rPr>
              <a:t>recapitulating</a:t>
            </a:r>
            <a:r>
              <a:rPr lang="de-DE" dirty="0">
                <a:solidFill>
                  <a:schemeClr val="bg1"/>
                </a:solidFill>
              </a:rPr>
              <a:t> LISP) </a:t>
            </a:r>
            <a:r>
              <a:rPr lang="de-DE" dirty="0" err="1">
                <a:solidFill>
                  <a:schemeClr val="bg1"/>
                </a:solidFill>
              </a:rPr>
              <a:t>were</a:t>
            </a:r>
            <a:r>
              <a:rPr lang="de-DE" dirty="0">
                <a:solidFill>
                  <a:schemeClr val="bg1"/>
                </a:solidFill>
              </a:rPr>
              <a:t> </a:t>
            </a:r>
            <a:r>
              <a:rPr lang="de-DE" dirty="0" err="1">
                <a:solidFill>
                  <a:schemeClr val="bg1"/>
                </a:solidFill>
              </a:rPr>
              <a:t>frozen</a:t>
            </a:r>
            <a:r>
              <a:rPr lang="de-DE" dirty="0">
                <a:solidFill>
                  <a:schemeClr val="bg1"/>
                </a:solidFill>
              </a:rPr>
              <a:t> </a:t>
            </a:r>
            <a:r>
              <a:rPr lang="de-DE" dirty="0" err="1" smtClean="0">
                <a:solidFill>
                  <a:schemeClr val="bg1"/>
                </a:solidFill>
              </a:rPr>
              <a:t>early</a:t>
            </a:r>
            <a:endParaRPr lang="de-DE" dirty="0" smtClean="0">
              <a:solidFill>
                <a:schemeClr val="bg1"/>
              </a:solidFill>
            </a:endParaRPr>
          </a:p>
          <a:p>
            <a:pPr marL="0" indent="0">
              <a:buNone/>
            </a:pPr>
            <a:endParaRPr lang="de-DE" dirty="0">
              <a:solidFill>
                <a:schemeClr val="bg1"/>
              </a:solidFill>
            </a:endParaRPr>
          </a:p>
        </p:txBody>
      </p:sp>
      <p:sp>
        <p:nvSpPr>
          <p:cNvPr id="3" name="Titel 2"/>
          <p:cNvSpPr>
            <a:spLocks noGrp="1"/>
          </p:cNvSpPr>
          <p:nvPr>
            <p:ph type="title"/>
          </p:nvPr>
        </p:nvSpPr>
        <p:spPr/>
        <p:txBody>
          <a:bodyPr/>
          <a:lstStyle/>
          <a:p>
            <a:r>
              <a:rPr lang="de-DE" dirty="0" smtClean="0">
                <a:solidFill>
                  <a:schemeClr val="bg1"/>
                </a:solidFill>
              </a:rPr>
              <a:t>Development</a:t>
            </a:r>
            <a:endParaRPr lang="de-DE" dirty="0">
              <a:solidFill>
                <a:schemeClr val="bg1"/>
              </a:solidFill>
            </a:endParaRPr>
          </a:p>
        </p:txBody>
      </p:sp>
      <p:sp>
        <p:nvSpPr>
          <p:cNvPr id="4" name="Textfeld 3"/>
          <p:cNvSpPr txBox="1"/>
          <p:nvPr/>
        </p:nvSpPr>
        <p:spPr>
          <a:xfrm>
            <a:off x="28352" y="6382489"/>
            <a:ext cx="6761580" cy="430887"/>
          </a:xfrm>
          <a:prstGeom prst="rect">
            <a:avLst/>
          </a:prstGeom>
          <a:noFill/>
        </p:spPr>
        <p:txBody>
          <a:bodyPr wrap="none" rtlCol="0">
            <a:spAutoFit/>
          </a:bodyPr>
          <a:lstStyle/>
          <a:p>
            <a:r>
              <a:rPr lang="de-DE" sz="1100" dirty="0" smtClean="0">
                <a:solidFill>
                  <a:srgbClr val="FFFFFF"/>
                </a:solidFill>
              </a:rPr>
              <a:t>Inhalt: http</a:t>
            </a:r>
            <a:r>
              <a:rPr lang="de-DE" sz="1100" dirty="0">
                <a:solidFill>
                  <a:srgbClr val="FFFFFF"/>
                </a:solidFill>
              </a:rPr>
              <a:t>://</a:t>
            </a:r>
            <a:r>
              <a:rPr lang="de-DE" sz="1100" dirty="0" err="1">
                <a:solidFill>
                  <a:srgbClr val="FFFFFF"/>
                </a:solidFill>
              </a:rPr>
              <a:t>de.slideshare.net</a:t>
            </a:r>
            <a:r>
              <a:rPr lang="de-DE" sz="1100" dirty="0">
                <a:solidFill>
                  <a:srgbClr val="FFFFFF"/>
                </a:solidFill>
              </a:rPr>
              <a:t>/</a:t>
            </a:r>
            <a:r>
              <a:rPr lang="de-DE" sz="1100" dirty="0" err="1">
                <a:solidFill>
                  <a:srgbClr val="FFFFFF"/>
                </a:solidFill>
              </a:rPr>
              <a:t>BrendanEich</a:t>
            </a:r>
            <a:r>
              <a:rPr lang="de-DE" sz="1100" dirty="0">
                <a:solidFill>
                  <a:srgbClr val="FFFFFF"/>
                </a:solidFill>
              </a:rPr>
              <a:t>/splash-</a:t>
            </a:r>
            <a:r>
              <a:rPr lang="de-DE" sz="1100" dirty="0" smtClean="0">
                <a:solidFill>
                  <a:srgbClr val="FFFFFF"/>
                </a:solidFill>
              </a:rPr>
              <a:t>9915475</a:t>
            </a:r>
          </a:p>
          <a:p>
            <a:r>
              <a:rPr lang="de-DE" sz="1100" dirty="0">
                <a:solidFill>
                  <a:srgbClr val="FFFFFF"/>
                </a:solidFill>
              </a:rPr>
              <a:t>Bild: Mozilla Digital Memory Bank, </a:t>
            </a:r>
            <a:r>
              <a:rPr lang="de-DE" sz="1100" dirty="0" err="1">
                <a:solidFill>
                  <a:srgbClr val="FFFFFF"/>
                </a:solidFill>
              </a:rPr>
              <a:t>Object</a:t>
            </a:r>
            <a:r>
              <a:rPr lang="de-DE" sz="1100" dirty="0">
                <a:solidFill>
                  <a:srgbClr val="FFFFFF"/>
                </a:solidFill>
              </a:rPr>
              <a:t> #135, 19 May 2006, </a:t>
            </a:r>
            <a:r>
              <a:rPr lang="de-DE" sz="1100" dirty="0" smtClean="0">
                <a:solidFill>
                  <a:srgbClr val="FFFFFF"/>
                </a:solidFill>
              </a:rPr>
              <a:t>http</a:t>
            </a:r>
            <a:r>
              <a:rPr lang="de-DE" sz="1100" dirty="0">
                <a:solidFill>
                  <a:srgbClr val="FFFFFF"/>
                </a:solidFill>
              </a:rPr>
              <a:t>://</a:t>
            </a:r>
            <a:r>
              <a:rPr lang="de-DE" sz="1100" dirty="0" err="1">
                <a:solidFill>
                  <a:srgbClr val="FFFFFF"/>
                </a:solidFill>
              </a:rPr>
              <a:t>mozillamemory.org</a:t>
            </a:r>
            <a:r>
              <a:rPr lang="de-DE" sz="1100" dirty="0">
                <a:solidFill>
                  <a:srgbClr val="FFFFFF"/>
                </a:solidFill>
              </a:rPr>
              <a:t>/</a:t>
            </a:r>
            <a:r>
              <a:rPr lang="de-DE" sz="1100" dirty="0" err="1">
                <a:solidFill>
                  <a:srgbClr val="FFFFFF"/>
                </a:solidFill>
              </a:rPr>
              <a:t>detailview.php?id</a:t>
            </a:r>
            <a:r>
              <a:rPr lang="de-DE" sz="1100" dirty="0">
                <a:solidFill>
                  <a:srgbClr val="FFFFFF"/>
                </a:solidFill>
              </a:rPr>
              <a:t>=</a:t>
            </a:r>
            <a:r>
              <a:rPr lang="de-DE" sz="1100" dirty="0" smtClean="0">
                <a:solidFill>
                  <a:srgbClr val="FFFFFF"/>
                </a:solidFill>
              </a:rPr>
              <a:t>135</a:t>
            </a:r>
            <a:endParaRPr lang="de-DE" sz="1100" dirty="0">
              <a:solidFill>
                <a:srgbClr val="FFFFFF"/>
              </a:solidFill>
            </a:endParaRPr>
          </a:p>
        </p:txBody>
      </p:sp>
    </p:spTree>
    <p:extLst>
      <p:ext uri="{BB962C8B-B14F-4D97-AF65-F5344CB8AC3E}">
        <p14:creationId xmlns:p14="http://schemas.microsoft.com/office/powerpoint/2010/main" val="19978960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da-DK" dirty="0">
                <a:solidFill>
                  <a:srgbClr val="FFFFFF"/>
                </a:solidFill>
                <a:highlight>
                  <a:srgbClr val="272822"/>
                </a:highlight>
              </a:rPr>
              <a:t>for (var i = 0, j = 100; i &lt; 100; i++, j--) {</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i);</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j);</a:t>
            </a:r>
          </a:p>
          <a:p>
            <a:r>
              <a:rPr lang="da-DK" dirty="0">
                <a:solidFill>
                  <a:srgbClr val="FFFFFF"/>
                </a:solidFill>
                <a:highlight>
                  <a:srgbClr val="272822"/>
                </a:highlight>
              </a:rPr>
              <a:t>};</a:t>
            </a:r>
            <a:endParaRPr lang="da-DK" dirty="0" smtClean="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Kontrollstrukturen: </a:t>
            </a:r>
            <a:r>
              <a:rPr lang="de-DE" dirty="0" err="1" smtClean="0"/>
              <a:t>for</a:t>
            </a:r>
            <a:r>
              <a:rPr lang="de-DE" dirty="0" smtClean="0"/>
              <a:t>-Schleife</a:t>
            </a:r>
            <a:endParaRPr lang="de-DE" dirty="0"/>
          </a:p>
        </p:txBody>
      </p:sp>
    </p:spTree>
    <p:extLst>
      <p:ext uri="{BB962C8B-B14F-4D97-AF65-F5344CB8AC3E}">
        <p14:creationId xmlns:p14="http://schemas.microsoft.com/office/powerpoint/2010/main" val="825311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b="1" dirty="0"/>
              <a:t>Veränderung von Eigenschaften in einer Schleife</a:t>
            </a:r>
          </a:p>
          <a:p>
            <a:pPr marL="0" indent="0">
              <a:buNone/>
            </a:pPr>
            <a:r>
              <a:rPr lang="de-DE" dirty="0"/>
              <a:t>Wenn die Eigenschaften in der Schleife hinzugefügt wurden, dann kann man sich nicht darauf verlassen, dass diese Eigenschaften in der Iteration berücksichtigt werden. Daher sollte das Objekt in der Schleife nicht verändert werden.</a:t>
            </a:r>
          </a:p>
          <a:p>
            <a:endParaRPr lang="de-DE" dirty="0"/>
          </a:p>
        </p:txBody>
      </p:sp>
      <p:sp>
        <p:nvSpPr>
          <p:cNvPr id="4" name="Titel 3"/>
          <p:cNvSpPr>
            <a:spLocks noGrp="1"/>
          </p:cNvSpPr>
          <p:nvPr>
            <p:ph type="title"/>
          </p:nvPr>
        </p:nvSpPr>
        <p:spPr/>
        <p:txBody>
          <a:bodyPr/>
          <a:lstStyle/>
          <a:p>
            <a:r>
              <a:rPr lang="de-DE" dirty="0" err="1" smtClean="0"/>
              <a:t>For</a:t>
            </a:r>
            <a:r>
              <a:rPr lang="de-DE" dirty="0" smtClean="0"/>
              <a:t>-Schleife</a:t>
            </a:r>
            <a:endParaRPr lang="de-DE" dirty="0"/>
          </a:p>
        </p:txBody>
      </p:sp>
    </p:spTree>
    <p:extLst>
      <p:ext uri="{BB962C8B-B14F-4D97-AF65-F5344CB8AC3E}">
        <p14:creationId xmlns:p14="http://schemas.microsoft.com/office/powerpoint/2010/main" val="108456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dirty="0" smtClean="0"/>
              <a:t>Funktionen in JS sind wichtiger als Objekte.</a:t>
            </a:r>
          </a:p>
          <a:p>
            <a:pPr marL="0" indent="0">
              <a:buNone/>
            </a:pPr>
            <a:r>
              <a:rPr lang="de-DE" dirty="0" smtClean="0"/>
              <a:t>So ist der Gültigkeitsbereich von Variablen an Funktionen (und nicht an Objekte o.ä.) geheftet</a:t>
            </a:r>
            <a:endParaRPr lang="de-DE" dirty="0"/>
          </a:p>
          <a:p>
            <a:endParaRPr lang="de-DE" dirty="0"/>
          </a:p>
        </p:txBody>
      </p:sp>
      <p:sp>
        <p:nvSpPr>
          <p:cNvPr id="4" name="Titel 3"/>
          <p:cNvSpPr>
            <a:spLocks noGrp="1"/>
          </p:cNvSpPr>
          <p:nvPr>
            <p:ph type="title"/>
          </p:nvPr>
        </p:nvSpPr>
        <p:spPr/>
        <p:txBody>
          <a:bodyPr/>
          <a:lstStyle/>
          <a:p>
            <a:r>
              <a:rPr lang="de-DE" dirty="0" smtClean="0"/>
              <a:t>Funktionen</a:t>
            </a:r>
            <a:endParaRPr lang="de-DE" dirty="0"/>
          </a:p>
        </p:txBody>
      </p:sp>
    </p:spTree>
    <p:extLst>
      <p:ext uri="{BB962C8B-B14F-4D97-AF65-F5344CB8AC3E}">
        <p14:creationId xmlns:p14="http://schemas.microsoft.com/office/powerpoint/2010/main" val="2296971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r>
              <a:rPr lang="fr-FR" dirty="0" err="1"/>
              <a:t>function</a:t>
            </a:r>
            <a:r>
              <a:rPr lang="fr-FR" dirty="0"/>
              <a:t> plus(x, y) {</a:t>
            </a:r>
            <a:endParaRPr lang="de-DE" dirty="0"/>
          </a:p>
          <a:p>
            <a:r>
              <a:rPr lang="fr-FR" dirty="0"/>
              <a:t>	return x + y; </a:t>
            </a:r>
            <a:r>
              <a:rPr lang="fr-FR" dirty="0" smtClean="0"/>
              <a:t>// </a:t>
            </a:r>
            <a:r>
              <a:rPr lang="fr-FR" dirty="0" err="1" smtClean="0"/>
              <a:t>ansonsten</a:t>
            </a:r>
            <a:r>
              <a:rPr lang="fr-FR" dirty="0" smtClean="0"/>
              <a:t> undefined</a:t>
            </a:r>
            <a:endParaRPr lang="de-DE" dirty="0"/>
          </a:p>
          <a:p>
            <a:r>
              <a:rPr lang="de-DE" dirty="0"/>
              <a:t>}</a:t>
            </a:r>
          </a:p>
          <a:p>
            <a:r>
              <a:rPr lang="de-DE" dirty="0"/>
              <a:t> </a:t>
            </a:r>
          </a:p>
          <a:p>
            <a:r>
              <a:rPr lang="de-DE" dirty="0" smtClean="0"/>
              <a:t>plus</a:t>
            </a:r>
            <a:r>
              <a:rPr lang="de-DE" dirty="0"/>
              <a:t>(1,2</a:t>
            </a:r>
            <a:r>
              <a:rPr lang="de-DE" dirty="0" smtClean="0"/>
              <a:t>); </a:t>
            </a:r>
            <a:r>
              <a:rPr lang="de-DE" dirty="0"/>
              <a:t>/</a:t>
            </a:r>
            <a:r>
              <a:rPr lang="de-DE" dirty="0" smtClean="0"/>
              <a:t>/ 3 </a:t>
            </a:r>
            <a:endParaRPr lang="de-DE" dirty="0"/>
          </a:p>
        </p:txBody>
      </p:sp>
      <p:sp>
        <p:nvSpPr>
          <p:cNvPr id="3" name="Titel 2"/>
          <p:cNvSpPr>
            <a:spLocks noGrp="1"/>
          </p:cNvSpPr>
          <p:nvPr>
            <p:ph type="title"/>
          </p:nvPr>
        </p:nvSpPr>
        <p:spPr/>
        <p:txBody>
          <a:bodyPr/>
          <a:lstStyle/>
          <a:p>
            <a:r>
              <a:rPr lang="de-DE" dirty="0" err="1" smtClean="0"/>
              <a:t>Funktionsliteral</a:t>
            </a:r>
            <a:endParaRPr lang="de-DE" dirty="0"/>
          </a:p>
        </p:txBody>
      </p:sp>
    </p:spTree>
    <p:extLst>
      <p:ext uri="{BB962C8B-B14F-4D97-AF65-F5344CB8AC3E}">
        <p14:creationId xmlns:p14="http://schemas.microsoft.com/office/powerpoint/2010/main" val="381287133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Slots – alles wird in JS über einen Namen oder eine Referenz adressiert</a:t>
            </a:r>
          </a:p>
          <a:p>
            <a:r>
              <a:rPr lang="de-DE" dirty="0" smtClean="0"/>
              <a:t>Deshalb:</a:t>
            </a:r>
            <a:endParaRPr lang="de-DE" dirty="0" smtClean="0"/>
          </a:p>
          <a:p>
            <a:r>
              <a:rPr lang="de-DE" dirty="0" smtClean="0"/>
              <a:t>Funktionen lassen sich nicht </a:t>
            </a:r>
            <a:r>
              <a:rPr lang="de-DE" dirty="0" smtClean="0"/>
              <a:t>anhand der Parameter überladen.</a:t>
            </a:r>
          </a:p>
          <a:p>
            <a:r>
              <a:rPr lang="de-DE" dirty="0" smtClean="0"/>
              <a:t>Nicht übergebene Parameter sind „undefined“.</a:t>
            </a:r>
          </a:p>
          <a:p>
            <a:r>
              <a:rPr lang="de-DE" dirty="0" smtClean="0"/>
              <a:t>Zuviel übergebene Parameter stehen im Bonusparameter „</a:t>
            </a:r>
            <a:r>
              <a:rPr lang="de-DE" dirty="0" err="1" smtClean="0"/>
              <a:t>arguments</a:t>
            </a:r>
            <a:r>
              <a:rPr lang="de-DE" dirty="0" smtClean="0"/>
              <a:t>“ zur Verfügung.</a:t>
            </a:r>
            <a:endParaRPr lang="de-DE" dirty="0"/>
          </a:p>
        </p:txBody>
      </p:sp>
      <p:sp>
        <p:nvSpPr>
          <p:cNvPr id="4" name="Titel 3"/>
          <p:cNvSpPr>
            <a:spLocks noGrp="1"/>
          </p:cNvSpPr>
          <p:nvPr>
            <p:ph type="title"/>
          </p:nvPr>
        </p:nvSpPr>
        <p:spPr/>
        <p:txBody>
          <a:bodyPr/>
          <a:lstStyle/>
          <a:p>
            <a:r>
              <a:rPr lang="de-DE" dirty="0" smtClean="0"/>
              <a:t>Parameter</a:t>
            </a:r>
            <a:endParaRPr lang="de-DE" dirty="0"/>
          </a:p>
        </p:txBody>
      </p:sp>
    </p:spTree>
    <p:extLst>
      <p:ext uri="{BB962C8B-B14F-4D97-AF65-F5344CB8AC3E}">
        <p14:creationId xmlns:p14="http://schemas.microsoft.com/office/powerpoint/2010/main" val="119196098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plusAll</a:t>
            </a:r>
            <a:r>
              <a:rPr lang="de-DE" dirty="0"/>
              <a:t>() {</a:t>
            </a:r>
          </a:p>
          <a:p>
            <a:r>
              <a:rPr lang="de-DE" dirty="0"/>
              <a:t>	</a:t>
            </a:r>
            <a:r>
              <a:rPr lang="de-DE" dirty="0" err="1"/>
              <a:t>var</a:t>
            </a:r>
            <a:r>
              <a:rPr lang="de-DE" dirty="0"/>
              <a:t> </a:t>
            </a:r>
            <a:r>
              <a:rPr lang="de-DE" dirty="0" err="1"/>
              <a:t>result</a:t>
            </a:r>
            <a:r>
              <a:rPr lang="de-DE" dirty="0"/>
              <a:t> = 0;</a:t>
            </a:r>
          </a:p>
          <a:p>
            <a:r>
              <a:rPr lang="de-DE" dirty="0"/>
              <a:t>	</a:t>
            </a:r>
            <a:r>
              <a:rPr lang="de-DE" dirty="0" err="1"/>
              <a:t>for</a:t>
            </a:r>
            <a:r>
              <a:rPr lang="de-DE" dirty="0"/>
              <a:t> (</a:t>
            </a:r>
            <a:r>
              <a:rPr lang="de-DE" dirty="0" err="1"/>
              <a:t>var</a:t>
            </a:r>
            <a:r>
              <a:rPr lang="de-DE" dirty="0"/>
              <a:t> i in </a:t>
            </a:r>
            <a:r>
              <a:rPr lang="de-DE" dirty="0" err="1"/>
              <a:t>arguments</a:t>
            </a:r>
            <a:r>
              <a:rPr lang="de-DE" dirty="0"/>
              <a:t>) {</a:t>
            </a:r>
          </a:p>
          <a:p>
            <a:r>
              <a:rPr lang="de-DE" dirty="0"/>
              <a:t>		</a:t>
            </a:r>
            <a:r>
              <a:rPr lang="de-DE" dirty="0" err="1"/>
              <a:t>result</a:t>
            </a:r>
            <a:r>
              <a:rPr lang="de-DE" dirty="0"/>
              <a:t> += </a:t>
            </a:r>
            <a:r>
              <a:rPr lang="de-DE" dirty="0" err="1"/>
              <a:t>arguments</a:t>
            </a:r>
            <a:r>
              <a:rPr lang="de-DE" dirty="0"/>
              <a:t>[i]; </a:t>
            </a:r>
          </a:p>
          <a:p>
            <a:r>
              <a:rPr lang="de-DE" dirty="0"/>
              <a:t>	} </a:t>
            </a:r>
          </a:p>
          <a:p>
            <a:r>
              <a:rPr lang="de-DE" dirty="0"/>
              <a:t>	</a:t>
            </a:r>
            <a:r>
              <a:rPr lang="de-DE" dirty="0" err="1"/>
              <a:t>return</a:t>
            </a:r>
            <a:r>
              <a:rPr lang="de-DE" dirty="0"/>
              <a:t> </a:t>
            </a:r>
            <a:r>
              <a:rPr lang="de-DE" dirty="0" err="1"/>
              <a:t>result</a:t>
            </a:r>
            <a:r>
              <a:rPr lang="de-DE" dirty="0"/>
              <a:t>;</a:t>
            </a:r>
          </a:p>
          <a:p>
            <a:r>
              <a:rPr lang="de-DE" dirty="0"/>
              <a:t>}</a:t>
            </a:r>
          </a:p>
          <a:p>
            <a:r>
              <a:rPr lang="de-DE" dirty="0" err="1" smtClean="0"/>
              <a:t>plusAll</a:t>
            </a:r>
            <a:r>
              <a:rPr lang="de-DE" dirty="0"/>
              <a:t>(</a:t>
            </a:r>
            <a:r>
              <a:rPr lang="de-DE" dirty="0" smtClean="0"/>
              <a:t>); </a:t>
            </a:r>
            <a:r>
              <a:rPr lang="de-DE" dirty="0"/>
              <a:t>//0 </a:t>
            </a:r>
          </a:p>
          <a:p>
            <a:r>
              <a:rPr lang="de-DE" dirty="0" err="1" smtClean="0"/>
              <a:t>plusAll</a:t>
            </a:r>
            <a:r>
              <a:rPr lang="de-DE" dirty="0"/>
              <a:t>(1,2,3,4,5</a:t>
            </a:r>
            <a:r>
              <a:rPr lang="de-DE" dirty="0" smtClean="0"/>
              <a:t>); </a:t>
            </a:r>
            <a:r>
              <a:rPr lang="de-DE" dirty="0"/>
              <a:t>// 15</a:t>
            </a:r>
          </a:p>
          <a:p>
            <a:endParaRPr lang="de-DE" dirty="0"/>
          </a:p>
        </p:txBody>
      </p:sp>
      <p:sp>
        <p:nvSpPr>
          <p:cNvPr id="4" name="Titel 3"/>
          <p:cNvSpPr>
            <a:spLocks noGrp="1"/>
          </p:cNvSpPr>
          <p:nvPr>
            <p:ph type="title"/>
          </p:nvPr>
        </p:nvSpPr>
        <p:spPr/>
        <p:txBody>
          <a:bodyPr/>
          <a:lstStyle/>
          <a:p>
            <a:r>
              <a:rPr lang="de-DE" dirty="0" smtClean="0"/>
              <a:t>Bonusparameter</a:t>
            </a:r>
            <a:endParaRPr lang="de-DE" dirty="0"/>
          </a:p>
        </p:txBody>
      </p:sp>
    </p:spTree>
    <p:extLst>
      <p:ext uri="{BB962C8B-B14F-4D97-AF65-F5344CB8AC3E}">
        <p14:creationId xmlns:p14="http://schemas.microsoft.com/office/powerpoint/2010/main" val="142457429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dirty="0" smtClean="0"/>
              <a:t>Das </a:t>
            </a:r>
            <a:r>
              <a:rPr lang="de-DE" dirty="0"/>
              <a:t>Array </a:t>
            </a:r>
            <a:r>
              <a:rPr lang="de-DE" dirty="0" err="1"/>
              <a:t>arguments</a:t>
            </a:r>
            <a:r>
              <a:rPr lang="de-DE" dirty="0"/>
              <a:t> ist kein echtes Array. Es hat zwar ein </a:t>
            </a:r>
            <a:r>
              <a:rPr lang="de-DE" dirty="0" err="1"/>
              <a:t>length</a:t>
            </a:r>
            <a:r>
              <a:rPr lang="de-DE" dirty="0"/>
              <a:t>-Attribut und man kann über dieses iterieren, allerdings fehlen ihm die Methoden eines echten Array-</a:t>
            </a:r>
            <a:r>
              <a:rPr lang="de-DE" dirty="0" smtClean="0"/>
              <a:t>Objekts</a:t>
            </a:r>
            <a:r>
              <a:rPr lang="de-DE" dirty="0" smtClean="0"/>
              <a:t>.</a:t>
            </a:r>
          </a:p>
          <a:p>
            <a:pPr marL="0" indent="0">
              <a:buNone/>
            </a:pPr>
            <a:endParaRPr lang="de-DE" dirty="0"/>
          </a:p>
          <a:p>
            <a:pPr marL="0" indent="0">
              <a:buNone/>
            </a:pPr>
            <a:r>
              <a:rPr lang="de-DE" dirty="0" smtClean="0"/>
              <a:t>Aber man kann sich ja die Funktio</a:t>
            </a:r>
            <a:r>
              <a:rPr lang="de-DE" dirty="0" smtClean="0"/>
              <a:t>n des Array-Objekts „borgen“.</a:t>
            </a:r>
            <a:endParaRPr lang="de-DE" dirty="0"/>
          </a:p>
        </p:txBody>
      </p:sp>
      <p:sp>
        <p:nvSpPr>
          <p:cNvPr id="4" name="Titel 3"/>
          <p:cNvSpPr>
            <a:spLocks noGrp="1"/>
          </p:cNvSpPr>
          <p:nvPr>
            <p:ph type="title"/>
          </p:nvPr>
        </p:nvSpPr>
        <p:spPr/>
        <p:txBody>
          <a:bodyPr/>
          <a:lstStyle/>
          <a:p>
            <a:r>
              <a:rPr lang="de-DE" dirty="0" smtClean="0"/>
              <a:t>Fallstricke des Bonusparameters</a:t>
            </a:r>
            <a:endParaRPr lang="de-DE" dirty="0"/>
          </a:p>
        </p:txBody>
      </p:sp>
    </p:spTree>
    <p:extLst>
      <p:ext uri="{BB962C8B-B14F-4D97-AF65-F5344CB8AC3E}">
        <p14:creationId xmlns:p14="http://schemas.microsoft.com/office/powerpoint/2010/main" val="263992543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a:t>
            </a:r>
            <a:r>
              <a:rPr lang="en-US" dirty="0"/>
              <a:t>function() {</a:t>
            </a:r>
          </a:p>
          <a:p>
            <a:r>
              <a:rPr lang="en-US" dirty="0"/>
              <a:t>	</a:t>
            </a:r>
            <a:r>
              <a:rPr lang="en-US" dirty="0" err="1"/>
              <a:t>var</a:t>
            </a:r>
            <a:r>
              <a:rPr lang="en-US" dirty="0"/>
              <a:t> x = 1;</a:t>
            </a:r>
          </a:p>
          <a:p>
            <a:r>
              <a:rPr lang="en-US" dirty="0"/>
              <a:t>	</a:t>
            </a:r>
            <a:r>
              <a:rPr lang="en-US" dirty="0" err="1"/>
              <a:t>var</a:t>
            </a:r>
            <a:r>
              <a:rPr lang="en-US" dirty="0"/>
              <a:t> y = 2;</a:t>
            </a:r>
          </a:p>
          <a:p>
            <a:r>
              <a:rPr lang="en-US" dirty="0"/>
              <a:t>	return x + y; </a:t>
            </a:r>
          </a:p>
          <a:p>
            <a:r>
              <a:rPr lang="en-US" dirty="0"/>
              <a:t>})(</a:t>
            </a:r>
            <a:r>
              <a:rPr lang="en-US" dirty="0" smtClean="0"/>
              <a:t>)</a:t>
            </a:r>
            <a:endParaRPr lang="en-US" dirty="0"/>
          </a:p>
          <a:p>
            <a:endParaRPr lang="de-DE" dirty="0"/>
          </a:p>
        </p:txBody>
      </p:sp>
      <p:sp>
        <p:nvSpPr>
          <p:cNvPr id="3" name="Titel 2"/>
          <p:cNvSpPr>
            <a:spLocks noGrp="1"/>
          </p:cNvSpPr>
          <p:nvPr>
            <p:ph type="title"/>
          </p:nvPr>
        </p:nvSpPr>
        <p:spPr/>
        <p:txBody>
          <a:bodyPr/>
          <a:lstStyle/>
          <a:p>
            <a:r>
              <a:rPr lang="de-DE" dirty="0" smtClean="0"/>
              <a:t>Immediate Functions</a:t>
            </a:r>
            <a:endParaRPr lang="de-DE" dirty="0"/>
          </a:p>
        </p:txBody>
      </p:sp>
    </p:spTree>
    <p:extLst>
      <p:ext uri="{BB962C8B-B14F-4D97-AF65-F5344CB8AC3E}">
        <p14:creationId xmlns:p14="http://schemas.microsoft.com/office/powerpoint/2010/main" val="208611036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endParaRPr lang="de-DE" dirty="0"/>
          </a:p>
          <a:p>
            <a:r>
              <a:rPr lang="de-DE" dirty="0" err="1"/>
              <a:t>var</a:t>
            </a:r>
            <a:r>
              <a:rPr lang="de-DE" dirty="0"/>
              <a:t> </a:t>
            </a:r>
            <a:r>
              <a:rPr lang="de-DE" dirty="0" err="1"/>
              <a:t>instance</a:t>
            </a:r>
            <a:r>
              <a:rPr lang="de-DE" dirty="0"/>
              <a:t> = </a:t>
            </a:r>
            <a:r>
              <a:rPr lang="de-DE" dirty="0" err="1"/>
              <a:t>new</a:t>
            </a:r>
            <a:r>
              <a:rPr lang="de-DE" dirty="0"/>
              <a:t> </a:t>
            </a:r>
            <a:r>
              <a:rPr lang="de-DE" dirty="0" err="1"/>
              <a:t>MyClass</a:t>
            </a:r>
            <a:r>
              <a:rPr lang="de-DE" dirty="0"/>
              <a:t>();</a:t>
            </a:r>
          </a:p>
          <a:p>
            <a:endParaRPr lang="de-DE" dirty="0"/>
          </a:p>
          <a:p>
            <a:endParaRPr lang="de-DE" dirty="0"/>
          </a:p>
        </p:txBody>
      </p:sp>
      <p:sp>
        <p:nvSpPr>
          <p:cNvPr id="4" name="Titel 3"/>
          <p:cNvSpPr>
            <a:spLocks noGrp="1"/>
          </p:cNvSpPr>
          <p:nvPr>
            <p:ph type="title"/>
          </p:nvPr>
        </p:nvSpPr>
        <p:spPr/>
        <p:txBody>
          <a:bodyPr/>
          <a:lstStyle/>
          <a:p>
            <a:r>
              <a:rPr lang="de-DE" dirty="0"/>
              <a:t>Class </a:t>
            </a:r>
            <a:r>
              <a:rPr lang="de-DE" dirty="0" smtClean="0"/>
              <a:t>Pattern </a:t>
            </a:r>
            <a:r>
              <a:rPr lang="de-DE" dirty="0"/>
              <a:t>– Konstruktor Functions</a:t>
            </a:r>
            <a:endParaRPr lang="de-DE" dirty="0"/>
          </a:p>
        </p:txBody>
      </p:sp>
    </p:spTree>
    <p:extLst>
      <p:ext uri="{BB962C8B-B14F-4D97-AF65-F5344CB8AC3E}">
        <p14:creationId xmlns:p14="http://schemas.microsoft.com/office/powerpoint/2010/main" val="251444640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(arg) {</a:t>
            </a:r>
          </a:p>
          <a:p>
            <a:r>
              <a:rPr lang="de-DE" dirty="0"/>
              <a:t>    </a:t>
            </a:r>
            <a:r>
              <a:rPr lang="de-DE" dirty="0" err="1"/>
              <a:t>this.arg</a:t>
            </a:r>
            <a:r>
              <a:rPr lang="de-DE" dirty="0"/>
              <a:t> = arg;</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r>
              <a:rPr lang="de-DE" dirty="0" err="1"/>
              <a:t>foo</a:t>
            </a:r>
            <a:r>
              <a:rPr lang="de-DE" dirty="0"/>
              <a:t>');</a:t>
            </a:r>
          </a:p>
          <a:p>
            <a:r>
              <a:rPr lang="de-DE" dirty="0" err="1"/>
              <a:t>console.log</a:t>
            </a:r>
            <a:r>
              <a:rPr lang="de-DE" dirty="0"/>
              <a:t>(</a:t>
            </a:r>
            <a:r>
              <a:rPr lang="de-DE" dirty="0" err="1"/>
              <a:t>inst.arg</a:t>
            </a:r>
            <a:r>
              <a:rPr lang="de-DE" dirty="0"/>
              <a:t>); // =&gt; '</a:t>
            </a:r>
            <a:r>
              <a:rPr lang="de-DE" dirty="0" err="1"/>
              <a:t>foo</a:t>
            </a:r>
            <a:r>
              <a:rPr lang="de-DE" dirty="0"/>
              <a:t>'</a:t>
            </a:r>
          </a:p>
          <a:p>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this</a:t>
            </a:r>
            <a:endParaRPr lang="de-DE" dirty="0"/>
          </a:p>
        </p:txBody>
      </p:sp>
    </p:spTree>
    <p:extLst>
      <p:ext uri="{BB962C8B-B14F-4D97-AF65-F5344CB8AC3E}">
        <p14:creationId xmlns:p14="http://schemas.microsoft.com/office/powerpoint/2010/main" val="2558183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4055140178_5f357c6663_b.jpg"/>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96145" y="-27384"/>
            <a:ext cx="11120873" cy="6885384"/>
          </a:xfrm>
          <a:prstGeom prst="rect">
            <a:avLst/>
          </a:prstGeom>
        </p:spPr>
      </p:pic>
      <p:sp>
        <p:nvSpPr>
          <p:cNvPr id="2" name="Inhaltsplatzhalter 1"/>
          <p:cNvSpPr>
            <a:spLocks noGrp="1"/>
          </p:cNvSpPr>
          <p:nvPr>
            <p:ph idx="1"/>
          </p:nvPr>
        </p:nvSpPr>
        <p:spPr/>
        <p:txBody>
          <a:bodyPr>
            <a:normAutofit fontScale="92500" lnSpcReduction="20000"/>
          </a:bodyPr>
          <a:lstStyle/>
          <a:p>
            <a:pPr marL="0" indent="0">
              <a:buNone/>
            </a:pPr>
            <a:r>
              <a:rPr lang="de-DE" dirty="0" err="1" smtClean="0">
                <a:solidFill>
                  <a:srgbClr val="FFFFFF"/>
                </a:solidFill>
              </a:rPr>
              <a:t>Copy</a:t>
            </a:r>
            <a:r>
              <a:rPr lang="de-DE" dirty="0">
                <a:solidFill>
                  <a:srgbClr val="FFFFFF"/>
                </a:solidFill>
              </a:rPr>
              <a:t>/</a:t>
            </a:r>
            <a:r>
              <a:rPr lang="de-DE" dirty="0" err="1">
                <a:solidFill>
                  <a:srgbClr val="FFFFFF"/>
                </a:solidFill>
              </a:rPr>
              <a:t>paste</a:t>
            </a:r>
            <a:r>
              <a:rPr lang="de-DE" dirty="0">
                <a:solidFill>
                  <a:srgbClr val="FFFFFF"/>
                </a:solidFill>
              </a:rPr>
              <a:t> </a:t>
            </a:r>
            <a:r>
              <a:rPr lang="de-DE" dirty="0" err="1">
                <a:solidFill>
                  <a:srgbClr val="FFFFFF"/>
                </a:solidFill>
              </a:rPr>
              <a:t>snippets</a:t>
            </a:r>
            <a:r>
              <a:rPr lang="de-DE" dirty="0">
                <a:solidFill>
                  <a:srgbClr val="FFFFFF"/>
                </a:solidFill>
              </a:rPr>
              <a:t> </a:t>
            </a:r>
            <a:r>
              <a:rPr lang="de-DE" dirty="0" err="1">
                <a:solidFill>
                  <a:srgbClr val="FFFFFF"/>
                </a:solidFill>
              </a:rPr>
              <a:t>of</a:t>
            </a:r>
            <a:r>
              <a:rPr lang="de-DE" dirty="0">
                <a:solidFill>
                  <a:srgbClr val="FFFFFF"/>
                </a:solidFill>
              </a:rPr>
              <a:t> </a:t>
            </a:r>
            <a:r>
              <a:rPr lang="de-DE" dirty="0" err="1">
                <a:solidFill>
                  <a:srgbClr val="FFFFFF"/>
                </a:solidFill>
              </a:rPr>
              <a:t>code</a:t>
            </a:r>
            <a:r>
              <a:rPr lang="de-DE" dirty="0">
                <a:solidFill>
                  <a:srgbClr val="FFFFFF"/>
                </a:solidFill>
              </a:rPr>
              <a:t> </a:t>
            </a:r>
            <a:r>
              <a:rPr lang="de-DE" dirty="0" err="1">
                <a:solidFill>
                  <a:srgbClr val="FFFFFF"/>
                </a:solidFill>
              </a:rPr>
              <a:t>into</a:t>
            </a:r>
            <a:r>
              <a:rPr lang="de-DE" dirty="0">
                <a:solidFill>
                  <a:srgbClr val="FFFFFF"/>
                </a:solidFill>
              </a:rPr>
              <a:t> HTML </a:t>
            </a:r>
          </a:p>
          <a:p>
            <a:pPr marL="0" indent="0">
              <a:buNone/>
            </a:pPr>
            <a:r>
              <a:rPr lang="de-DE" dirty="0" smtClean="0">
                <a:solidFill>
                  <a:srgbClr val="FFFFFF"/>
                </a:solidFill>
              </a:rPr>
              <a:t>	</a:t>
            </a:r>
            <a:r>
              <a:rPr lang="de-DE" dirty="0" err="1" smtClean="0">
                <a:solidFill>
                  <a:srgbClr val="FFFFFF"/>
                </a:solidFill>
              </a:rPr>
              <a:t>Tolerate</a:t>
            </a:r>
            <a:r>
              <a:rPr lang="de-DE" dirty="0" smtClean="0">
                <a:solidFill>
                  <a:srgbClr val="FFFFFF"/>
                </a:solidFill>
              </a:rPr>
              <a:t> </a:t>
            </a:r>
            <a:r>
              <a:rPr lang="de-DE" dirty="0">
                <a:solidFill>
                  <a:srgbClr val="FFFFFF"/>
                </a:solidFill>
              </a:rPr>
              <a:t>“</a:t>
            </a:r>
            <a:r>
              <a:rPr lang="de-DE" dirty="0" err="1">
                <a:solidFill>
                  <a:srgbClr val="FFFFFF"/>
                </a:solidFill>
              </a:rPr>
              <a:t>minor</a:t>
            </a:r>
            <a:r>
              <a:rPr lang="de-DE" dirty="0">
                <a:solidFill>
                  <a:srgbClr val="FFFFFF"/>
                </a:solidFill>
              </a:rPr>
              <a:t>” </a:t>
            </a:r>
            <a:r>
              <a:rPr lang="de-DE" dirty="0" err="1">
                <a:solidFill>
                  <a:srgbClr val="FFFFFF"/>
                </a:solidFill>
              </a:rPr>
              <a:t>errors</a:t>
            </a:r>
            <a:r>
              <a:rPr lang="de-DE" dirty="0">
                <a:solidFill>
                  <a:srgbClr val="FFFFFF"/>
                </a:solidFill>
              </a:rPr>
              <a:t> (e.g., </a:t>
            </a:r>
            <a:r>
              <a:rPr lang="de-DE" dirty="0" err="1">
                <a:solidFill>
                  <a:srgbClr val="FFFFFF"/>
                </a:solidFill>
              </a:rPr>
              <a:t>missing</a:t>
            </a:r>
            <a:r>
              <a:rPr lang="de-DE" dirty="0">
                <a:solidFill>
                  <a:srgbClr val="FFFFFF"/>
                </a:solidFill>
              </a:rPr>
              <a:t> </a:t>
            </a:r>
            <a:r>
              <a:rPr lang="de-DE" dirty="0" err="1">
                <a:solidFill>
                  <a:srgbClr val="FFFFFF"/>
                </a:solidFill>
              </a:rPr>
              <a:t>semicolons</a:t>
            </a:r>
            <a:r>
              <a:rPr lang="de-DE" dirty="0">
                <a:solidFill>
                  <a:srgbClr val="FFFFFF"/>
                </a:solidFill>
              </a:rPr>
              <a:t>) </a:t>
            </a:r>
            <a:endParaRPr lang="de-DE" dirty="0" smtClean="0">
              <a:solidFill>
                <a:srgbClr val="FFFFFF"/>
              </a:solidFill>
            </a:endParaRPr>
          </a:p>
          <a:p>
            <a:pPr marL="0" indent="0">
              <a:buNone/>
            </a:pPr>
            <a:r>
              <a:rPr lang="de-DE" dirty="0" err="1" smtClean="0">
                <a:solidFill>
                  <a:srgbClr val="FFFFFF"/>
                </a:solidFill>
              </a:rPr>
              <a:t>Simpliﬁed</a:t>
            </a:r>
            <a:r>
              <a:rPr lang="de-DE" dirty="0" smtClean="0">
                <a:solidFill>
                  <a:srgbClr val="FFFFFF"/>
                </a:solidFill>
              </a:rPr>
              <a:t> </a:t>
            </a:r>
            <a:r>
              <a:rPr lang="de-DE" dirty="0" err="1" smtClean="0">
                <a:solidFill>
                  <a:srgbClr val="FFFFFF"/>
                </a:solidFill>
              </a:rPr>
              <a:t>event</a:t>
            </a:r>
            <a:r>
              <a:rPr lang="de-DE" dirty="0" smtClean="0">
                <a:solidFill>
                  <a:srgbClr val="FFFFFF"/>
                </a:solidFill>
              </a:rPr>
              <a:t> </a:t>
            </a:r>
            <a:r>
              <a:rPr lang="de-DE" dirty="0" err="1" smtClean="0">
                <a:solidFill>
                  <a:srgbClr val="FFFFFF"/>
                </a:solidFill>
              </a:rPr>
              <a:t>handling</a:t>
            </a:r>
            <a:endParaRPr lang="de-DE" dirty="0">
              <a:solidFill>
                <a:srgbClr val="FFFFFF"/>
              </a:solidFill>
            </a:endParaRPr>
          </a:p>
          <a:p>
            <a:pPr marL="0" indent="0">
              <a:buNone/>
            </a:pPr>
            <a:r>
              <a:rPr lang="de-DE" dirty="0" smtClean="0">
                <a:solidFill>
                  <a:srgbClr val="FFFFFF"/>
                </a:solidFill>
              </a:rPr>
              <a:t>	</a:t>
            </a:r>
            <a:r>
              <a:rPr lang="de-DE" dirty="0" err="1" smtClean="0">
                <a:solidFill>
                  <a:srgbClr val="FFFFFF"/>
                </a:solidFill>
              </a:rPr>
              <a:t>onclick</a:t>
            </a:r>
            <a:r>
              <a:rPr lang="de-DE" dirty="0" smtClean="0">
                <a:solidFill>
                  <a:srgbClr val="FFFFFF"/>
                </a:solidFill>
              </a:rPr>
              <a:t>, </a:t>
            </a:r>
            <a:r>
              <a:rPr lang="de-DE" dirty="0" err="1" smtClean="0">
                <a:solidFill>
                  <a:srgbClr val="FFFFFF"/>
                </a:solidFill>
              </a:rPr>
              <a:t>onmouseover</a:t>
            </a:r>
            <a:endParaRPr lang="de-DE" dirty="0" smtClean="0">
              <a:solidFill>
                <a:srgbClr val="FFFFFF"/>
              </a:solidFill>
            </a:endParaRPr>
          </a:p>
          <a:p>
            <a:pPr marL="0" indent="0">
              <a:buNone/>
            </a:pPr>
            <a:r>
              <a:rPr lang="de-DE" dirty="0">
                <a:solidFill>
                  <a:srgbClr val="FFFFFF"/>
                </a:solidFill>
              </a:rPr>
              <a:t>	</a:t>
            </a:r>
            <a:r>
              <a:rPr lang="de-DE" dirty="0" err="1" smtClean="0">
                <a:solidFill>
                  <a:srgbClr val="FFFFFF"/>
                </a:solidFill>
              </a:rPr>
              <a:t>inspired</a:t>
            </a:r>
            <a:r>
              <a:rPr lang="de-DE" dirty="0" smtClean="0">
                <a:solidFill>
                  <a:srgbClr val="FFFFFF"/>
                </a:solidFill>
              </a:rPr>
              <a:t> </a:t>
            </a:r>
            <a:r>
              <a:rPr lang="de-DE" dirty="0" err="1">
                <a:solidFill>
                  <a:srgbClr val="FFFFFF"/>
                </a:solidFill>
              </a:rPr>
              <a:t>by</a:t>
            </a:r>
            <a:r>
              <a:rPr lang="de-DE" dirty="0">
                <a:solidFill>
                  <a:srgbClr val="FFFFFF"/>
                </a:solidFill>
              </a:rPr>
              <a:t> </a:t>
            </a:r>
            <a:r>
              <a:rPr lang="de-DE" dirty="0" err="1" smtClean="0">
                <a:solidFill>
                  <a:srgbClr val="FFFFFF"/>
                </a:solidFill>
              </a:rPr>
              <a:t>HyperCard</a:t>
            </a:r>
            <a:endParaRPr lang="de-DE" dirty="0" smtClean="0">
              <a:solidFill>
                <a:srgbClr val="FFFFFF"/>
              </a:solidFill>
            </a:endParaRPr>
          </a:p>
          <a:p>
            <a:pPr marL="0" indent="0">
              <a:buNone/>
            </a:pPr>
            <a:r>
              <a:rPr lang="de-DE" dirty="0" smtClean="0">
                <a:solidFill>
                  <a:srgbClr val="FFFFFF"/>
                </a:solidFill>
              </a:rPr>
              <a:t>Pick </a:t>
            </a:r>
            <a:r>
              <a:rPr lang="de-DE" dirty="0">
                <a:solidFill>
                  <a:srgbClr val="FFFFFF"/>
                </a:solidFill>
              </a:rPr>
              <a:t>a </a:t>
            </a:r>
            <a:r>
              <a:rPr lang="de-DE" dirty="0" err="1">
                <a:solidFill>
                  <a:srgbClr val="FFFFFF"/>
                </a:solidFill>
              </a:rPr>
              <a:t>few</a:t>
            </a:r>
            <a:r>
              <a:rPr lang="de-DE" dirty="0">
                <a:solidFill>
                  <a:srgbClr val="FFFFFF"/>
                </a:solidFill>
              </a:rPr>
              <a:t> </a:t>
            </a:r>
            <a:r>
              <a:rPr lang="de-DE" dirty="0" err="1">
                <a:solidFill>
                  <a:srgbClr val="FFFFFF"/>
                </a:solidFill>
              </a:rPr>
              <a:t>hard-working</a:t>
            </a:r>
            <a:r>
              <a:rPr lang="de-DE" dirty="0">
                <a:solidFill>
                  <a:srgbClr val="FFFFFF"/>
                </a:solidFill>
              </a:rPr>
              <a:t>, powerful primitives </a:t>
            </a:r>
          </a:p>
          <a:p>
            <a:pPr marL="0" indent="0">
              <a:buNone/>
            </a:pPr>
            <a:r>
              <a:rPr lang="de-DE" dirty="0" smtClean="0">
                <a:solidFill>
                  <a:srgbClr val="FFFFFF"/>
                </a:solidFill>
              </a:rPr>
              <a:t>	First </a:t>
            </a:r>
            <a:r>
              <a:rPr lang="de-DE" dirty="0" err="1">
                <a:solidFill>
                  <a:srgbClr val="FFFFFF"/>
                </a:solidFill>
              </a:rPr>
              <a:t>class</a:t>
            </a:r>
            <a:r>
              <a:rPr lang="de-DE" dirty="0">
                <a:solidFill>
                  <a:srgbClr val="FFFFFF"/>
                </a:solidFill>
              </a:rPr>
              <a:t> </a:t>
            </a:r>
            <a:r>
              <a:rPr lang="de-DE" dirty="0" err="1">
                <a:solidFill>
                  <a:srgbClr val="FFFFFF"/>
                </a:solidFill>
              </a:rPr>
              <a:t>functions</a:t>
            </a:r>
            <a:r>
              <a:rPr lang="de-DE" dirty="0">
                <a:solidFill>
                  <a:srgbClr val="FFFFFF"/>
                </a:solidFill>
              </a:rPr>
              <a:t> </a:t>
            </a:r>
            <a:r>
              <a:rPr lang="de-DE" dirty="0" err="1">
                <a:solidFill>
                  <a:srgbClr val="FFFFFF"/>
                </a:solidFill>
              </a:rPr>
              <a:t>for</a:t>
            </a:r>
            <a:r>
              <a:rPr lang="de-DE" dirty="0">
                <a:solidFill>
                  <a:srgbClr val="FFFFFF"/>
                </a:solidFill>
              </a:rPr>
              <a:t> </a:t>
            </a:r>
            <a:r>
              <a:rPr lang="de-DE" dirty="0" err="1">
                <a:solidFill>
                  <a:srgbClr val="FFFFFF"/>
                </a:solidFill>
              </a:rPr>
              <a:t>procedural</a:t>
            </a:r>
            <a:r>
              <a:rPr lang="de-DE" dirty="0">
                <a:solidFill>
                  <a:srgbClr val="FFFFFF"/>
                </a:solidFill>
              </a:rPr>
              <a:t> </a:t>
            </a:r>
            <a:r>
              <a:rPr lang="de-DE" dirty="0" err="1" smtClean="0">
                <a:solidFill>
                  <a:srgbClr val="FFFFFF"/>
                </a:solidFill>
              </a:rPr>
              <a:t>abstraction</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a:solidFill>
                  <a:srgbClr val="FFFFFF"/>
                </a:solidFill>
              </a:rPr>
              <a:t>AWK </a:t>
            </a:r>
            <a:r>
              <a:rPr lang="de-DE" dirty="0" err="1">
                <a:solidFill>
                  <a:srgbClr val="FFFFFF"/>
                </a:solidFill>
              </a:rPr>
              <a:t>more</a:t>
            </a:r>
            <a:r>
              <a:rPr lang="de-DE" dirty="0">
                <a:solidFill>
                  <a:srgbClr val="FFFFFF"/>
                </a:solidFill>
              </a:rPr>
              <a:t> </a:t>
            </a:r>
            <a:r>
              <a:rPr lang="de-DE" dirty="0" err="1">
                <a:solidFill>
                  <a:srgbClr val="FFFFFF"/>
                </a:solidFill>
              </a:rPr>
              <a:t>than</a:t>
            </a:r>
            <a:r>
              <a:rPr lang="de-DE" dirty="0">
                <a:solidFill>
                  <a:srgbClr val="FFFFFF"/>
                </a:solidFill>
              </a:rPr>
              <a:t> </a:t>
            </a:r>
            <a:r>
              <a:rPr lang="de-DE" dirty="0" err="1">
                <a:solidFill>
                  <a:srgbClr val="FFFFFF"/>
                </a:solidFill>
              </a:rPr>
              <a:t>Scheme</a:t>
            </a:r>
            <a:r>
              <a:rPr lang="de-DE" dirty="0">
                <a:solidFill>
                  <a:srgbClr val="FFFFFF"/>
                </a:solidFill>
              </a:rPr>
              <a:t>) </a:t>
            </a:r>
          </a:p>
          <a:p>
            <a:pPr marL="0" indent="0">
              <a:buNone/>
            </a:pPr>
            <a:r>
              <a:rPr lang="de-DE" dirty="0" smtClean="0">
                <a:solidFill>
                  <a:srgbClr val="FFFFFF"/>
                </a:solidFill>
              </a:rPr>
              <a:t>	Objects </a:t>
            </a:r>
            <a:r>
              <a:rPr lang="de-DE" dirty="0" err="1">
                <a:solidFill>
                  <a:srgbClr val="FFFFFF"/>
                </a:solidFill>
              </a:rPr>
              <a:t>everywhere</a:t>
            </a:r>
            <a:r>
              <a:rPr lang="de-DE" dirty="0">
                <a:solidFill>
                  <a:srgbClr val="FFFFFF"/>
                </a:solidFill>
              </a:rPr>
              <a:t>, prototype-</a:t>
            </a:r>
            <a:r>
              <a:rPr lang="de-DE" dirty="0" err="1">
                <a:solidFill>
                  <a:srgbClr val="FFFFFF"/>
                </a:solidFill>
              </a:rPr>
              <a:t>based</a:t>
            </a:r>
            <a:r>
              <a:rPr lang="de-DE" dirty="0">
                <a:solidFill>
                  <a:srgbClr val="FFFFFF"/>
                </a:solidFill>
              </a:rPr>
              <a:t> </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err="1">
                <a:solidFill>
                  <a:srgbClr val="FFFFFF"/>
                </a:solidFill>
              </a:rPr>
              <a:t>Self</a:t>
            </a:r>
            <a:r>
              <a:rPr lang="de-DE" dirty="0">
                <a:solidFill>
                  <a:srgbClr val="FFFFFF"/>
                </a:solidFill>
              </a:rPr>
              <a:t>, but </a:t>
            </a:r>
            <a:r>
              <a:rPr lang="de-DE" dirty="0" err="1">
                <a:solidFill>
                  <a:srgbClr val="FFFFFF"/>
                </a:solidFill>
              </a:rPr>
              <a:t>only</a:t>
            </a:r>
            <a:r>
              <a:rPr lang="de-DE" dirty="0">
                <a:solidFill>
                  <a:srgbClr val="FFFFFF"/>
                </a:solidFill>
              </a:rPr>
              <a:t> </a:t>
            </a:r>
            <a:r>
              <a:rPr lang="de-DE" dirty="0" err="1">
                <a:solidFill>
                  <a:srgbClr val="FFFFFF"/>
                </a:solidFill>
              </a:rPr>
              <a:t>one</a:t>
            </a:r>
            <a:r>
              <a:rPr lang="de-DE" dirty="0">
                <a:solidFill>
                  <a:srgbClr val="FFFFFF"/>
                </a:solidFill>
              </a:rPr>
              <a:t> </a:t>
            </a:r>
            <a:r>
              <a:rPr lang="de-DE" dirty="0" err="1">
                <a:solidFill>
                  <a:srgbClr val="FFFFFF"/>
                </a:solidFill>
              </a:rPr>
              <a:t>parent</a:t>
            </a:r>
            <a:r>
              <a:rPr lang="de-DE" dirty="0">
                <a:solidFill>
                  <a:srgbClr val="FFFFFF"/>
                </a:solidFill>
              </a:rPr>
              <a:t> per </a:t>
            </a:r>
            <a:r>
              <a:rPr lang="de-DE" dirty="0" err="1">
                <a:solidFill>
                  <a:srgbClr val="FFFFFF"/>
                </a:solidFill>
              </a:rPr>
              <a:t>object</a:t>
            </a:r>
            <a:r>
              <a:rPr lang="de-DE" dirty="0">
                <a:solidFill>
                  <a:srgbClr val="FFFFFF"/>
                </a:solidFill>
              </a:rPr>
              <a:t>) </a:t>
            </a:r>
          </a:p>
          <a:p>
            <a:pPr marL="0" indent="0">
              <a:buNone/>
            </a:pPr>
            <a:r>
              <a:rPr lang="de-DE" dirty="0" err="1" smtClean="0">
                <a:solidFill>
                  <a:srgbClr val="FFFFFF"/>
                </a:solidFill>
              </a:rPr>
              <a:t>Leave</a:t>
            </a:r>
            <a:r>
              <a:rPr lang="de-DE" dirty="0" smtClean="0">
                <a:solidFill>
                  <a:srgbClr val="FFFFFF"/>
                </a:solidFill>
              </a:rPr>
              <a:t> </a:t>
            </a:r>
            <a:r>
              <a:rPr lang="de-DE" dirty="0">
                <a:solidFill>
                  <a:srgbClr val="FFFFFF"/>
                </a:solidFill>
              </a:rPr>
              <a:t>all </a:t>
            </a:r>
            <a:r>
              <a:rPr lang="de-DE" dirty="0" err="1">
                <a:solidFill>
                  <a:srgbClr val="FFFFFF"/>
                </a:solidFill>
              </a:rPr>
              <a:t>else</a:t>
            </a:r>
            <a:r>
              <a:rPr lang="de-DE" dirty="0">
                <a:solidFill>
                  <a:srgbClr val="FFFFFF"/>
                </a:solidFill>
              </a:rPr>
              <a:t> out! </a:t>
            </a:r>
          </a:p>
        </p:txBody>
      </p:sp>
      <p:sp>
        <p:nvSpPr>
          <p:cNvPr id="3" name="Titel 2"/>
          <p:cNvSpPr>
            <a:spLocks noGrp="1"/>
          </p:cNvSpPr>
          <p:nvPr>
            <p:ph type="title"/>
          </p:nvPr>
        </p:nvSpPr>
        <p:spPr/>
        <p:txBody>
          <a:bodyPr/>
          <a:lstStyle/>
          <a:p>
            <a:r>
              <a:rPr lang="de-DE" dirty="0" smtClean="0"/>
              <a:t>Design </a:t>
            </a:r>
            <a:r>
              <a:rPr lang="de-DE" dirty="0" err="1" smtClean="0"/>
              <a:t>goals</a:t>
            </a:r>
            <a:endParaRPr lang="de-DE" dirty="0"/>
          </a:p>
        </p:txBody>
      </p:sp>
      <p:sp>
        <p:nvSpPr>
          <p:cNvPr id="4" name="Textfeld 3"/>
          <p:cNvSpPr txBox="1"/>
          <p:nvPr/>
        </p:nvSpPr>
        <p:spPr>
          <a:xfrm>
            <a:off x="346051" y="6596390"/>
            <a:ext cx="5070619"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a:solidFill>
                  <a:srgbClr val="FFFFFF"/>
                </a:solidFill>
              </a:rPr>
              <a:t>reserved</a:t>
            </a:r>
            <a:r>
              <a:rPr lang="de-DE" sz="1100" dirty="0">
                <a:solidFill>
                  <a:srgbClr val="FFFFFF"/>
                </a:solidFill>
              </a:rPr>
              <a:t> </a:t>
            </a:r>
            <a:r>
              <a:rPr lang="de-DE" sz="1100" dirty="0" err="1">
                <a:solidFill>
                  <a:srgbClr val="FFFFFF"/>
                </a:solidFill>
              </a:rPr>
              <a:t>by</a:t>
            </a:r>
            <a:r>
              <a:rPr lang="de-DE" sz="1100" dirty="0">
                <a:solidFill>
                  <a:srgbClr val="FFFFFF"/>
                </a:solidFill>
              </a:rPr>
              <a:t> </a:t>
            </a:r>
            <a:r>
              <a:rPr lang="de-DE" sz="1100" dirty="0" err="1" smtClean="0">
                <a:solidFill>
                  <a:srgbClr val="FFFFFF"/>
                </a:solidFill>
              </a:rPr>
              <a:t>superfluity</a:t>
            </a:r>
            <a:r>
              <a:rPr lang="de-DE" sz="1100" dirty="0">
                <a:solidFill>
                  <a:srgbClr val="FFFFFF"/>
                </a:solidFill>
              </a:rPr>
              <a:t>, http://</a:t>
            </a:r>
            <a:r>
              <a:rPr lang="de-DE" sz="1100" dirty="0" err="1">
                <a:solidFill>
                  <a:srgbClr val="FFFFFF"/>
                </a:solidFill>
              </a:rPr>
              <a:t>www.flickr.com</a:t>
            </a:r>
            <a:r>
              <a:rPr lang="de-DE" sz="1100" dirty="0">
                <a:solidFill>
                  <a:srgbClr val="FFFFFF"/>
                </a:solidFill>
              </a:rPr>
              <a:t>/</a:t>
            </a:r>
            <a:r>
              <a:rPr lang="de-DE" sz="1100" dirty="0" err="1">
                <a:solidFill>
                  <a:srgbClr val="FFFFFF"/>
                </a:solidFill>
              </a:rPr>
              <a:t>photos</a:t>
            </a:r>
            <a:r>
              <a:rPr lang="de-DE" sz="1100" dirty="0">
                <a:solidFill>
                  <a:srgbClr val="FFFFFF"/>
                </a:solidFill>
              </a:rPr>
              <a:t>/</a:t>
            </a:r>
            <a:r>
              <a:rPr lang="de-DE" sz="1100" dirty="0" err="1">
                <a:solidFill>
                  <a:srgbClr val="FFFFFF"/>
                </a:solidFill>
              </a:rPr>
              <a:t>equanimity</a:t>
            </a:r>
            <a:r>
              <a:rPr lang="de-DE" sz="1100" dirty="0">
                <a:solidFill>
                  <a:srgbClr val="FFFFFF"/>
                </a:solidFill>
              </a:rPr>
              <a:t>/</a:t>
            </a:r>
          </a:p>
        </p:txBody>
      </p:sp>
    </p:spTree>
    <p:extLst>
      <p:ext uri="{BB962C8B-B14F-4D97-AF65-F5344CB8AC3E}">
        <p14:creationId xmlns:p14="http://schemas.microsoft.com/office/powerpoint/2010/main" val="227843656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a:t>    </a:t>
            </a:r>
            <a:r>
              <a:rPr lang="de-DE" dirty="0" err="1"/>
              <a:t>this.greet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    };</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smtClean="0"/>
              <a:t>Hello</a:t>
            </a:r>
            <a:endParaRPr lang="de-DE" dirty="0" smtClean="0"/>
          </a:p>
          <a:p>
            <a:endParaRPr lang="de-DE" dirty="0"/>
          </a:p>
          <a:p>
            <a:r>
              <a:rPr lang="de-DE" dirty="0" smtClean="0"/>
              <a:t>// Strange: Jedes Objekt hat eine eigene Kopie der Funktion </a:t>
            </a:r>
            <a:r>
              <a:rPr lang="de-DE" dirty="0" err="1" smtClean="0"/>
              <a:t>greet</a:t>
            </a:r>
            <a:r>
              <a:rPr lang="de-DE" dirty="0" smtClean="0"/>
              <a:t>!</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method</a:t>
            </a:r>
            <a:r>
              <a:rPr lang="de-DE" dirty="0" smtClean="0"/>
              <a:t> </a:t>
            </a:r>
            <a:r>
              <a:rPr lang="de-DE" dirty="0" err="1" smtClean="0"/>
              <a:t>pattern</a:t>
            </a:r>
            <a:endParaRPr lang="de-DE" dirty="0"/>
          </a:p>
        </p:txBody>
      </p:sp>
    </p:spTree>
    <p:extLst>
      <p:ext uri="{BB962C8B-B14F-4D97-AF65-F5344CB8AC3E}">
        <p14:creationId xmlns:p14="http://schemas.microsoft.com/office/powerpoint/2010/main" val="9937698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err="1"/>
              <a:t>MyClass.prototype.greet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a:t>Hello</a:t>
            </a:r>
            <a:r>
              <a:rPr lang="de-DE" dirty="0" smtClean="0"/>
              <a:t>!</a:t>
            </a:r>
          </a:p>
          <a:p>
            <a:endParaRPr lang="de-DE" dirty="0"/>
          </a:p>
          <a:p>
            <a:r>
              <a:rPr lang="de-DE" dirty="0"/>
              <a:t>// </a:t>
            </a:r>
            <a:r>
              <a:rPr lang="de-DE" dirty="0" smtClean="0"/>
              <a:t>Jetzt gibt es nur noch eine „Kopie“ der </a:t>
            </a:r>
            <a:r>
              <a:rPr lang="de-DE" dirty="0" err="1" smtClean="0"/>
              <a:t>greet</a:t>
            </a:r>
            <a:r>
              <a:rPr lang="de-DE" dirty="0" smtClean="0"/>
              <a:t>-Funktion </a:t>
            </a:r>
            <a:r>
              <a:rPr lang="de-DE" dirty="0" smtClean="0">
                <a:sym typeface="Wingdings"/>
              </a:rPr>
              <a:t></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Prototypes</a:t>
            </a:r>
            <a:r>
              <a:rPr lang="de-DE" dirty="0" smtClean="0"/>
              <a:t>!</a:t>
            </a:r>
            <a:endParaRPr lang="de-DE" dirty="0"/>
          </a:p>
        </p:txBody>
      </p:sp>
    </p:spTree>
    <p:extLst>
      <p:ext uri="{BB962C8B-B14F-4D97-AF65-F5344CB8AC3E}">
        <p14:creationId xmlns:p14="http://schemas.microsoft.com/office/powerpoint/2010/main" val="32323690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var</a:t>
            </a:r>
            <a:r>
              <a:rPr lang="de-DE" dirty="0"/>
              <a:t> </a:t>
            </a:r>
            <a:r>
              <a:rPr lang="de-DE" dirty="0" err="1"/>
              <a:t>foo</a:t>
            </a:r>
            <a:r>
              <a:rPr lang="de-DE" dirty="0"/>
              <a:t> = 'bar';</a:t>
            </a:r>
          </a:p>
          <a:p>
            <a:r>
              <a:rPr lang="de-DE" dirty="0" err="1"/>
              <a:t>function</a:t>
            </a:r>
            <a:r>
              <a:rPr lang="de-DE" dirty="0"/>
              <a:t> </a:t>
            </a:r>
            <a:r>
              <a:rPr lang="de-DE" dirty="0" err="1"/>
              <a:t>myClosure</a:t>
            </a:r>
            <a:r>
              <a:rPr lang="de-DE" dirty="0"/>
              <a:t>() {</a:t>
            </a:r>
          </a:p>
          <a:p>
            <a:r>
              <a:rPr lang="de-DE" dirty="0"/>
              <a:t>  </a:t>
            </a:r>
            <a:r>
              <a:rPr lang="de-DE" dirty="0" err="1"/>
              <a:t>var</a:t>
            </a:r>
            <a:r>
              <a:rPr lang="de-DE" dirty="0"/>
              <a:t> </a:t>
            </a:r>
            <a:r>
              <a:rPr lang="de-DE" dirty="0" err="1"/>
              <a:t>baz</a:t>
            </a:r>
            <a:r>
              <a:rPr lang="de-DE" dirty="0"/>
              <a:t> = '</a:t>
            </a:r>
            <a:r>
              <a:rPr lang="de-DE" dirty="0" err="1"/>
              <a:t>qux</a:t>
            </a:r>
            <a:r>
              <a:rPr lang="de-DE" dirty="0"/>
              <a:t>';</a:t>
            </a:r>
          </a:p>
          <a:p>
            <a:r>
              <a:rPr lang="de-DE" dirty="0"/>
              <a:t>  </a:t>
            </a:r>
            <a:r>
              <a:rPr lang="de-DE" dirty="0" err="1"/>
              <a:t>console.log</a:t>
            </a:r>
            <a:r>
              <a:rPr lang="de-DE" dirty="0"/>
              <a:t>(</a:t>
            </a:r>
            <a:r>
              <a:rPr lang="de-DE" dirty="0" err="1"/>
              <a:t>foo</a:t>
            </a:r>
            <a:r>
              <a:rPr lang="de-DE" dirty="0"/>
              <a:t>); // =&gt; 'bar'</a:t>
            </a:r>
          </a:p>
          <a:p>
            <a:r>
              <a:rPr lang="de-DE" dirty="0"/>
              <a:t>  </a:t>
            </a:r>
            <a:r>
              <a:rPr lang="de-DE" dirty="0" err="1"/>
              <a:t>console.log</a:t>
            </a:r>
            <a:r>
              <a:rPr lang="de-DE" dirty="0"/>
              <a:t>(</a:t>
            </a:r>
            <a:r>
              <a:rPr lang="de-DE" dirty="0" err="1"/>
              <a:t>baz</a:t>
            </a:r>
            <a:r>
              <a:rPr lang="de-DE" dirty="0"/>
              <a:t>); // =&gt; '</a:t>
            </a:r>
            <a:r>
              <a:rPr lang="de-DE" dirty="0" err="1"/>
              <a:t>qux</a:t>
            </a:r>
            <a:r>
              <a:rPr lang="de-DE" dirty="0"/>
              <a:t>'</a:t>
            </a:r>
          </a:p>
          <a:p>
            <a:r>
              <a:rPr lang="de-DE" dirty="0"/>
              <a:t>}</a:t>
            </a:r>
          </a:p>
          <a:p>
            <a:r>
              <a:rPr lang="de-DE" dirty="0" err="1"/>
              <a:t>console.log</a:t>
            </a:r>
            <a:r>
              <a:rPr lang="de-DE" dirty="0"/>
              <a:t>(</a:t>
            </a:r>
            <a:r>
              <a:rPr lang="de-DE" dirty="0" err="1"/>
              <a:t>foo</a:t>
            </a:r>
            <a:r>
              <a:rPr lang="de-DE" dirty="0"/>
              <a:t>); // =&gt; 'bar'</a:t>
            </a:r>
          </a:p>
          <a:p>
            <a:r>
              <a:rPr lang="de-DE" dirty="0" err="1"/>
              <a:t>console.log</a:t>
            </a:r>
            <a:r>
              <a:rPr lang="de-DE" dirty="0"/>
              <a:t>(</a:t>
            </a:r>
            <a:r>
              <a:rPr lang="de-DE" dirty="0" err="1"/>
              <a:t>baz</a:t>
            </a:r>
            <a:r>
              <a:rPr lang="de-DE" dirty="0"/>
              <a:t>); // =&gt; undefined</a:t>
            </a:r>
            <a:endParaRPr lang="de-DE" dirty="0"/>
          </a:p>
        </p:txBody>
      </p:sp>
      <p:sp>
        <p:nvSpPr>
          <p:cNvPr id="4" name="Titel 3"/>
          <p:cNvSpPr>
            <a:spLocks noGrp="1"/>
          </p:cNvSpPr>
          <p:nvPr>
            <p:ph type="title"/>
          </p:nvPr>
        </p:nvSpPr>
        <p:spPr/>
        <p:txBody>
          <a:bodyPr/>
          <a:lstStyle/>
          <a:p>
            <a:r>
              <a:rPr lang="de-DE" dirty="0"/>
              <a:t>Class Pattern </a:t>
            </a:r>
            <a:r>
              <a:rPr lang="de-DE" dirty="0" smtClean="0"/>
              <a:t>– Sichtbarkeit von Variablen</a:t>
            </a:r>
            <a:endParaRPr lang="de-DE" dirty="0"/>
          </a:p>
        </p:txBody>
      </p:sp>
    </p:spTree>
    <p:extLst>
      <p:ext uri="{BB962C8B-B14F-4D97-AF65-F5344CB8AC3E}">
        <p14:creationId xmlns:p14="http://schemas.microsoft.com/office/powerpoint/2010/main" val="164376240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latin typeface="Consolas"/>
                <a:cs typeface="Consolas"/>
              </a:rPr>
              <a:t>Code + </a:t>
            </a:r>
            <a:r>
              <a:rPr lang="de-DE" dirty="0" err="1" smtClean="0">
                <a:latin typeface="Consolas"/>
                <a:cs typeface="Consolas"/>
              </a:rPr>
              <a:t>Scope</a:t>
            </a:r>
            <a:r>
              <a:rPr lang="de-DE" dirty="0" smtClean="0">
                <a:latin typeface="Consolas"/>
                <a:cs typeface="Consolas"/>
              </a:rPr>
              <a:t> = </a:t>
            </a:r>
            <a:r>
              <a:rPr lang="de-DE" dirty="0" err="1" smtClean="0">
                <a:latin typeface="Consolas"/>
                <a:cs typeface="Consolas"/>
              </a:rPr>
              <a:t>Closure</a:t>
            </a:r>
            <a:endParaRPr lang="de-DE" dirty="0" smtClean="0">
              <a:latin typeface="Consolas"/>
              <a:cs typeface="Consolas"/>
            </a:endParaRPr>
          </a:p>
          <a:p>
            <a:pPr marL="0" indent="0">
              <a:buNone/>
            </a:pPr>
            <a:r>
              <a:rPr lang="de-DE" dirty="0" smtClean="0"/>
              <a:t>Eine </a:t>
            </a:r>
            <a:r>
              <a:rPr lang="de-DE" dirty="0"/>
              <a:t>Funktion wird stets in einem Funktionsgeltungsbereich ausgeführt. </a:t>
            </a:r>
          </a:p>
          <a:p>
            <a:pPr marL="0" indent="0">
              <a:buNone/>
            </a:pPr>
            <a:r>
              <a:rPr lang="de-DE" dirty="0"/>
              <a:t>Der Funktionsgeltungsbereich gilt auch, wenn in einer Funktion eine weitere, innere Funktion definiert wird. </a:t>
            </a:r>
            <a:endParaRPr lang="de-DE" dirty="0" smtClean="0"/>
          </a:p>
          <a:p>
            <a:pPr marL="0" indent="0">
              <a:buNone/>
            </a:pPr>
            <a:r>
              <a:rPr lang="de-DE" dirty="0" smtClean="0"/>
              <a:t>Diese </a:t>
            </a:r>
            <a:r>
              <a:rPr lang="de-DE" dirty="0"/>
              <a:t>Funktion hat dann Zugriff auf die Variablen der äußeren Funktion. Ausnahmen sind hier </a:t>
            </a:r>
            <a:r>
              <a:rPr lang="de-DE" dirty="0" err="1">
                <a:latin typeface="Consolas"/>
                <a:cs typeface="Consolas"/>
              </a:rPr>
              <a:t>this</a:t>
            </a:r>
            <a:r>
              <a:rPr lang="de-DE" dirty="0"/>
              <a:t> und der Bonusparameter </a:t>
            </a:r>
            <a:r>
              <a:rPr lang="de-DE" dirty="0" err="1">
                <a:latin typeface="Consolas"/>
                <a:cs typeface="Consolas"/>
              </a:rPr>
              <a:t>arguments</a:t>
            </a:r>
            <a:r>
              <a:rPr lang="de-DE" dirty="0"/>
              <a:t>, da diese Parameter von jeder Funktion selbst überschrieben </a:t>
            </a:r>
            <a:r>
              <a:rPr lang="de-DE" dirty="0" smtClean="0"/>
              <a:t>werden.</a:t>
            </a:r>
            <a:endParaRPr lang="de-DE" dirty="0"/>
          </a:p>
        </p:txBody>
      </p:sp>
      <p:sp>
        <p:nvSpPr>
          <p:cNvPr id="4" name="Titel 3"/>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21655635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a:t>
            </a:r>
            <a:r>
              <a:rPr lang="de-DE" dirty="0" err="1" smtClean="0"/>
              <a:t>outerFunction</a:t>
            </a:r>
            <a:r>
              <a:rPr lang="de-DE" dirty="0"/>
              <a:t>() {</a:t>
            </a:r>
          </a:p>
          <a:p>
            <a:r>
              <a:rPr lang="de-DE" dirty="0"/>
              <a:t>	</a:t>
            </a:r>
            <a:r>
              <a:rPr lang="de-DE" dirty="0" err="1"/>
              <a:t>var</a:t>
            </a:r>
            <a:r>
              <a:rPr lang="de-DE" dirty="0"/>
              <a:t> x = "</a:t>
            </a:r>
            <a:r>
              <a:rPr lang="de-DE" dirty="0" err="1"/>
              <a:t>Hello</a:t>
            </a:r>
            <a:r>
              <a:rPr lang="de-DE" dirty="0"/>
              <a:t>";</a:t>
            </a:r>
          </a:p>
          <a:p>
            <a:r>
              <a:rPr lang="de-DE" dirty="0"/>
              <a:t>	</a:t>
            </a:r>
            <a:r>
              <a:rPr lang="de-DE" dirty="0" err="1"/>
              <a:t>function</a:t>
            </a:r>
            <a:r>
              <a:rPr lang="de-DE" dirty="0"/>
              <a:t> </a:t>
            </a:r>
            <a:r>
              <a:rPr lang="de-DE" dirty="0" err="1"/>
              <a:t>innerFunction</a:t>
            </a:r>
            <a:r>
              <a:rPr lang="de-DE" dirty="0"/>
              <a:t>() {</a:t>
            </a:r>
          </a:p>
          <a:p>
            <a:r>
              <a:rPr lang="de-DE" dirty="0"/>
              <a:t>		</a:t>
            </a:r>
            <a:r>
              <a:rPr lang="de-DE" dirty="0" err="1"/>
              <a:t>return</a:t>
            </a:r>
            <a:r>
              <a:rPr lang="de-DE" dirty="0"/>
              <a:t> x;</a:t>
            </a:r>
          </a:p>
          <a:p>
            <a:r>
              <a:rPr lang="de-DE" dirty="0"/>
              <a:t>	}</a:t>
            </a:r>
          </a:p>
          <a:p>
            <a:r>
              <a:rPr lang="de-DE" dirty="0"/>
              <a:t>	</a:t>
            </a:r>
            <a:r>
              <a:rPr lang="de-DE" dirty="0" err="1"/>
              <a:t>return</a:t>
            </a:r>
            <a:r>
              <a:rPr lang="de-DE" dirty="0"/>
              <a:t> </a:t>
            </a:r>
            <a:r>
              <a:rPr lang="de-DE" dirty="0" err="1"/>
              <a:t>innerFunction</a:t>
            </a:r>
            <a:r>
              <a:rPr lang="de-DE" dirty="0"/>
              <a:t>();</a:t>
            </a:r>
          </a:p>
          <a:p>
            <a:r>
              <a:rPr lang="de-DE" dirty="0"/>
              <a:t>}</a:t>
            </a:r>
          </a:p>
          <a:p>
            <a:endParaRPr lang="de-DE" dirty="0"/>
          </a:p>
          <a:p>
            <a:r>
              <a:rPr lang="de-DE" dirty="0" err="1" smtClean="0"/>
              <a:t>outerFunction</a:t>
            </a:r>
            <a:r>
              <a:rPr lang="de-DE" dirty="0"/>
              <a:t>(</a:t>
            </a:r>
            <a:r>
              <a:rPr lang="de-DE" dirty="0" smtClean="0"/>
              <a:t>); </a:t>
            </a:r>
            <a:r>
              <a:rPr lang="de-DE" dirty="0"/>
              <a:t>// </a:t>
            </a:r>
            <a:r>
              <a:rPr lang="de-DE" dirty="0" err="1"/>
              <a:t>Hello</a:t>
            </a:r>
            <a:endParaRPr lang="de-DE" dirty="0"/>
          </a:p>
          <a:p>
            <a:endParaRPr lang="de-DE" dirty="0"/>
          </a:p>
        </p:txBody>
      </p:sp>
      <p:sp>
        <p:nvSpPr>
          <p:cNvPr id="3" name="Titel 2"/>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30695016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var</a:t>
            </a:r>
            <a:r>
              <a:rPr lang="de-DE" dirty="0"/>
              <a:t> </a:t>
            </a:r>
            <a:r>
              <a:rPr lang="de-DE" dirty="0" err="1"/>
              <a:t>MyClass</a:t>
            </a:r>
            <a:r>
              <a:rPr lang="de-DE" dirty="0"/>
              <a:t> = (</a:t>
            </a:r>
            <a:r>
              <a:rPr lang="de-DE" dirty="0" err="1"/>
              <a:t>function</a:t>
            </a:r>
            <a:r>
              <a:rPr lang="de-DE" dirty="0"/>
              <a:t>() {</a:t>
            </a:r>
          </a:p>
          <a:p>
            <a:r>
              <a:rPr lang="de-DE" dirty="0"/>
              <a:t>    </a:t>
            </a:r>
            <a:r>
              <a:rPr lang="de-DE" dirty="0" err="1"/>
              <a:t>var</a:t>
            </a:r>
            <a:r>
              <a:rPr lang="de-DE" dirty="0"/>
              <a:t> </a:t>
            </a:r>
            <a:r>
              <a:rPr lang="de-DE" dirty="0" err="1"/>
              <a:t>multiplier</a:t>
            </a:r>
            <a:r>
              <a:rPr lang="de-DE" dirty="0"/>
              <a:t> = 10;</a:t>
            </a:r>
          </a:p>
          <a:p>
            <a:r>
              <a:rPr lang="de-DE" dirty="0"/>
              <a:t>    </a:t>
            </a:r>
            <a:r>
              <a:rPr lang="de-DE" dirty="0" err="1"/>
              <a:t>function</a:t>
            </a:r>
            <a:r>
              <a:rPr lang="de-DE" dirty="0"/>
              <a:t> </a:t>
            </a:r>
            <a:r>
              <a:rPr lang="de-DE" dirty="0" err="1"/>
              <a:t>MyClass</a:t>
            </a:r>
            <a:r>
              <a:rPr lang="de-DE" dirty="0"/>
              <a:t>(</a:t>
            </a:r>
            <a:r>
              <a:rPr lang="de-DE" dirty="0" err="1"/>
              <a:t>n</a:t>
            </a:r>
            <a:r>
              <a:rPr lang="de-DE" dirty="0"/>
              <a:t>) {</a:t>
            </a:r>
          </a:p>
          <a:p>
            <a:r>
              <a:rPr lang="de-DE" dirty="0"/>
              <a:t>        </a:t>
            </a:r>
            <a:r>
              <a:rPr lang="de-DE" dirty="0" err="1"/>
              <a:t>this.n</a:t>
            </a:r>
            <a:r>
              <a:rPr lang="de-DE" dirty="0"/>
              <a:t> = </a:t>
            </a:r>
            <a:r>
              <a:rPr lang="de-DE" dirty="0" err="1"/>
              <a:t>n</a:t>
            </a:r>
            <a:r>
              <a:rPr lang="de-DE" dirty="0"/>
              <a:t> * </a:t>
            </a:r>
            <a:r>
              <a:rPr lang="de-DE" dirty="0" err="1"/>
              <a:t>multiplier</a:t>
            </a:r>
            <a:r>
              <a:rPr lang="de-DE" dirty="0"/>
              <a:t>;</a:t>
            </a:r>
          </a:p>
          <a:p>
            <a:r>
              <a:rPr lang="de-DE" dirty="0"/>
              <a:t>    }</a:t>
            </a:r>
          </a:p>
          <a:p>
            <a:r>
              <a:rPr lang="de-DE" dirty="0"/>
              <a:t>    </a:t>
            </a:r>
            <a:r>
              <a:rPr lang="de-DE" dirty="0" err="1"/>
              <a:t>return</a:t>
            </a:r>
            <a:r>
              <a:rPr lang="de-DE" dirty="0"/>
              <a:t> </a:t>
            </a:r>
            <a:r>
              <a:rPr lang="de-DE" dirty="0" err="1"/>
              <a:t>MyClass</a:t>
            </a:r>
            <a:r>
              <a:rPr lang="de-DE" dirty="0"/>
              <a:t>;</a:t>
            </a:r>
          </a:p>
          <a:p>
            <a:r>
              <a:rPr lang="de-DE" dirty="0"/>
              <a:t>})();</a:t>
            </a:r>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Putting</a:t>
            </a:r>
            <a:r>
              <a:rPr lang="de-DE" dirty="0" smtClean="0"/>
              <a:t> </a:t>
            </a:r>
            <a:r>
              <a:rPr lang="de-DE" dirty="0" err="1" smtClean="0"/>
              <a:t>it</a:t>
            </a:r>
            <a:r>
              <a:rPr lang="de-DE" dirty="0" smtClean="0"/>
              <a:t> all </a:t>
            </a:r>
            <a:r>
              <a:rPr lang="de-DE" dirty="0" err="1" smtClean="0"/>
              <a:t>together</a:t>
            </a:r>
            <a:r>
              <a:rPr lang="de-DE" dirty="0"/>
              <a:t> </a:t>
            </a:r>
            <a:r>
              <a:rPr lang="de-DE" dirty="0" smtClean="0"/>
              <a:t>– IIFE &amp; </a:t>
            </a:r>
            <a:r>
              <a:rPr lang="de-DE" dirty="0" err="1" smtClean="0"/>
              <a:t>Closures</a:t>
            </a:r>
            <a:endParaRPr lang="de-DE" dirty="0"/>
          </a:p>
        </p:txBody>
      </p:sp>
    </p:spTree>
    <p:extLst>
      <p:ext uri="{BB962C8B-B14F-4D97-AF65-F5344CB8AC3E}">
        <p14:creationId xmlns:p14="http://schemas.microsoft.com/office/powerpoint/2010/main" val="108656226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en-US" dirty="0" err="1"/>
              <a:t>var</a:t>
            </a:r>
            <a:r>
              <a:rPr lang="en-US" dirty="0"/>
              <a:t> </a:t>
            </a:r>
            <a:r>
              <a:rPr lang="en-US" dirty="0" smtClean="0"/>
              <a:t>module = </a:t>
            </a:r>
            <a:r>
              <a:rPr lang="en-US" dirty="0"/>
              <a:t>(function () {</a:t>
            </a:r>
          </a:p>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a:t>
            </a:r>
            <a:r>
              <a:rPr lang="en-US" dirty="0" smtClean="0"/>
              <a:t>// export</a:t>
            </a:r>
            <a:br>
              <a:rPr lang="en-US" dirty="0" smtClean="0"/>
            </a:br>
            <a:r>
              <a:rPr lang="en-US" dirty="0" smtClean="0"/>
              <a:t>  return </a:t>
            </a:r>
            <a:r>
              <a:rPr lang="en-US" dirty="0" smtClean="0"/>
              <a:t>{</a:t>
            </a:r>
          </a:p>
          <a:p>
            <a:r>
              <a:rPr lang="en-US" dirty="0"/>
              <a:t>	</a:t>
            </a:r>
            <a:r>
              <a:rPr lang="en-US" dirty="0" smtClean="0"/>
              <a:t>	</a:t>
            </a:r>
            <a:r>
              <a:rPr lang="en-US" dirty="0" err="1" smtClean="0"/>
              <a:t>getVar</a:t>
            </a:r>
            <a:r>
              <a:rPr lang="en-US" dirty="0" smtClean="0"/>
              <a:t> : </a:t>
            </a:r>
            <a:r>
              <a:rPr lang="en-US" dirty="0"/>
              <a:t>function () {</a:t>
            </a:r>
          </a:p>
          <a:p>
            <a:r>
              <a:rPr lang="en-US" dirty="0"/>
              <a:t>		</a:t>
            </a:r>
            <a:r>
              <a:rPr lang="en-US" dirty="0" smtClean="0"/>
              <a:t>	return </a:t>
            </a:r>
            <a:r>
              <a:rPr lang="en-US" dirty="0" err="1"/>
              <a:t>privateVariable</a:t>
            </a:r>
            <a:r>
              <a:rPr lang="en-US" dirty="0"/>
              <a:t>;</a:t>
            </a:r>
          </a:p>
          <a:p>
            <a:r>
              <a:rPr lang="en-US" dirty="0"/>
              <a:t>	</a:t>
            </a:r>
            <a:r>
              <a:rPr lang="en-US" dirty="0" smtClean="0"/>
              <a:t>	}</a:t>
            </a:r>
            <a:endParaRPr lang="en-US" dirty="0"/>
          </a:p>
          <a:p>
            <a:r>
              <a:rPr lang="en-US" dirty="0"/>
              <a:t>	</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Export</a:t>
            </a:r>
            <a:endParaRPr lang="de-DE" dirty="0"/>
          </a:p>
        </p:txBody>
      </p:sp>
    </p:spTree>
    <p:extLst>
      <p:ext uri="{BB962C8B-B14F-4D97-AF65-F5344CB8AC3E}">
        <p14:creationId xmlns:p14="http://schemas.microsoft.com/office/powerpoint/2010/main" val="2605572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(function ($, </a:t>
            </a:r>
            <a:r>
              <a:rPr lang="en-US" dirty="0" err="1" smtClean="0"/>
              <a:t>addressService</a:t>
            </a:r>
            <a:r>
              <a:rPr lang="en-US" dirty="0" smtClean="0"/>
              <a:t>) </a:t>
            </a:r>
            <a:r>
              <a:rPr lang="en-US" dirty="0"/>
              <a:t>{</a:t>
            </a:r>
          </a:p>
          <a:p>
            <a:r>
              <a:rPr lang="en-US" dirty="0"/>
              <a:t>	// now have access to </a:t>
            </a:r>
            <a:r>
              <a:rPr lang="en-US" dirty="0" err="1" smtClean="0"/>
              <a:t>jQuery</a:t>
            </a:r>
            <a:r>
              <a:rPr lang="en-US" dirty="0" smtClean="0"/>
              <a:t> </a:t>
            </a:r>
            <a:r>
              <a:rPr lang="en-US" dirty="0"/>
              <a:t>(as $) and </a:t>
            </a:r>
            <a:r>
              <a:rPr lang="en-US" dirty="0" smtClean="0"/>
              <a:t/>
            </a:r>
            <a:br>
              <a:rPr lang="en-US" dirty="0" smtClean="0"/>
            </a:br>
            <a:r>
              <a:rPr lang="en-US" dirty="0" smtClean="0"/>
              <a:t>	// </a:t>
            </a:r>
            <a:r>
              <a:rPr lang="en-US" dirty="0" err="1" smtClean="0"/>
              <a:t>myModule</a:t>
            </a:r>
            <a:r>
              <a:rPr lang="en-US" dirty="0" smtClean="0"/>
              <a:t> as </a:t>
            </a:r>
            <a:r>
              <a:rPr lang="en-US" dirty="0" err="1" smtClean="0"/>
              <a:t>addressService</a:t>
            </a:r>
            <a:r>
              <a:rPr lang="en-US" dirty="0" smtClean="0"/>
              <a:t> in </a:t>
            </a:r>
            <a:r>
              <a:rPr lang="en-US" dirty="0"/>
              <a:t>this code</a:t>
            </a:r>
          </a:p>
          <a:p>
            <a:r>
              <a:rPr lang="en-US" dirty="0"/>
              <a:t>}(</a:t>
            </a:r>
            <a:r>
              <a:rPr lang="en-US" dirty="0" err="1"/>
              <a:t>jQuery</a:t>
            </a:r>
            <a:r>
              <a:rPr lang="en-US" dirty="0"/>
              <a:t>, </a:t>
            </a:r>
            <a:r>
              <a:rPr lang="en-US" dirty="0" err="1" smtClean="0"/>
              <a:t>myModule</a:t>
            </a:r>
            <a:r>
              <a:rPr lang="en-US" dirty="0" smtClean="0"/>
              <a:t>)</a:t>
            </a:r>
            <a:r>
              <a:rPr lang="en-US" dirty="0"/>
              <a:t>)</a:t>
            </a:r>
          </a:p>
        </p:txBody>
      </p:sp>
      <p:sp>
        <p:nvSpPr>
          <p:cNvPr id="3" name="Titel 2"/>
          <p:cNvSpPr>
            <a:spLocks noGrp="1"/>
          </p:cNvSpPr>
          <p:nvPr>
            <p:ph type="title"/>
          </p:nvPr>
        </p:nvSpPr>
        <p:spPr/>
        <p:txBody>
          <a:bodyPr/>
          <a:lstStyle/>
          <a:p>
            <a:r>
              <a:rPr lang="de-DE" dirty="0" smtClean="0"/>
              <a:t>Module – Import</a:t>
            </a:r>
            <a:endParaRPr lang="de-DE" dirty="0"/>
          </a:p>
        </p:txBody>
      </p:sp>
    </p:spTree>
    <p:extLst>
      <p:ext uri="{BB962C8B-B14F-4D97-AF65-F5344CB8AC3E}">
        <p14:creationId xmlns:p14="http://schemas.microsoft.com/office/powerpoint/2010/main" val="692524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Basistypen sind </a:t>
            </a:r>
            <a:endParaRPr lang="de-DE" dirty="0"/>
          </a:p>
          <a:p>
            <a:pPr>
              <a:buFont typeface="Arial"/>
              <a:buChar char="•"/>
            </a:pPr>
            <a:r>
              <a:rPr lang="de-DE" dirty="0" smtClean="0"/>
              <a:t>Zahlen (</a:t>
            </a:r>
            <a:r>
              <a:rPr lang="de-DE" dirty="0" err="1" smtClean="0"/>
              <a:t>number</a:t>
            </a:r>
            <a:r>
              <a:rPr lang="de-DE" dirty="0" smtClean="0"/>
              <a:t>)</a:t>
            </a:r>
          </a:p>
          <a:p>
            <a:pPr>
              <a:buFont typeface="Arial"/>
              <a:buChar char="•"/>
            </a:pPr>
            <a:r>
              <a:rPr lang="de-DE" dirty="0" smtClean="0"/>
              <a:t>Strings (</a:t>
            </a:r>
            <a:r>
              <a:rPr lang="de-DE" dirty="0" err="1" smtClean="0"/>
              <a:t>string</a:t>
            </a:r>
            <a:r>
              <a:rPr lang="de-DE" dirty="0" smtClean="0"/>
              <a:t>)</a:t>
            </a:r>
          </a:p>
          <a:p>
            <a:pPr>
              <a:buFont typeface="Arial"/>
              <a:buChar char="•"/>
            </a:pPr>
            <a:r>
              <a:rPr lang="de-DE" dirty="0" smtClean="0"/>
              <a:t>Boolean (</a:t>
            </a:r>
            <a:r>
              <a:rPr lang="de-DE" dirty="0" err="1" smtClean="0"/>
              <a:t>boolean</a:t>
            </a:r>
            <a:r>
              <a:rPr lang="de-DE" dirty="0" smtClean="0"/>
              <a:t>)</a:t>
            </a:r>
          </a:p>
          <a:p>
            <a:pPr>
              <a:buFont typeface="Arial"/>
              <a:buChar char="•"/>
            </a:pPr>
            <a:r>
              <a:rPr lang="de-DE" dirty="0" smtClean="0"/>
              <a:t>null </a:t>
            </a:r>
            <a:endParaRPr lang="de-DE" dirty="0"/>
          </a:p>
          <a:p>
            <a:pPr>
              <a:buFont typeface="Arial"/>
              <a:buChar char="•"/>
            </a:pPr>
            <a:r>
              <a:rPr lang="de-DE" dirty="0" smtClean="0"/>
              <a:t>undefined </a:t>
            </a:r>
          </a:p>
          <a:p>
            <a:pPr marL="0" indent="0">
              <a:buNone/>
            </a:pPr>
            <a:r>
              <a:rPr lang="de-DE" dirty="0" smtClean="0"/>
              <a:t>Diese </a:t>
            </a:r>
            <a:r>
              <a:rPr lang="de-DE" dirty="0"/>
              <a:t>sind unveränderlich.</a:t>
            </a:r>
          </a:p>
        </p:txBody>
      </p:sp>
      <p:sp>
        <p:nvSpPr>
          <p:cNvPr id="3" name="Titel 2"/>
          <p:cNvSpPr>
            <a:spLocks noGrp="1"/>
          </p:cNvSpPr>
          <p:nvPr>
            <p:ph type="title"/>
          </p:nvPr>
        </p:nvSpPr>
        <p:spPr/>
        <p:txBody>
          <a:bodyPr/>
          <a:lstStyle/>
          <a:p>
            <a:r>
              <a:rPr lang="de-DE" dirty="0" smtClean="0"/>
              <a:t>Typen in JS sind sehr einfach</a:t>
            </a:r>
            <a:endParaRPr lang="de-DE" dirty="0"/>
          </a:p>
        </p:txBody>
      </p:sp>
    </p:spTree>
    <p:extLst>
      <p:ext uri="{BB962C8B-B14F-4D97-AF65-F5344CB8AC3E}">
        <p14:creationId xmlns:p14="http://schemas.microsoft.com/office/powerpoint/2010/main" val="17824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Variablen: Werden </a:t>
            </a:r>
            <a:r>
              <a:rPr lang="de-DE" dirty="0" smtClean="0"/>
              <a:t>durch die </a:t>
            </a:r>
            <a:r>
              <a:rPr lang="de-DE" dirty="0" err="1" smtClean="0"/>
              <a:t>var</a:t>
            </a:r>
            <a:r>
              <a:rPr lang="de-DE" dirty="0" smtClean="0"/>
              <a:t>-Anweisung deklariert.</a:t>
            </a:r>
          </a:p>
          <a:p>
            <a:pPr marL="0" indent="0">
              <a:buNone/>
            </a:pPr>
            <a:r>
              <a:rPr lang="de-DE" dirty="0" smtClean="0"/>
              <a:t>Wenn die </a:t>
            </a:r>
            <a:r>
              <a:rPr lang="de-DE" dirty="0" err="1" smtClean="0"/>
              <a:t>var</a:t>
            </a:r>
            <a:r>
              <a:rPr lang="de-DE" dirty="0" smtClean="0"/>
              <a:t>-Anweisung vergessen wird, dann werden globale Variablen (im Browser das </a:t>
            </a:r>
            <a:r>
              <a:rPr lang="de-DE" dirty="0" err="1" smtClean="0"/>
              <a:t>Window</a:t>
            </a:r>
            <a:r>
              <a:rPr lang="de-DE" dirty="0" smtClean="0"/>
              <a:t>-Objekt) deklariert</a:t>
            </a:r>
            <a:r>
              <a:rPr lang="de-DE" dirty="0" smtClean="0"/>
              <a:t>.</a:t>
            </a:r>
          </a:p>
          <a:p>
            <a:pPr marL="0" indent="0">
              <a:buNone/>
            </a:pPr>
            <a:r>
              <a:rPr lang="de-DE" dirty="0" smtClean="0"/>
              <a:t>Warum das? JS </a:t>
            </a:r>
            <a:r>
              <a:rPr lang="de-DE" dirty="0"/>
              <a:t>war dazu da, per </a:t>
            </a:r>
            <a:r>
              <a:rPr lang="de-DE" dirty="0" err="1"/>
              <a:t>Copy‘n‘Paste</a:t>
            </a:r>
            <a:r>
              <a:rPr lang="de-DE" dirty="0"/>
              <a:t> verwendet zu werden (z.B. </a:t>
            </a:r>
            <a:r>
              <a:rPr lang="de-DE" dirty="0" err="1"/>
              <a:t>MouseOver</a:t>
            </a:r>
            <a:r>
              <a:rPr lang="de-DE" dirty="0"/>
              <a:t>). Daher war es sehr </a:t>
            </a:r>
            <a:r>
              <a:rPr lang="de-DE" dirty="0" smtClean="0"/>
              <a:t>fehlertolerant (Semikolon optional, </a:t>
            </a:r>
            <a:r>
              <a:rPr lang="de-DE" dirty="0" err="1" smtClean="0"/>
              <a:t>var</a:t>
            </a:r>
            <a:r>
              <a:rPr lang="de-DE" dirty="0" smtClean="0"/>
              <a:t> optional). </a:t>
            </a:r>
          </a:p>
          <a:p>
            <a:pPr marL="0" indent="0">
              <a:buNone/>
            </a:pPr>
            <a:r>
              <a:rPr lang="de-DE" dirty="0" smtClean="0"/>
              <a:t>Dies </a:t>
            </a:r>
            <a:r>
              <a:rPr lang="de-DE" dirty="0"/>
              <a:t>ist in größeren Anwendungen nicht mehr </a:t>
            </a:r>
            <a:r>
              <a:rPr lang="de-DE" dirty="0" smtClean="0"/>
              <a:t>wünschenswert</a:t>
            </a:r>
            <a:r>
              <a:rPr lang="de-DE" dirty="0"/>
              <a:t>.</a:t>
            </a:r>
          </a:p>
          <a:p>
            <a:pPr marL="0" indent="0">
              <a:buNone/>
            </a:pPr>
            <a:r>
              <a:rPr lang="de-DE" dirty="0" smtClean="0"/>
              <a:t>Daher ist das in ES5 nicht mehr erlaubt.</a:t>
            </a:r>
            <a:endParaRPr lang="de-DE" dirty="0" smtClean="0"/>
          </a:p>
          <a:p>
            <a:pPr marL="0" indent="0">
              <a:buNone/>
            </a:pPr>
            <a:r>
              <a:rPr lang="de-DE" dirty="0" smtClean="0"/>
              <a:t>Die </a:t>
            </a:r>
            <a:r>
              <a:rPr lang="de-DE" dirty="0" err="1" smtClean="0"/>
              <a:t>var</a:t>
            </a:r>
            <a:r>
              <a:rPr lang="de-DE" dirty="0" smtClean="0"/>
              <a:t>-Anweisung ist Pflicht im „</a:t>
            </a:r>
            <a:r>
              <a:rPr lang="de-DE" dirty="0" err="1" smtClean="0"/>
              <a:t>strict</a:t>
            </a:r>
            <a:r>
              <a:rPr lang="de-DE" dirty="0" smtClean="0"/>
              <a:t> </a:t>
            </a:r>
            <a:r>
              <a:rPr lang="de-DE" dirty="0" err="1" smtClean="0"/>
              <a:t>mode</a:t>
            </a:r>
            <a:r>
              <a:rPr lang="de-DE" dirty="0" smtClean="0"/>
              <a:t>“.</a:t>
            </a:r>
          </a:p>
          <a:p>
            <a:pPr marL="0" indent="0">
              <a:buNone/>
            </a:pPr>
            <a:endParaRPr lang="de-DE" dirty="0"/>
          </a:p>
        </p:txBody>
      </p:sp>
      <p:sp>
        <p:nvSpPr>
          <p:cNvPr id="3" name="Titel 2"/>
          <p:cNvSpPr>
            <a:spLocks noGrp="1"/>
          </p:cNvSpPr>
          <p:nvPr>
            <p:ph type="title"/>
          </p:nvPr>
        </p:nvSpPr>
        <p:spPr/>
        <p:txBody>
          <a:bodyPr/>
          <a:lstStyle/>
          <a:p>
            <a:r>
              <a:rPr lang="de-DE" dirty="0" err="1" smtClean="0"/>
              <a:t>Strict</a:t>
            </a:r>
            <a:endParaRPr lang="de-DE" dirty="0"/>
          </a:p>
        </p:txBody>
      </p:sp>
    </p:spTree>
    <p:extLst>
      <p:ext uri="{BB962C8B-B14F-4D97-AF65-F5344CB8AC3E}">
        <p14:creationId xmlns:p14="http://schemas.microsoft.com/office/powerpoint/2010/main" val="35630919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dirty="0" smtClean="0"/>
              <a:t>Achtung</a:t>
            </a:r>
            <a:r>
              <a:rPr lang="de-DE" dirty="0"/>
              <a:t>: Anders als in vielen anderen Programmiersprachen, wie Java und C, wird durch einen Block kein neuer Gültigkeitsbereich für Variablen definiert. Das heißt, auch Variablen, die in einem Block definiert wurden, sind außerhalb des Blocks nach ihrer Deklaration sichtbar</a:t>
            </a:r>
            <a:r>
              <a:rPr lang="de-DE" dirty="0" smtClean="0"/>
              <a:t>.</a:t>
            </a:r>
            <a:endParaRPr lang="de-DE" dirty="0"/>
          </a:p>
        </p:txBody>
      </p:sp>
      <p:sp>
        <p:nvSpPr>
          <p:cNvPr id="3" name="Titel 2"/>
          <p:cNvSpPr>
            <a:spLocks noGrp="1"/>
          </p:cNvSpPr>
          <p:nvPr>
            <p:ph type="title"/>
          </p:nvPr>
        </p:nvSpPr>
        <p:spPr/>
        <p:txBody>
          <a:bodyPr>
            <a:normAutofit/>
          </a:bodyPr>
          <a:lstStyle/>
          <a:p>
            <a:r>
              <a:rPr lang="de-DE" dirty="0"/>
              <a:t>Gültigkeitsbereich </a:t>
            </a:r>
            <a:r>
              <a:rPr lang="de-DE" dirty="0" smtClean="0"/>
              <a:t>von Variablen</a:t>
            </a:r>
            <a:r>
              <a:rPr lang="de-DE" dirty="0"/>
              <a:t/>
            </a:r>
            <a:br>
              <a:rPr lang="de-DE" dirty="0"/>
            </a:br>
            <a:endParaRPr lang="de-DE" dirty="0"/>
          </a:p>
        </p:txBody>
      </p:sp>
    </p:spTree>
    <p:extLst>
      <p:ext uri="{BB962C8B-B14F-4D97-AF65-F5344CB8AC3E}">
        <p14:creationId xmlns:p14="http://schemas.microsoft.com/office/powerpoint/2010/main" val="34861311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Objekte</a:t>
            </a:r>
            <a:endParaRPr lang="de-DE" dirty="0"/>
          </a:p>
        </p:txBody>
      </p:sp>
      <p:sp>
        <p:nvSpPr>
          <p:cNvPr id="2" name="Inhaltsplatzhalter 1"/>
          <p:cNvSpPr>
            <a:spLocks noGrp="1"/>
          </p:cNvSpPr>
          <p:nvPr>
            <p:ph type="body" sz="quarter" idx="11"/>
          </p:nvPr>
        </p:nvSpPr>
        <p:spPr/>
        <p:txBody>
          <a:bodyPr/>
          <a:lstStyle/>
          <a:p>
            <a:pPr marL="0" indent="0">
              <a:buNone/>
            </a:pPr>
            <a:r>
              <a:rPr lang="de-DE" dirty="0"/>
              <a:t>Alle </a:t>
            </a:r>
            <a:r>
              <a:rPr lang="de-DE" dirty="0" smtClean="0"/>
              <a:t>Datentypen außer Basistypen </a:t>
            </a:r>
            <a:r>
              <a:rPr lang="de-DE" dirty="0"/>
              <a:t>sind Objekte:</a:t>
            </a:r>
          </a:p>
          <a:p>
            <a:r>
              <a:rPr lang="de-DE" dirty="0" smtClean="0"/>
              <a:t>Arrays </a:t>
            </a:r>
          </a:p>
          <a:p>
            <a:r>
              <a:rPr lang="de-DE" dirty="0" smtClean="0"/>
              <a:t>Funktionen </a:t>
            </a:r>
          </a:p>
          <a:p>
            <a:r>
              <a:rPr lang="de-DE" dirty="0" smtClean="0"/>
              <a:t>Reguläre Ausdrücke (Funktionen)</a:t>
            </a:r>
          </a:p>
          <a:p>
            <a:r>
              <a:rPr lang="de-DE" dirty="0" smtClean="0"/>
              <a:t>Objekte </a:t>
            </a:r>
            <a:r>
              <a:rPr lang="de-DE" dirty="0"/>
              <a:t>selbst</a:t>
            </a:r>
          </a:p>
        </p:txBody>
      </p:sp>
    </p:spTree>
    <p:extLst>
      <p:ext uri="{BB962C8B-B14F-4D97-AF65-F5344CB8AC3E}">
        <p14:creationId xmlns:p14="http://schemas.microsoft.com/office/powerpoint/2010/main" val="21331765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Wir hatten bereits Typen besprochen.</a:t>
            </a:r>
          </a:p>
          <a:p>
            <a:pPr marL="0" indent="0">
              <a:buNone/>
            </a:pPr>
            <a:r>
              <a:rPr lang="de-DE" dirty="0" smtClean="0"/>
              <a:t>In JS gibt es Literale</a:t>
            </a:r>
            <a:endParaRPr lang="de-DE" dirty="0"/>
          </a:p>
          <a:p>
            <a:r>
              <a:rPr lang="de-DE" dirty="0" smtClean="0"/>
              <a:t>lassen sich direkt verwenden</a:t>
            </a:r>
          </a:p>
          <a:p>
            <a:r>
              <a:rPr lang="de-DE" dirty="0" smtClean="0"/>
              <a:t>sind unveränderlich</a:t>
            </a:r>
          </a:p>
          <a:p>
            <a:r>
              <a:rPr lang="de-DE" dirty="0" smtClean="0"/>
              <a:t>haben Methoden</a:t>
            </a:r>
          </a:p>
          <a:p>
            <a:r>
              <a:rPr lang="de-DE" dirty="0" smtClean="0"/>
              <a:t>nutzen </a:t>
            </a:r>
            <a:r>
              <a:rPr lang="de-DE" dirty="0" err="1" smtClean="0"/>
              <a:t>Autoboxing</a:t>
            </a:r>
            <a:endParaRPr lang="de-DE" dirty="0" smtClean="0"/>
          </a:p>
          <a:p>
            <a:pPr>
              <a:buFont typeface="Arial"/>
              <a:buChar char="•"/>
            </a:pPr>
            <a:endParaRPr lang="de-DE" dirty="0" smtClean="0"/>
          </a:p>
        </p:txBody>
      </p:sp>
      <p:sp>
        <p:nvSpPr>
          <p:cNvPr id="3" name="Titel 2"/>
          <p:cNvSpPr>
            <a:spLocks noGrp="1"/>
          </p:cNvSpPr>
          <p:nvPr>
            <p:ph type="title"/>
          </p:nvPr>
        </p:nvSpPr>
        <p:spPr/>
        <p:txBody>
          <a:bodyPr/>
          <a:lstStyle/>
          <a:p>
            <a:r>
              <a:rPr lang="de-DE" dirty="0" smtClean="0"/>
              <a:t>Literale</a:t>
            </a:r>
            <a:endParaRPr lang="de-DE" dirty="0"/>
          </a:p>
        </p:txBody>
      </p:sp>
    </p:spTree>
    <p:extLst>
      <p:ext uri="{BB962C8B-B14F-4D97-AF65-F5344CB8AC3E}">
        <p14:creationId xmlns:p14="http://schemas.microsoft.com/office/powerpoint/2010/main" val="25426554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0" indent="0">
              <a:buNone/>
            </a:pPr>
            <a:r>
              <a:rPr lang="de-DE" dirty="0" smtClean="0"/>
              <a:t>Ein Objekt ist ein:</a:t>
            </a:r>
          </a:p>
          <a:p>
            <a:r>
              <a:rPr lang="de-DE" dirty="0" smtClean="0"/>
              <a:t>Container </a:t>
            </a:r>
            <a:r>
              <a:rPr lang="de-DE" dirty="0"/>
              <a:t>für Schlüssel-Wert-Paare </a:t>
            </a:r>
            <a:endParaRPr lang="de-DE" dirty="0" smtClean="0"/>
          </a:p>
          <a:p>
            <a:r>
              <a:rPr lang="de-DE" dirty="0" smtClean="0"/>
              <a:t>Kann über den Objekt-Konstruktor gebildet werden</a:t>
            </a:r>
          </a:p>
          <a:p>
            <a:r>
              <a:rPr lang="de-DE" dirty="0" smtClean="0"/>
              <a:t>Kann direkt über das Objekt-Literal gebildet werden</a:t>
            </a:r>
          </a:p>
          <a:p>
            <a:r>
              <a:rPr lang="de-DE" dirty="0" smtClean="0"/>
              <a:t>Kann Methoden enthalten</a:t>
            </a:r>
          </a:p>
          <a:p>
            <a:r>
              <a:rPr lang="de-DE" dirty="0" smtClean="0"/>
              <a:t>Spannt einen eigenen Kontext auf</a:t>
            </a:r>
            <a:endParaRPr lang="de-DE" dirty="0"/>
          </a:p>
        </p:txBody>
      </p:sp>
      <p:sp>
        <p:nvSpPr>
          <p:cNvPr id="2" name="Titel 1"/>
          <p:cNvSpPr>
            <a:spLocks noGrp="1"/>
          </p:cNvSpPr>
          <p:nvPr>
            <p:ph type="title"/>
          </p:nvPr>
        </p:nvSpPr>
        <p:spPr/>
        <p:txBody>
          <a:bodyPr/>
          <a:lstStyle/>
          <a:p>
            <a:r>
              <a:rPr lang="de-DE" dirty="0" smtClean="0"/>
              <a:t>Objekt</a:t>
            </a:r>
            <a:endParaRPr lang="de-DE" dirty="0"/>
          </a:p>
        </p:txBody>
      </p:sp>
    </p:spTree>
    <p:extLst>
      <p:ext uri="{BB962C8B-B14F-4D97-AF65-F5344CB8AC3E}">
        <p14:creationId xmlns:p14="http://schemas.microsoft.com/office/powerpoint/2010/main" val="9473860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1316</Words>
  <Application>Microsoft Macintosh PowerPoint</Application>
  <PresentationFormat>Bildschirmpräsentation (4:3)</PresentationFormat>
  <Paragraphs>235</Paragraphs>
  <Slides>37</Slides>
  <Notes>7</Notes>
  <HiddenSlides>0</HiddenSlides>
  <MMClips>0</MMClips>
  <ScaleCrop>false</ScaleCrop>
  <HeadingPairs>
    <vt:vector size="4" baseType="variant">
      <vt:variant>
        <vt:lpstr>Design</vt:lpstr>
      </vt:variant>
      <vt:variant>
        <vt:i4>1</vt:i4>
      </vt:variant>
      <vt:variant>
        <vt:lpstr>Folientitel</vt:lpstr>
      </vt:variant>
      <vt:variant>
        <vt:i4>37</vt:i4>
      </vt:variant>
    </vt:vector>
  </HeadingPairs>
  <TitlesOfParts>
    <vt:vector size="38" baseType="lpstr">
      <vt:lpstr>Präsentation v3.0 (4x3)</vt:lpstr>
      <vt:lpstr>Code Talks  </vt:lpstr>
      <vt:lpstr>Development</vt:lpstr>
      <vt:lpstr>Design goals</vt:lpstr>
      <vt:lpstr>Typen in JS sind sehr einfach</vt:lpstr>
      <vt:lpstr>Strict</vt:lpstr>
      <vt:lpstr>Gültigkeitsbereich von Variablen </vt:lpstr>
      <vt:lpstr>Objekte</vt:lpstr>
      <vt:lpstr>Literale</vt:lpstr>
      <vt:lpstr>Objekt</vt:lpstr>
      <vt:lpstr>Object</vt:lpstr>
      <vt:lpstr>Method Invocation</vt:lpstr>
      <vt:lpstr>Browser</vt:lpstr>
      <vt:lpstr>Node.js</vt:lpstr>
      <vt:lpstr>Console</vt:lpstr>
      <vt:lpstr>Arrays</vt:lpstr>
      <vt:lpstr>Arrays</vt:lpstr>
      <vt:lpstr>Arrays</vt:lpstr>
      <vt:lpstr>Bonus: Arrays</vt:lpstr>
      <vt:lpstr>For-each ist gut </vt:lpstr>
      <vt:lpstr>Kontrollstrukturen: for-Schleife</vt:lpstr>
      <vt:lpstr>For-Schleife</vt:lpstr>
      <vt:lpstr>Funktionen</vt:lpstr>
      <vt:lpstr>Funktionsliteral</vt:lpstr>
      <vt:lpstr>Parameter</vt:lpstr>
      <vt:lpstr>Bonusparameter</vt:lpstr>
      <vt:lpstr>Fallstricke des Bonusparameters</vt:lpstr>
      <vt:lpstr>Immediate Functions</vt:lpstr>
      <vt:lpstr>Class Pattern – Konstruktor Functions</vt:lpstr>
      <vt:lpstr>Class Pattern – this</vt:lpstr>
      <vt:lpstr>Class Pattern – method pattern</vt:lpstr>
      <vt:lpstr>Class Pattern – Prototypes!</vt:lpstr>
      <vt:lpstr>Class Pattern – Sichtbarkeit von Variablen</vt:lpstr>
      <vt:lpstr>Closures</vt:lpstr>
      <vt:lpstr>Closures</vt:lpstr>
      <vt:lpstr>Class Pattern – Putting it all together – IIFE &amp; Closures</vt:lpstr>
      <vt:lpstr>Module – Export</vt:lpstr>
      <vt:lpstr>Module – Import</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576</cp:revision>
  <dcterms:created xsi:type="dcterms:W3CDTF">2007-11-03T16:56:34Z</dcterms:created>
  <dcterms:modified xsi:type="dcterms:W3CDTF">2014-10-08T19:26:31Z</dcterms:modified>
  <cp:category/>
  <cp:contentStatus>Endgültig (v2.0)</cp:contentStatus>
</cp:coreProperties>
</file>