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56" r:id="rId5"/>
    <p:sldId id="516" r:id="rId6"/>
    <p:sldId id="453" r:id="rId7"/>
    <p:sldId id="509" r:id="rId8"/>
    <p:sldId id="454" r:id="rId9"/>
    <p:sldId id="504" r:id="rId10"/>
    <p:sldId id="505" r:id="rId11"/>
    <p:sldId id="506" r:id="rId12"/>
    <p:sldId id="507" r:id="rId13"/>
    <p:sldId id="508" r:id="rId14"/>
    <p:sldId id="275" r:id="rId15"/>
    <p:sldId id="510" r:id="rId16"/>
    <p:sldId id="288" r:id="rId17"/>
    <p:sldId id="494" r:id="rId18"/>
    <p:sldId id="289" r:id="rId19"/>
    <p:sldId id="456" r:id="rId20"/>
    <p:sldId id="455" r:id="rId21"/>
    <p:sldId id="457" r:id="rId22"/>
    <p:sldId id="458" r:id="rId23"/>
    <p:sldId id="520" r:id="rId24"/>
    <p:sldId id="467" r:id="rId25"/>
    <p:sldId id="466" r:id="rId26"/>
    <p:sldId id="521" r:id="rId27"/>
    <p:sldId id="517" r:id="rId28"/>
    <p:sldId id="518" r:id="rId29"/>
    <p:sldId id="519" r:id="rId30"/>
    <p:sldId id="503" r:id="rId31"/>
    <p:sldId id="476" r:id="rId32"/>
    <p:sldId id="471" r:id="rId33"/>
    <p:sldId id="472" r:id="rId34"/>
    <p:sldId id="523" r:id="rId35"/>
    <p:sldId id="524" r:id="rId36"/>
    <p:sldId id="478" r:id="rId37"/>
    <p:sldId id="479" r:id="rId38"/>
    <p:sldId id="480" r:id="rId39"/>
    <p:sldId id="481" r:id="rId40"/>
    <p:sldId id="482" r:id="rId41"/>
    <p:sldId id="497" r:id="rId42"/>
    <p:sldId id="490" r:id="rId43"/>
    <p:sldId id="500" r:id="rId44"/>
    <p:sldId id="522" r:id="rId45"/>
    <p:sldId id="501" r:id="rId46"/>
    <p:sldId id="498" r:id="rId47"/>
    <p:sldId id="499" r:id="rId48"/>
    <p:sldId id="515" r:id="rId49"/>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66568" autoAdjust="0"/>
  </p:normalViewPr>
  <p:slideViewPr>
    <p:cSldViewPr>
      <p:cViewPr>
        <p:scale>
          <a:sx n="100" d="100"/>
          <a:sy n="100" d="100"/>
        </p:scale>
        <p:origin x="-648" y="240"/>
      </p:cViewPr>
      <p:guideLst>
        <p:guide orient="horz" pos="618"/>
        <p:guide pos="38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Konstruke</a:t>
            </a:r>
            <a:r>
              <a:rPr lang="de-DE" dirty="0" smtClean="0"/>
              <a:t> auf den folgenden</a:t>
            </a:r>
            <a:r>
              <a:rPr lang="de-DE" baseline="0" dirty="0" smtClean="0"/>
              <a:t> Folien!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330431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33</a:t>
            </a:fld>
            <a:endParaRPr lang="de-DE"/>
          </a:p>
        </p:txBody>
      </p:sp>
    </p:spTree>
    <p:extLst>
      <p:ext uri="{BB962C8B-B14F-4D97-AF65-F5344CB8AC3E}">
        <p14:creationId xmlns:p14="http://schemas.microsoft.com/office/powerpoint/2010/main" val="130462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e.g. </a:t>
            </a:r>
            <a:r>
              <a:rPr lang="de-DE" dirty="0" err="1" smtClean="0"/>
              <a:t>Lexical</a:t>
            </a:r>
            <a:r>
              <a:rPr lang="de-DE" dirty="0" smtClean="0"/>
              <a:t> </a:t>
            </a:r>
            <a:r>
              <a:rPr lang="de-DE" dirty="0" err="1" smtClean="0"/>
              <a:t>scoping</a:t>
            </a:r>
            <a:r>
              <a:rPr lang="de-DE" dirty="0" smtClean="0"/>
              <a:t>,</a:t>
            </a:r>
            <a:r>
              <a:rPr lang="de-DE" baseline="0" dirty="0" smtClean="0"/>
              <a:t> Lambda, </a:t>
            </a:r>
            <a:r>
              <a:rPr lang="de-DE" baseline="0" dirty="0" err="1" smtClean="0"/>
              <a:t>Callbacks</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indent="0">
              <a:buNone/>
            </a:pPr>
            <a:r>
              <a:rPr lang="de-DE" dirty="0" smtClean="0">
                <a:solidFill>
                  <a:srgbClr val="FFFFFF"/>
                </a:solidFill>
              </a:rPr>
              <a:t>Das Grundprinzip von </a:t>
            </a:r>
            <a:r>
              <a:rPr lang="de-DE" dirty="0" err="1" smtClean="0">
                <a:solidFill>
                  <a:srgbClr val="FFFFFF"/>
                </a:solidFill>
              </a:rPr>
              <a:t>Scheme</a:t>
            </a:r>
            <a:r>
              <a:rPr lang="de-DE" dirty="0" smtClean="0">
                <a:solidFill>
                  <a:srgbClr val="FFFFFF"/>
                </a:solidFill>
              </a:rPr>
              <a:t> ist es, eine Sprache nicht dadurch mächtig werden zu lassen, indem man immer mehr Features hinzufügt, sondern indem man Einschränkungen entfernt. </a:t>
            </a:r>
          </a:p>
          <a:p>
            <a:pPr marL="0" indent="0">
              <a:buNone/>
            </a:pPr>
            <a:r>
              <a:rPr lang="de-DE" dirty="0" smtClean="0">
                <a:solidFill>
                  <a:srgbClr val="FFFFFF"/>
                </a:solidFill>
              </a:rPr>
              <a:t>Es gab </a:t>
            </a:r>
            <a:r>
              <a:rPr lang="de-DE" dirty="0" err="1" smtClean="0">
                <a:solidFill>
                  <a:srgbClr val="FFFFFF"/>
                </a:solidFill>
              </a:rPr>
              <a:t>Scheme</a:t>
            </a:r>
            <a:r>
              <a:rPr lang="de-DE" dirty="0" smtClean="0">
                <a:solidFill>
                  <a:srgbClr val="FFFFFF"/>
                </a:solidFill>
              </a:rPr>
              <a:t>-Implementierungen von JavaScript.</a:t>
            </a: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181027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Trick mit a=3</a:t>
            </a:r>
            <a:r>
              <a:rPr lang="de-DE" baseline="0" dirty="0" smtClean="0"/>
              <a:t> und b = 33 (b*1 + a) zeigen.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169498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23</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9_for-in_loops!</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25</a:t>
            </a:fld>
            <a:endParaRPr lang="de-DE"/>
          </a:p>
        </p:txBody>
      </p:sp>
    </p:spTree>
    <p:extLst>
      <p:ext uri="{BB962C8B-B14F-4D97-AF65-F5344CB8AC3E}">
        <p14:creationId xmlns:p14="http://schemas.microsoft.com/office/powerpoint/2010/main" val="427110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29</a:t>
            </a:fld>
            <a:endParaRPr lang="de-DE"/>
          </a:p>
        </p:txBody>
      </p:sp>
    </p:spTree>
    <p:extLst>
      <p:ext uri="{BB962C8B-B14F-4D97-AF65-F5344CB8AC3E}">
        <p14:creationId xmlns:p14="http://schemas.microsoft.com/office/powerpoint/2010/main" val="36669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3.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Hubble's_Wide_View_of_'Mystic_Mountain'_in_Infrar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8093864"/>
          </a:xfrm>
          <a:prstGeom prst="rect">
            <a:avLst/>
          </a:prstGeom>
        </p:spPr>
      </p:pic>
      <p:sp>
        <p:nvSpPr>
          <p:cNvPr id="3" name="Titel 2"/>
          <p:cNvSpPr>
            <a:spLocks noGrp="1"/>
          </p:cNvSpPr>
          <p:nvPr>
            <p:ph type="title"/>
          </p:nvPr>
        </p:nvSpPr>
        <p:spPr/>
        <p:txBody>
          <a:bodyPr/>
          <a:lstStyle/>
          <a:p>
            <a:r>
              <a:rPr lang="de-DE" dirty="0" err="1" smtClean="0">
                <a:solidFill>
                  <a:srgbClr val="FFFFFF"/>
                </a:solidFill>
              </a:rPr>
              <a:t>Scheme</a:t>
            </a:r>
            <a:r>
              <a:rPr lang="de-DE" dirty="0" smtClean="0">
                <a:solidFill>
                  <a:srgbClr val="FFFFFF"/>
                </a:solidFill>
              </a:rPr>
              <a:t>: </a:t>
            </a:r>
            <a:r>
              <a:rPr lang="de-DE" dirty="0" err="1">
                <a:solidFill>
                  <a:srgbClr val="FFFFFF"/>
                </a:solidFill>
              </a:rPr>
              <a:t>minimalistic</a:t>
            </a:r>
            <a:r>
              <a:rPr lang="de-DE" dirty="0">
                <a:solidFill>
                  <a:srgbClr val="FFFFFF"/>
                </a:solidFill>
              </a:rPr>
              <a:t> </a:t>
            </a:r>
            <a:r>
              <a:rPr lang="de-DE" dirty="0" smtClean="0">
                <a:solidFill>
                  <a:srgbClr val="FFFFFF"/>
                </a:solidFill>
              </a:rPr>
              <a:t>LISP</a:t>
            </a:r>
            <a:endParaRPr lang="de-DE" dirty="0">
              <a:solidFill>
                <a:srgbClr val="FFFFFF"/>
              </a:solidFill>
            </a:endParaRPr>
          </a:p>
        </p:txBody>
      </p:sp>
      <p:sp>
        <p:nvSpPr>
          <p:cNvPr id="9" name="Textfeld 8"/>
          <p:cNvSpPr txBox="1"/>
          <p:nvPr/>
        </p:nvSpPr>
        <p:spPr>
          <a:xfrm>
            <a:off x="683568" y="1916832"/>
            <a:ext cx="7645182" cy="3416320"/>
          </a:xfrm>
          <a:prstGeom prst="rect">
            <a:avLst/>
          </a:prstGeom>
          <a:noFill/>
        </p:spPr>
        <p:txBody>
          <a:bodyPr wrap="square" rtlCol="0">
            <a:spAutoFit/>
          </a:bodyPr>
          <a:lstStyle/>
          <a:p>
            <a:pPr>
              <a:defRPr/>
            </a:pPr>
            <a:r>
              <a:rPr lang="de-DE" sz="2400" dirty="0" smtClean="0">
                <a:solidFill>
                  <a:schemeClr val="bg1"/>
                </a:solidFill>
              </a:rPr>
              <a:t>Hat Einiges von </a:t>
            </a:r>
            <a:r>
              <a:rPr lang="de-DE" sz="2400" dirty="0" err="1" smtClean="0">
                <a:solidFill>
                  <a:schemeClr val="bg1"/>
                </a:solidFill>
              </a:rPr>
              <a:t>Scheme</a:t>
            </a:r>
            <a:r>
              <a:rPr lang="de-DE" sz="2400" dirty="0" smtClean="0">
                <a:solidFill>
                  <a:schemeClr val="bg1"/>
                </a:solidFill>
              </a:rPr>
              <a:t> geerbt:</a:t>
            </a:r>
          </a:p>
          <a:p>
            <a:pPr>
              <a:defRPr/>
            </a:pPr>
            <a:r>
              <a:rPr lang="de-DE" sz="2400" dirty="0" smtClean="0">
                <a:solidFill>
                  <a:schemeClr val="bg1"/>
                </a:solidFill>
              </a:rPr>
              <a:t>e.g</a:t>
            </a:r>
            <a:r>
              <a:rPr lang="de-DE" sz="2400" dirty="0">
                <a:solidFill>
                  <a:schemeClr val="bg1"/>
                </a:solidFill>
              </a:rPr>
              <a:t>. </a:t>
            </a:r>
            <a:r>
              <a:rPr lang="de-DE" sz="2400" dirty="0" err="1">
                <a:solidFill>
                  <a:schemeClr val="bg1"/>
                </a:solidFill>
              </a:rPr>
              <a:t>Lexical</a:t>
            </a:r>
            <a:r>
              <a:rPr lang="de-DE" sz="2400" dirty="0">
                <a:solidFill>
                  <a:schemeClr val="bg1"/>
                </a:solidFill>
              </a:rPr>
              <a:t> </a:t>
            </a:r>
            <a:r>
              <a:rPr lang="de-DE" sz="2400" dirty="0" err="1">
                <a:solidFill>
                  <a:schemeClr val="bg1"/>
                </a:solidFill>
              </a:rPr>
              <a:t>scoping</a:t>
            </a:r>
            <a:r>
              <a:rPr lang="de-DE" sz="2400" dirty="0">
                <a:solidFill>
                  <a:schemeClr val="bg1"/>
                </a:solidFill>
              </a:rPr>
              <a:t>, Lambda, </a:t>
            </a:r>
            <a:r>
              <a:rPr lang="de-DE" sz="2400" dirty="0" err="1">
                <a:solidFill>
                  <a:schemeClr val="bg1"/>
                </a:solidFill>
              </a:rPr>
              <a:t>Callbacks</a:t>
            </a:r>
            <a:endParaRPr lang="de-DE" sz="2400" dirty="0">
              <a:solidFill>
                <a:schemeClr val="bg1"/>
              </a:solidFill>
            </a:endParaRPr>
          </a:p>
          <a:p>
            <a:pPr>
              <a:defRPr/>
            </a:pPr>
            <a:endParaRPr lang="de-DE" sz="2400" dirty="0"/>
          </a:p>
          <a:p>
            <a:r>
              <a:rPr lang="de-DE" sz="2400" dirty="0">
                <a:solidFill>
                  <a:srgbClr val="FFFFFF"/>
                </a:solidFill>
              </a:rPr>
              <a:t>Das Grundprinzip von </a:t>
            </a:r>
            <a:r>
              <a:rPr lang="de-DE" sz="2400" dirty="0" err="1">
                <a:solidFill>
                  <a:srgbClr val="FFFFFF"/>
                </a:solidFill>
              </a:rPr>
              <a:t>Scheme</a:t>
            </a:r>
            <a:r>
              <a:rPr lang="de-DE" sz="2400" dirty="0">
                <a:solidFill>
                  <a:srgbClr val="FFFFFF"/>
                </a:solidFill>
              </a:rPr>
              <a:t> ist es, eine Sprache nicht dadurch mächtig werden zu lassen, indem man immer mehr Features hinzufügt, sondern indem man Einschränkungen entfernt. </a:t>
            </a:r>
            <a:endParaRPr lang="de-DE" sz="2400" dirty="0" smtClean="0">
              <a:solidFill>
                <a:srgbClr val="FFFFFF"/>
              </a:solidFill>
            </a:endParaRPr>
          </a:p>
          <a:p>
            <a:endParaRPr lang="de-DE" sz="2400" dirty="0">
              <a:solidFill>
                <a:srgbClr val="FFFFFF"/>
              </a:solidFill>
            </a:endParaRPr>
          </a:p>
          <a:p>
            <a:r>
              <a:rPr lang="de-DE" sz="2400" dirty="0">
                <a:solidFill>
                  <a:srgbClr val="FFFFFF"/>
                </a:solidFill>
              </a:rPr>
              <a:t>Es gab </a:t>
            </a:r>
            <a:r>
              <a:rPr lang="de-DE" sz="2400" dirty="0" err="1">
                <a:solidFill>
                  <a:srgbClr val="FFFFFF"/>
                </a:solidFill>
              </a:rPr>
              <a:t>Scheme</a:t>
            </a:r>
            <a:r>
              <a:rPr lang="de-DE" sz="2400" dirty="0">
                <a:solidFill>
                  <a:srgbClr val="FFFFFF"/>
                </a:solidFill>
              </a:rPr>
              <a:t>-Implementierungen von JavaScript.</a:t>
            </a:r>
          </a:p>
        </p:txBody>
      </p:sp>
    </p:spTree>
    <p:extLst>
      <p:ext uri="{BB962C8B-B14F-4D97-AF65-F5344CB8AC3E}">
        <p14:creationId xmlns:p14="http://schemas.microsoft.com/office/powerpoint/2010/main" val="33550132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dirty="0" smtClean="0"/>
              <a:t> sondern ein Objekt!</a:t>
            </a:r>
            <a:endParaRPr lang="de-DE" dirty="0" smtClean="0"/>
          </a:p>
          <a:p>
            <a:pPr marL="0" indent="0">
              <a:buNone/>
            </a:pPr>
            <a:endParaRPr lang="de-DE" dirty="0"/>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2600" dirty="0" smtClean="0"/>
              <a:t>JS ist keine statisch typisierte Sprache</a:t>
            </a:r>
          </a:p>
          <a:p>
            <a:pPr marL="0" indent="0">
              <a:buNone/>
            </a:pPr>
            <a:r>
              <a:rPr lang="de-DE" sz="2600" dirty="0" smtClean="0"/>
              <a:t>Keine Cast-Operator, stattdessen implizite Typkonvertierung</a:t>
            </a:r>
            <a:endParaRPr lang="de-DE" sz="2600" dirty="0"/>
          </a:p>
        </p:txBody>
      </p:sp>
      <p:sp>
        <p:nvSpPr>
          <p:cNvPr id="3" name="Titel 2"/>
          <p:cNvSpPr>
            <a:spLocks noGrp="1"/>
          </p:cNvSpPr>
          <p:nvPr>
            <p:ph type="title"/>
          </p:nvPr>
        </p:nvSpPr>
        <p:spPr/>
        <p:txBody>
          <a:bodyPr/>
          <a:lstStyle/>
          <a:p>
            <a:r>
              <a:rPr lang="de-DE" dirty="0" smtClean="0"/>
              <a:t>Typenlose Verwendung</a:t>
            </a:r>
            <a:endParaRPr lang="de-DE" dirty="0"/>
          </a:p>
        </p:txBody>
      </p:sp>
    </p:spTree>
    <p:extLst>
      <p:ext uri="{BB962C8B-B14F-4D97-AF65-F5344CB8AC3E}">
        <p14:creationId xmlns:p14="http://schemas.microsoft.com/office/powerpoint/2010/main" val="9432368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r>
              <a:rPr lang="de-DE" dirty="0" smtClean="0"/>
              <a:t>(Slots)</a:t>
            </a:r>
            <a:endParaRPr lang="de-DE" dirty="0" smtClean="0"/>
          </a:p>
          <a:p>
            <a:r>
              <a:rPr lang="de-DE" dirty="0" smtClean="0"/>
              <a:t>Kann direkt über das Objekt-Literal gebildet </a:t>
            </a:r>
            <a:r>
              <a:rPr lang="de-DE" dirty="0" smtClean="0"/>
              <a:t>werden</a:t>
            </a:r>
            <a:endParaRPr lang="de-DE" dirty="0" smtClean="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tr-TR" dirty="0" smtClean="0">
                <a:solidFill>
                  <a:srgbClr val="FFFFFF"/>
                </a:solidFill>
                <a:highlight>
                  <a:srgbClr val="272822"/>
                </a:highlight>
              </a:rPr>
              <a:t>/</a:t>
            </a:r>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en-US" dirty="0" err="1">
                <a:solidFill>
                  <a:srgbClr val="FFFFFF"/>
                </a:solidFill>
                <a:highlight>
                  <a:srgbClr val="272822"/>
                </a:highlight>
              </a:rPr>
              <a:t>var</a:t>
            </a:r>
            <a:r>
              <a:rPr lang="en-US" dirty="0">
                <a:solidFill>
                  <a:srgbClr val="FFFFFF"/>
                </a:solidFill>
                <a:highlight>
                  <a:srgbClr val="272822"/>
                </a:highlight>
              </a:rPr>
              <a:t> person = {</a:t>
            </a:r>
          </a:p>
          <a:p>
            <a:r>
              <a:rPr lang="en-US" dirty="0">
                <a:solidFill>
                  <a:srgbClr val="FFFFFF"/>
                </a:solidFill>
                <a:highlight>
                  <a:srgbClr val="272822"/>
                </a:highlight>
              </a:rPr>
              <a:t>    name: "</a:t>
            </a:r>
            <a:r>
              <a:rPr lang="en-US" dirty="0" err="1">
                <a:solidFill>
                  <a:srgbClr val="FFFFFF"/>
                </a:solidFill>
                <a:highlight>
                  <a:srgbClr val="272822"/>
                </a:highlight>
              </a:rPr>
              <a:t>Oma</a:t>
            </a:r>
            <a:r>
              <a:rPr lang="en-US" dirty="0">
                <a:solidFill>
                  <a:srgbClr val="FFFFFF"/>
                </a:solidFill>
                <a:highlight>
                  <a:srgbClr val="272822"/>
                </a:highlight>
              </a:rPr>
              <a:t>",</a:t>
            </a:r>
          </a:p>
          <a:p>
            <a:r>
              <a:rPr lang="en-US" dirty="0">
                <a:solidFill>
                  <a:srgbClr val="FFFFFF"/>
                </a:solidFill>
                <a:highlight>
                  <a:srgbClr val="272822"/>
                </a:highlight>
              </a:rPr>
              <a:t>    age: 88</a:t>
            </a:r>
          </a:p>
          <a:p>
            <a:r>
              <a:rPr lang="en-US" dirty="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1"/>
          </p:nvPr>
        </p:nvSpPr>
        <p:spPr/>
        <p:txBody>
          <a:bodyPr/>
          <a:lstStyle/>
          <a:p>
            <a:r>
              <a:rPr lang="de-DE" dirty="0"/>
              <a:t>Die </a:t>
            </a:r>
            <a:r>
              <a:rPr lang="de-DE" dirty="0" err="1"/>
              <a:t>Holisticon</a:t>
            </a:r>
            <a:r>
              <a:rPr lang="de-DE" dirty="0"/>
              <a:t> AG ist eine Management- und IT-Beratung mit Sitz in Hamburg. Mit einem ganzheitlichen Beratungsansatz unterstützen wir unsere Kunden in ihren Entwicklungsprojekten auf technischer, taktischer wie auch strategischer Ebene.</a:t>
            </a:r>
          </a:p>
          <a:p>
            <a:r>
              <a:rPr lang="de-DE" dirty="0" smtClean="0"/>
              <a:t>Wir </a:t>
            </a:r>
            <a:r>
              <a:rPr lang="de-DE" dirty="0"/>
              <a:t>machen genau das, was wir besonders gut können: Agil, BPM/SOA, Softwarearchitektur und </a:t>
            </a:r>
            <a:r>
              <a:rPr lang="de-DE" dirty="0" smtClean="0"/>
              <a:t>AUCH Enterprise </a:t>
            </a:r>
            <a:r>
              <a:rPr lang="de-DE" dirty="0"/>
              <a:t>Java. Und das, was wir gut können, machen wir </a:t>
            </a:r>
            <a:r>
              <a:rPr lang="de-DE" dirty="0" smtClean="0"/>
              <a:t>unaufgeregt</a:t>
            </a:r>
            <a:r>
              <a:rPr lang="de-DE" dirty="0"/>
              <a:t>, geradlinig, </a:t>
            </a:r>
            <a:r>
              <a:rPr lang="de-DE" dirty="0" smtClean="0"/>
              <a:t>schnörkellos.</a:t>
            </a:r>
          </a:p>
          <a:p>
            <a:r>
              <a:rPr lang="de-DE" dirty="0" smtClean="0"/>
              <a:t>Kunden sind mittlere und große Unternehmen. Klassische Enterprise. </a:t>
            </a:r>
            <a:r>
              <a:rPr lang="de-DE" dirty="0" err="1" smtClean="0"/>
              <a:t>JavaEE-Stack</a:t>
            </a:r>
            <a:r>
              <a:rPr lang="de-DE" dirty="0" smtClean="0"/>
              <a:t>.</a:t>
            </a:r>
          </a:p>
          <a:p>
            <a:r>
              <a:rPr lang="de-DE" dirty="0" smtClean="0"/>
              <a:t>JS kommt im Enterprise an (</a:t>
            </a:r>
            <a:r>
              <a:rPr lang="de-DE" dirty="0" err="1" smtClean="0"/>
              <a:t>AngularJS</a:t>
            </a:r>
            <a:r>
              <a:rPr lang="de-DE" dirty="0" smtClean="0"/>
              <a:t> etc.). Daher gehört auch das Coaching dazu.</a:t>
            </a:r>
            <a:endParaRPr lang="de-DE" dirty="0"/>
          </a:p>
        </p:txBody>
      </p:sp>
    </p:spTree>
    <p:extLst>
      <p:ext uri="{BB962C8B-B14F-4D97-AF65-F5344CB8AC3E}">
        <p14:creationId xmlns:p14="http://schemas.microsoft.com/office/powerpoint/2010/main" val="11163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smtClean="0"/>
              <a:t>Entwicklung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130289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r>
              <a:rPr lang="de-DE" dirty="0" smtClean="0"/>
              <a:t> (hat als Literal die [])</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640229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180903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foobar</a:t>
            </a:r>
            <a:r>
              <a:rPr lang="de-DE" dirty="0"/>
              <a:t> = {"</a:t>
            </a:r>
            <a:r>
              <a:rPr lang="de-DE" dirty="0" err="1"/>
              <a:t>foo</a:t>
            </a:r>
            <a:r>
              <a:rPr lang="de-DE" dirty="0"/>
              <a:t>": "</a:t>
            </a:r>
            <a:r>
              <a:rPr lang="de-DE" dirty="0" err="1"/>
              <a:t>hello</a:t>
            </a:r>
            <a:r>
              <a:rPr lang="de-DE" dirty="0"/>
              <a:t>", "bar": "</a:t>
            </a:r>
            <a:r>
              <a:rPr lang="de-DE" dirty="0" err="1"/>
              <a:t>world</a:t>
            </a:r>
            <a:r>
              <a:rPr lang="de-DE" dirty="0"/>
              <a:t>"};</a:t>
            </a:r>
          </a:p>
          <a:p>
            <a:r>
              <a:rPr lang="de-DE" dirty="0" err="1"/>
              <a:t>for</a:t>
            </a:r>
            <a:r>
              <a:rPr lang="de-DE" dirty="0"/>
              <a:t> (</a:t>
            </a:r>
            <a:r>
              <a:rPr lang="de-DE" dirty="0" err="1"/>
              <a:t>var</a:t>
            </a:r>
            <a:r>
              <a:rPr lang="de-DE" dirty="0"/>
              <a:t> i in </a:t>
            </a:r>
            <a:r>
              <a:rPr lang="de-DE" dirty="0" err="1"/>
              <a:t>foobar</a:t>
            </a:r>
            <a:r>
              <a:rPr lang="de-DE" dirty="0"/>
              <a:t>) {</a:t>
            </a:r>
          </a:p>
          <a:p>
            <a:r>
              <a:rPr lang="de-DE" dirty="0"/>
              <a:t>    </a:t>
            </a:r>
            <a:r>
              <a:rPr lang="de-DE" dirty="0" err="1"/>
              <a:t>console.log</a:t>
            </a:r>
            <a:r>
              <a:rPr lang="de-DE" dirty="0"/>
              <a:t> (i + " ist " + </a:t>
            </a:r>
            <a:r>
              <a:rPr lang="de-DE" dirty="0" err="1"/>
              <a:t>foobar</a:t>
            </a:r>
            <a:r>
              <a:rPr lang="de-DE" dirty="0"/>
              <a:t>[i]); </a:t>
            </a:r>
          </a:p>
          <a:p>
            <a:r>
              <a:rPr lang="de-DE" dirty="0"/>
              <a:t>}</a:t>
            </a:r>
          </a:p>
          <a:p>
            <a:endParaRPr lang="de-DE" dirty="0"/>
          </a:p>
        </p:txBody>
      </p:sp>
      <p:sp>
        <p:nvSpPr>
          <p:cNvPr id="3" name="Titel 2"/>
          <p:cNvSpPr>
            <a:spLocks noGrp="1"/>
          </p:cNvSpPr>
          <p:nvPr>
            <p:ph type="title"/>
          </p:nvPr>
        </p:nvSpPr>
        <p:spPr/>
        <p:txBody>
          <a:bodyPr/>
          <a:lstStyle/>
          <a:p>
            <a:r>
              <a:rPr lang="de-DE" dirty="0" err="1" smtClean="0"/>
              <a:t>for</a:t>
            </a:r>
            <a:r>
              <a:rPr lang="de-DE" dirty="0" smtClean="0"/>
              <a:t>-in-Schleife</a:t>
            </a:r>
            <a:endParaRPr lang="de-DE" dirty="0"/>
          </a:p>
        </p:txBody>
      </p:sp>
    </p:spTree>
    <p:extLst>
      <p:ext uri="{BB962C8B-B14F-4D97-AF65-F5344CB8AC3E}">
        <p14:creationId xmlns:p14="http://schemas.microsoft.com/office/powerpoint/2010/main" val="1841772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223571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Methoden wie </a:t>
            </a:r>
            <a:r>
              <a:rPr lang="de-DE" dirty="0" err="1" smtClean="0"/>
              <a:t>forEach</a:t>
            </a:r>
            <a:endParaRPr lang="de-DE" dirty="0" smtClean="0"/>
          </a:p>
          <a:p>
            <a:r>
              <a:rPr lang="de-DE" dirty="0" smtClean="0"/>
              <a:t>aber auch </a:t>
            </a:r>
            <a:r>
              <a:rPr lang="de-DE" dirty="0" err="1" smtClean="0"/>
              <a:t>filter</a:t>
            </a:r>
            <a:r>
              <a:rPr lang="de-DE" dirty="0" smtClean="0"/>
              <a:t>, </a:t>
            </a:r>
            <a:r>
              <a:rPr lang="de-DE" dirty="0" err="1" smtClean="0"/>
              <a:t>map</a:t>
            </a:r>
            <a:r>
              <a:rPr lang="de-DE" dirty="0" smtClean="0"/>
              <a:t> &amp; </a:t>
            </a:r>
            <a:r>
              <a:rPr lang="de-DE" dirty="0" err="1" smtClean="0"/>
              <a:t>reduce</a:t>
            </a:r>
            <a:r>
              <a:rPr lang="de-DE" dirty="0" smtClean="0"/>
              <a:t>.</a:t>
            </a:r>
            <a:endParaRPr lang="de-DE" dirty="0" smtClean="0"/>
          </a:p>
          <a:p>
            <a:endParaRPr lang="de-DE" dirty="0"/>
          </a:p>
        </p:txBody>
      </p:sp>
      <p:sp>
        <p:nvSpPr>
          <p:cNvPr id="3" name="Titel 2"/>
          <p:cNvSpPr>
            <a:spLocks noGrp="1"/>
          </p:cNvSpPr>
          <p:nvPr>
            <p:ph type="title"/>
          </p:nvPr>
        </p:nvSpPr>
        <p:spPr/>
        <p:txBody>
          <a:bodyPr/>
          <a:lstStyle/>
          <a:p>
            <a:r>
              <a:rPr lang="de-DE" dirty="0" smtClean="0"/>
              <a:t>Arrays - </a:t>
            </a:r>
            <a:r>
              <a:rPr lang="de-DE" dirty="0" err="1" smtClean="0"/>
              <a:t>forEach</a:t>
            </a:r>
            <a:endParaRPr lang="de-DE" dirty="0"/>
          </a:p>
        </p:txBody>
      </p:sp>
    </p:spTree>
    <p:extLst>
      <p:ext uri="{BB962C8B-B14F-4D97-AF65-F5344CB8AC3E}">
        <p14:creationId xmlns:p14="http://schemas.microsoft.com/office/powerpoint/2010/main" val="375117409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smtClean="0"/>
          </a:p>
          <a:p>
            <a:endParaRPr lang="de-DE" dirty="0"/>
          </a:p>
          <a:p>
            <a:r>
              <a:rPr lang="de-DE" dirty="0" smtClean="0"/>
              <a:t>// Es </a:t>
            </a:r>
            <a:r>
              <a:rPr lang="de-DE" dirty="0"/>
              <a:t>gibt ein Literal für Funktionen.</a:t>
            </a:r>
          </a:p>
          <a:p>
            <a:r>
              <a:rPr lang="de-DE" dirty="0" smtClean="0"/>
              <a:t>// Funktionen </a:t>
            </a:r>
            <a:r>
              <a:rPr lang="de-DE" dirty="0"/>
              <a:t>können einen Namen haben oder anonym sein.</a:t>
            </a:r>
          </a:p>
          <a:p>
            <a:r>
              <a:rPr lang="de-DE" dirty="0" smtClean="0"/>
              <a:t>// Funktionen </a:t>
            </a:r>
            <a:r>
              <a:rPr lang="de-DE" dirty="0"/>
              <a:t>haben einen Rückgabewert (ansonsten undefined außer bei </a:t>
            </a:r>
            <a:br>
              <a:rPr lang="de-DE" dirty="0"/>
            </a:br>
            <a:r>
              <a:rPr lang="de-DE" dirty="0" smtClean="0"/>
              <a:t>// </a:t>
            </a:r>
            <a:r>
              <a:rPr lang="de-DE" dirty="0" err="1" smtClean="0"/>
              <a:t>Konstruktorfunktionen</a:t>
            </a:r>
            <a:r>
              <a:rPr lang="de-DE" dirty="0" smtClean="0"/>
              <a:t> </a:t>
            </a:r>
            <a:r>
              <a:rPr lang="de-DE" dirty="0"/>
              <a:t>– dazu mehr):</a:t>
            </a:r>
          </a:p>
          <a:p>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t>
            </a:r>
            <a:r>
              <a:rPr lang="de-DE" dirty="0" smtClean="0">
                <a:solidFill>
                  <a:schemeClr val="bg1"/>
                </a:solidFill>
              </a:rPr>
              <a:t>AWK (</a:t>
            </a:r>
            <a:r>
              <a:rPr lang="de-DE" dirty="0" err="1" smtClean="0">
                <a:solidFill>
                  <a:schemeClr val="bg1"/>
                </a:solidFill>
              </a:rPr>
              <a:t>really</a:t>
            </a:r>
            <a:r>
              <a:rPr lang="de-DE" dirty="0" smtClean="0">
                <a:solidFill>
                  <a:schemeClr val="bg1"/>
                </a:solidFill>
              </a:rPr>
              <a:t> AWK, </a:t>
            </a:r>
            <a:r>
              <a:rPr lang="de-DE" dirty="0" err="1" smtClean="0">
                <a:solidFill>
                  <a:schemeClr val="bg1"/>
                </a:solidFill>
              </a:rPr>
              <a:t>does</a:t>
            </a:r>
            <a:r>
              <a:rPr lang="de-DE" dirty="0" smtClean="0">
                <a:solidFill>
                  <a:schemeClr val="bg1"/>
                </a:solidFill>
              </a:rPr>
              <a:t> not </a:t>
            </a:r>
            <a:r>
              <a:rPr lang="de-DE" dirty="0" err="1" smtClean="0">
                <a:solidFill>
                  <a:schemeClr val="bg1"/>
                </a:solidFill>
              </a:rPr>
              <a:t>like</a:t>
            </a:r>
            <a:r>
              <a:rPr lang="de-DE" dirty="0" smtClean="0">
                <a:solidFill>
                  <a:schemeClr val="bg1"/>
                </a:solidFill>
              </a:rPr>
              <a:t> so)</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err="1" smtClean="0"/>
              <a:t>console.log</a:t>
            </a:r>
            <a:r>
              <a:rPr lang="de-DE" dirty="0" smtClean="0"/>
              <a:t>(p);</a:t>
            </a:r>
            <a:endParaRPr lang="de-DE" dirty="0"/>
          </a:p>
        </p:txBody>
      </p:sp>
      <p:sp>
        <p:nvSpPr>
          <p:cNvPr id="4" name="Titel 3"/>
          <p:cNvSpPr>
            <a:spLocks noGrp="1"/>
          </p:cNvSpPr>
          <p:nvPr>
            <p:ph type="title"/>
          </p:nvPr>
        </p:nvSpPr>
        <p:spPr/>
        <p:txBody>
          <a:bodyPr/>
          <a:lstStyle/>
          <a:p>
            <a:r>
              <a:rPr lang="de-DE" dirty="0" smtClean="0"/>
              <a:t>Sichtbarkeit </a:t>
            </a:r>
            <a:r>
              <a:rPr lang="de-DE" dirty="0" smtClean="0"/>
              <a:t>von Variablen</a:t>
            </a:r>
            <a:endParaRPr lang="de-DE" dirty="0"/>
          </a:p>
        </p:txBody>
      </p:sp>
    </p:spTree>
    <p:extLst>
      <p:ext uri="{BB962C8B-B14F-4D97-AF65-F5344CB8AC3E}">
        <p14:creationId xmlns:p14="http://schemas.microsoft.com/office/powerpoint/2010/main" val="151434274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a:t>
            </a:r>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smtClean="0"/>
              <a:t>// IFEE dann auf die Konstruktor-Funktion und Prototypen anwenden</a:t>
            </a:r>
            <a:endParaRPr lang="de-DE" dirty="0"/>
          </a:p>
        </p:txBody>
      </p:sp>
      <p:sp>
        <p:nvSpPr>
          <p:cNvPr id="4" name="Titel 3"/>
          <p:cNvSpPr>
            <a:spLocks noGrp="1"/>
          </p:cNvSpPr>
          <p:nvPr>
            <p:ph type="title"/>
          </p:nvPr>
        </p:nvSpPr>
        <p:spPr/>
        <p:txBody>
          <a:bodyPr/>
          <a:lstStyle/>
          <a:p>
            <a:r>
              <a:rPr lang="de-DE" dirty="0" smtClean="0"/>
              <a:t>IFEE</a:t>
            </a:r>
            <a:endParaRPr lang="de-DE" dirty="0"/>
          </a:p>
        </p:txBody>
      </p:sp>
    </p:spTree>
    <p:extLst>
      <p:ext uri="{BB962C8B-B14F-4D97-AF65-F5344CB8AC3E}">
        <p14:creationId xmlns:p14="http://schemas.microsoft.com/office/powerpoint/2010/main" val="35825886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smtClean="0"/>
              <a:t>var</a:t>
            </a:r>
            <a:r>
              <a:rPr lang="de-DE" dirty="0" smtClean="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r>
              <a:rPr lang="de-DE" dirty="0" smtClean="0"/>
              <a:t>// Funktionen werden auch zum Bauen von Objekten </a:t>
            </a:r>
            <a:r>
              <a:rPr lang="de-DE" dirty="0" err="1" smtClean="0"/>
              <a:t>gentzt</a:t>
            </a:r>
            <a:endParaRPr lang="de-DE" dirty="0" smtClean="0"/>
          </a:p>
          <a:p>
            <a:r>
              <a:rPr lang="de-DE" dirty="0" smtClean="0"/>
              <a:t>// </a:t>
            </a:r>
            <a:r>
              <a:rPr lang="de-DE" dirty="0" err="1" smtClean="0"/>
              <a:t>Konstruktorfunktionen</a:t>
            </a:r>
            <a:r>
              <a:rPr lang="de-DE" dirty="0" smtClean="0"/>
              <a:t> sind „ganz normale“ </a:t>
            </a:r>
            <a:r>
              <a:rPr lang="de-DE" dirty="0" err="1" smtClean="0"/>
              <a:t>Fuktionen</a:t>
            </a:r>
            <a:endParaRPr lang="de-DE" dirty="0" smtClean="0"/>
          </a:p>
          <a:p>
            <a:r>
              <a:rPr lang="de-DE" dirty="0" smtClean="0"/>
              <a:t>// Per Konvention fangen diese mit einem Großbuchstaben an</a:t>
            </a:r>
          </a:p>
          <a:p>
            <a:r>
              <a:rPr lang="de-DE" dirty="0" smtClean="0"/>
              <a:t>// Werden mit dem </a:t>
            </a:r>
            <a:r>
              <a:rPr lang="de-DE" dirty="0" err="1" smtClean="0"/>
              <a:t>Keyword</a:t>
            </a:r>
            <a:r>
              <a:rPr lang="de-DE" dirty="0" smtClean="0"/>
              <a:t> „</a:t>
            </a:r>
            <a:r>
              <a:rPr lang="de-DE" dirty="0" err="1" smtClean="0"/>
              <a:t>new</a:t>
            </a:r>
            <a:r>
              <a:rPr lang="de-DE" dirty="0" smtClean="0"/>
              <a:t>“ verwenden.</a:t>
            </a:r>
          </a:p>
          <a:p>
            <a:r>
              <a:rPr lang="de-DE" dirty="0" smtClean="0"/>
              <a:t>// Diese „</a:t>
            </a:r>
            <a:r>
              <a:rPr lang="de-DE" dirty="0" err="1" smtClean="0"/>
              <a:t>new</a:t>
            </a:r>
            <a:r>
              <a:rPr lang="de-DE" dirty="0" smtClean="0"/>
              <a:t>“ (das vergessen werden kann) führt dann dazu, dass es ein </a:t>
            </a:r>
            <a:r>
              <a:rPr lang="de-DE" dirty="0" err="1" smtClean="0"/>
              <a:t>this</a:t>
            </a:r>
            <a:r>
              <a:rPr lang="de-DE" dirty="0" smtClean="0"/>
              <a:t> gibt</a:t>
            </a:r>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p>
          <a:p>
            <a:r>
              <a:rPr lang="de-DE" dirty="0" smtClean="0">
                <a:sym typeface="Wingdings"/>
              </a:rPr>
              <a:t>// Zuerst wird im Objekt geschaut, dann wird in der Prototype-Chain nach oben gegangen, bis die Property gefunden wird.</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Wir haben bereits gelernt, dass die Sichtbarkeit von Variablen in einer Funktion liegen.</a:t>
            </a:r>
          </a:p>
          <a:p>
            <a:endParaRPr lang="de-DE" dirty="0"/>
          </a:p>
          <a:p>
            <a:r>
              <a:rPr lang="de-DE" dirty="0" smtClean="0"/>
              <a:t>Daher können wir Konstruktor und Prototype in eine Funktion kapseln.</a:t>
            </a:r>
            <a:endParaRPr lang="de-DE" dirty="0"/>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Und dann IFEE dann auf die Konstruktor-Funktion und Prototypen anwenden</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smtClean="0"/>
              <a:t>IFEE</a:t>
            </a:r>
            <a:endParaRPr lang="de-DE" dirty="0"/>
          </a:p>
        </p:txBody>
      </p:sp>
    </p:spTree>
    <p:extLst>
      <p:ext uri="{BB962C8B-B14F-4D97-AF65-F5344CB8AC3E}">
        <p14:creationId xmlns:p14="http://schemas.microsoft.com/office/powerpoint/2010/main" val="32256636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 1</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800px-Brendan-Eich-20080310.jpg"/>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Inhaltsplatzhalter 1"/>
          <p:cNvSpPr>
            <a:spLocks noGrp="1"/>
          </p:cNvSpPr>
          <p:nvPr>
            <p:ph idx="1"/>
          </p:nvPr>
        </p:nvSpPr>
        <p:spPr/>
        <p:txBody>
          <a:bodyPr>
            <a:normAutofit/>
          </a:bodyPr>
          <a:lstStyle/>
          <a:p>
            <a:pPr marL="0" indent="0">
              <a:buNone/>
            </a:pPr>
            <a:r>
              <a:rPr lang="de-DE" dirty="0" smtClean="0">
                <a:solidFill>
                  <a:schemeClr val="bg1"/>
                </a:solidFill>
              </a:rPr>
              <a:t>„</a:t>
            </a:r>
            <a:r>
              <a:rPr lang="de-DE" dirty="0" err="1" smtClean="0">
                <a:solidFill>
                  <a:schemeClr val="bg1"/>
                </a:solidFill>
              </a:rPr>
              <a:t>Why</a:t>
            </a:r>
            <a:r>
              <a:rPr lang="de-DE" dirty="0" smtClean="0">
                <a:solidFill>
                  <a:schemeClr val="bg1"/>
                </a:solidFill>
              </a:rPr>
              <a:t> </a:t>
            </a:r>
            <a:r>
              <a:rPr lang="de-DE" dirty="0" err="1">
                <a:solidFill>
                  <a:schemeClr val="bg1"/>
                </a:solidFill>
              </a:rPr>
              <a:t>two</a:t>
            </a:r>
            <a:r>
              <a:rPr lang="de-DE" dirty="0">
                <a:solidFill>
                  <a:schemeClr val="bg1"/>
                </a:solidFill>
              </a:rPr>
              <a:t> </a:t>
            </a:r>
            <a:r>
              <a:rPr lang="de-DE" dirty="0" err="1">
                <a:solidFill>
                  <a:schemeClr val="bg1"/>
                </a:solidFill>
              </a:rPr>
              <a:t>programming</a:t>
            </a:r>
            <a:r>
              <a:rPr lang="de-DE" dirty="0">
                <a:solidFill>
                  <a:schemeClr val="bg1"/>
                </a:solidFill>
              </a:rPr>
              <a:t> </a:t>
            </a:r>
            <a:r>
              <a:rPr lang="de-DE" dirty="0" err="1">
                <a:solidFill>
                  <a:schemeClr val="bg1"/>
                </a:solidFill>
              </a:rPr>
              <a:t>languages</a:t>
            </a:r>
            <a:r>
              <a:rPr lang="de-DE" dirty="0" smtClean="0">
                <a:solidFill>
                  <a:schemeClr val="bg1"/>
                </a:solidFill>
              </a:rPr>
              <a:t>?“ </a:t>
            </a:r>
            <a:endParaRPr lang="de-DE" dirty="0">
              <a:solidFill>
                <a:schemeClr val="bg1"/>
              </a:solidFill>
            </a:endParaRPr>
          </a:p>
          <a:p>
            <a:pPr marL="0" indent="0">
              <a:buNone/>
            </a:pPr>
            <a:r>
              <a:rPr lang="de-DE" dirty="0" err="1" smtClean="0">
                <a:solidFill>
                  <a:schemeClr val="bg1"/>
                </a:solidFill>
              </a:rPr>
              <a:t>Answer</a:t>
            </a:r>
            <a:r>
              <a:rPr lang="de-DE" dirty="0">
                <a:solidFill>
                  <a:schemeClr val="bg1"/>
                </a:solidFill>
              </a:rPr>
              <a:t>: </a:t>
            </a:r>
            <a:r>
              <a:rPr lang="de-DE" dirty="0" err="1">
                <a:solidFill>
                  <a:schemeClr val="bg1"/>
                </a:solidFill>
              </a:rPr>
              <a:t>division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labor</a:t>
            </a:r>
            <a:r>
              <a:rPr lang="de-DE" dirty="0">
                <a:solidFill>
                  <a:schemeClr val="bg1"/>
                </a:solidFill>
              </a:rPr>
              <a:t>, </a:t>
            </a:r>
            <a:r>
              <a:rPr lang="de-DE" dirty="0" err="1">
                <a:solidFill>
                  <a:schemeClr val="bg1"/>
                </a:solidFill>
              </a:rPr>
              <a:t>specialization</a:t>
            </a:r>
            <a:r>
              <a:rPr lang="de-DE" dirty="0">
                <a:solidFill>
                  <a:schemeClr val="bg1"/>
                </a:solidFill>
              </a:rPr>
              <a:t> </a:t>
            </a:r>
          </a:p>
          <a:p>
            <a:pPr marL="0" indent="0">
              <a:buNone/>
            </a:pPr>
            <a:r>
              <a:rPr lang="de-DE" dirty="0" smtClean="0">
                <a:solidFill>
                  <a:schemeClr val="bg1"/>
                </a:solidFill>
              </a:rPr>
              <a:t>	Java </a:t>
            </a:r>
            <a:r>
              <a:rPr lang="de-DE" dirty="0" err="1">
                <a:solidFill>
                  <a:schemeClr val="bg1"/>
                </a:solidFill>
              </a:rPr>
              <a:t>for</a:t>
            </a:r>
            <a:r>
              <a:rPr lang="de-DE" dirty="0">
                <a:solidFill>
                  <a:schemeClr val="bg1"/>
                </a:solidFill>
              </a:rPr>
              <a:t> high-</a:t>
            </a:r>
            <a:r>
              <a:rPr lang="de-DE" dirty="0" err="1">
                <a:solidFill>
                  <a:schemeClr val="bg1"/>
                </a:solidFill>
              </a:rPr>
              <a:t>priced</a:t>
            </a:r>
            <a:r>
              <a:rPr lang="de-DE" dirty="0">
                <a:solidFill>
                  <a:schemeClr val="bg1"/>
                </a:solidFill>
              </a:rPr>
              <a:t> </a:t>
            </a:r>
            <a:r>
              <a:rPr lang="de-DE" dirty="0" err="1">
                <a:solidFill>
                  <a:schemeClr val="bg1"/>
                </a:solidFill>
              </a:rPr>
              <a:t>components</a:t>
            </a:r>
            <a:r>
              <a:rPr lang="de-DE" dirty="0">
                <a:solidFill>
                  <a:schemeClr val="bg1"/>
                </a:solidFill>
              </a:rPr>
              <a:t>/</a:t>
            </a:r>
            <a:r>
              <a:rPr lang="de-DE" dirty="0" err="1">
                <a:solidFill>
                  <a:schemeClr val="bg1"/>
                </a:solidFill>
              </a:rPr>
              <a:t>widgets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applet</a:t>
            </a:r>
            <a:r>
              <a:rPr lang="de-DE" dirty="0">
                <a:solidFill>
                  <a:schemeClr val="bg1"/>
                </a:solidFill>
              </a:rPr>
              <a:t>/</a:t>
            </a:r>
            <a:r>
              <a:rPr lang="de-DE" dirty="0" err="1">
                <a:solidFill>
                  <a:schemeClr val="bg1"/>
                </a:solidFill>
              </a:rPr>
              <a:t>plugin</a:t>
            </a:r>
            <a:r>
              <a:rPr lang="de-DE" dirty="0">
                <a:solidFill>
                  <a:schemeClr val="bg1"/>
                </a:solidFill>
              </a:rPr>
              <a:t> </a:t>
            </a:r>
            <a:r>
              <a:rPr lang="de-DE" dirty="0" err="1">
                <a:solidFill>
                  <a:schemeClr val="bg1"/>
                </a:solidFill>
              </a:rPr>
              <a:t>model</a:t>
            </a:r>
            <a:r>
              <a:rPr lang="de-DE" dirty="0">
                <a:solidFill>
                  <a:schemeClr val="bg1"/>
                </a:solidFill>
              </a:rPr>
              <a:t>) </a:t>
            </a:r>
          </a:p>
          <a:p>
            <a:pPr marL="0" indent="0">
              <a:buNone/>
            </a:pPr>
            <a:r>
              <a:rPr lang="de-DE" dirty="0" smtClean="0">
                <a:solidFill>
                  <a:schemeClr val="bg1"/>
                </a:solidFill>
              </a:rPr>
              <a:t>	JavaScript </a:t>
            </a:r>
            <a:r>
              <a:rPr lang="de-DE" dirty="0" err="1">
                <a:solidFill>
                  <a:schemeClr val="bg1"/>
                </a:solidFill>
              </a:rPr>
              <a:t>for</a:t>
            </a:r>
            <a:r>
              <a:rPr lang="de-DE" dirty="0">
                <a:solidFill>
                  <a:schemeClr val="bg1"/>
                </a:solidFill>
              </a:rPr>
              <a:t> </a:t>
            </a:r>
            <a:r>
              <a:rPr lang="de-DE" dirty="0" err="1">
                <a:solidFill>
                  <a:schemeClr val="bg1"/>
                </a:solidFill>
              </a:rPr>
              <a:t>mass</a:t>
            </a:r>
            <a:r>
              <a:rPr lang="de-DE" dirty="0">
                <a:solidFill>
                  <a:schemeClr val="bg1"/>
                </a:solidFill>
              </a:rPr>
              <a:t> </a:t>
            </a:r>
            <a:r>
              <a:rPr lang="de-DE" dirty="0" err="1">
                <a:solidFill>
                  <a:schemeClr val="bg1"/>
                </a:solidFill>
              </a:rPr>
              <a:t>market</a:t>
            </a:r>
            <a:r>
              <a:rPr lang="de-DE" dirty="0">
                <a:solidFill>
                  <a:schemeClr val="bg1"/>
                </a:solidFill>
              </a:rPr>
              <a:t> web </a:t>
            </a:r>
            <a:r>
              <a:rPr lang="de-DE" dirty="0" err="1">
                <a:solidFill>
                  <a:schemeClr val="bg1"/>
                </a:solidFill>
              </a:rPr>
              <a:t>designers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glue</a:t>
            </a:r>
            <a:r>
              <a:rPr lang="de-DE" dirty="0">
                <a:solidFill>
                  <a:schemeClr val="bg1"/>
                </a:solidFill>
              </a:rPr>
              <a:t> </a:t>
            </a:r>
            <a:r>
              <a:rPr lang="de-DE" dirty="0" err="1" smtClean="0">
                <a:solidFill>
                  <a:schemeClr val="bg1"/>
                </a:solidFill>
              </a:rPr>
              <a:t>code</a:t>
            </a:r>
            <a:r>
              <a:rPr lang="de-DE" dirty="0" smtClean="0">
                <a:solidFill>
                  <a:schemeClr val="bg1"/>
                </a:solidFill>
              </a:rPr>
              <a:t> </a:t>
            </a:r>
            <a:r>
              <a:rPr lang="de-DE" dirty="0" err="1" smtClean="0">
                <a:solidFill>
                  <a:schemeClr val="bg1"/>
                </a:solidFill>
              </a:rPr>
              <a:t>between</a:t>
            </a:r>
            <a:r>
              <a:rPr lang="de-DE" dirty="0" smtClean="0">
                <a:solidFill>
                  <a:schemeClr val="bg1"/>
                </a:solidFill>
              </a:rPr>
              <a:t> </a:t>
            </a:r>
            <a:r>
              <a:rPr lang="de-DE" dirty="0" err="1" smtClean="0">
                <a:solidFill>
                  <a:schemeClr val="bg1"/>
                </a:solidFill>
              </a:rPr>
              <a:t>components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smtClean="0">
                <a:solidFill>
                  <a:schemeClr val="bg1"/>
                </a:solidFill>
              </a:rPr>
              <a:t>scripting</a:t>
            </a:r>
            <a:r>
              <a:rPr lang="de-DE" dirty="0" smtClean="0">
                <a:solidFill>
                  <a:schemeClr val="bg1"/>
                </a:solidFill>
              </a:rPr>
              <a:t> </a:t>
            </a:r>
            <a:r>
              <a:rPr lang="de-DE" dirty="0" err="1">
                <a:solidFill>
                  <a:schemeClr val="bg1"/>
                </a:solidFill>
              </a:rPr>
              <a:t>of</a:t>
            </a:r>
            <a:r>
              <a:rPr lang="de-DE" dirty="0">
                <a:solidFill>
                  <a:schemeClr val="bg1"/>
                </a:solidFill>
              </a:rPr>
              <a:t> Java </a:t>
            </a:r>
            <a:r>
              <a:rPr lang="de-DE" dirty="0" smtClean="0">
                <a:solidFill>
                  <a:schemeClr val="bg1"/>
                </a:solidFill>
              </a:rPr>
              <a:t>Applets,</a:t>
            </a:r>
            <a:br>
              <a:rPr lang="de-DE" dirty="0" smtClean="0">
                <a:solidFill>
                  <a:schemeClr val="bg1"/>
                </a:solidFill>
              </a:rPr>
            </a:br>
            <a:r>
              <a:rPr lang="de-DE" dirty="0" smtClean="0">
                <a:solidFill>
                  <a:schemeClr val="bg1"/>
                </a:solidFill>
              </a:rPr>
              <a:t>	form </a:t>
            </a:r>
            <a:r>
              <a:rPr lang="de-DE" dirty="0" err="1" smtClean="0">
                <a:solidFill>
                  <a:schemeClr val="bg1"/>
                </a:solidFill>
              </a:rPr>
              <a:t>validation</a:t>
            </a:r>
            <a:r>
              <a:rPr lang="de-DE" dirty="0" smtClean="0">
                <a:solidFill>
                  <a:schemeClr val="bg1"/>
                </a:solidFill>
              </a:rPr>
              <a:t>, </a:t>
            </a:r>
            <a:r>
              <a:rPr lang="de-DE" dirty="0" err="1" smtClean="0">
                <a:solidFill>
                  <a:schemeClr val="bg1"/>
                </a:solidFill>
              </a:rPr>
              <a:t>image</a:t>
            </a:r>
            <a:r>
              <a:rPr lang="de-DE" dirty="0" smtClean="0">
                <a:solidFill>
                  <a:schemeClr val="bg1"/>
                </a:solidFill>
              </a:rPr>
              <a:t> </a:t>
            </a:r>
            <a:r>
              <a:rPr lang="de-DE" dirty="0" err="1" smtClean="0">
                <a:solidFill>
                  <a:schemeClr val="bg1"/>
                </a:solidFill>
              </a:rPr>
              <a:t>rollovers</a:t>
            </a:r>
            <a:r>
              <a:rPr lang="de-DE" dirty="0" smtClean="0">
                <a:solidFill>
                  <a:schemeClr val="bg1"/>
                </a:solidFill>
              </a:rPr>
              <a:t>,)</a:t>
            </a:r>
          </a:p>
          <a:p>
            <a:pPr marL="0" indent="0">
              <a:buNone/>
            </a:pPr>
            <a:r>
              <a:rPr lang="de-DE" dirty="0">
                <a:solidFill>
                  <a:schemeClr val="bg1"/>
                </a:solidFill>
              </a:rPr>
              <a:t>In </a:t>
            </a:r>
            <a:r>
              <a:rPr lang="de-DE" dirty="0" err="1">
                <a:solidFill>
                  <a:schemeClr val="bg1"/>
                </a:solidFill>
              </a:rPr>
              <a:t>the</a:t>
            </a:r>
            <a:r>
              <a:rPr lang="de-DE" dirty="0">
                <a:solidFill>
                  <a:schemeClr val="bg1"/>
                </a:solidFill>
              </a:rPr>
              <a:t> last </a:t>
            </a:r>
            <a:r>
              <a:rPr lang="de-DE" dirty="0" err="1">
                <a:solidFill>
                  <a:schemeClr val="bg1"/>
                </a:solidFill>
              </a:rPr>
              <a:t>decade</a:t>
            </a:r>
            <a:r>
              <a:rPr lang="de-DE" dirty="0">
                <a:solidFill>
                  <a:schemeClr val="bg1"/>
                </a:solidFill>
              </a:rPr>
              <a:t> Java </a:t>
            </a:r>
            <a:r>
              <a:rPr lang="de-DE" dirty="0" err="1">
                <a:solidFill>
                  <a:schemeClr val="bg1"/>
                </a:solidFill>
              </a:rPr>
              <a:t>has</a:t>
            </a:r>
            <a:r>
              <a:rPr lang="de-DE" dirty="0">
                <a:solidFill>
                  <a:schemeClr val="bg1"/>
                </a:solidFill>
              </a:rPr>
              <a:t> </a:t>
            </a:r>
            <a:r>
              <a:rPr lang="de-DE" dirty="0" err="1">
                <a:solidFill>
                  <a:schemeClr val="bg1"/>
                </a:solidFill>
              </a:rPr>
              <a:t>almost</a:t>
            </a:r>
            <a:r>
              <a:rPr lang="de-DE" dirty="0">
                <a:solidFill>
                  <a:schemeClr val="bg1"/>
                </a:solidFill>
              </a:rPr>
              <a:t> </a:t>
            </a:r>
            <a:r>
              <a:rPr lang="de-DE" dirty="0" err="1">
                <a:solidFill>
                  <a:schemeClr val="bg1"/>
                </a:solidFill>
              </a:rPr>
              <a:t>disappeared</a:t>
            </a:r>
            <a:r>
              <a:rPr lang="de-DE" dirty="0">
                <a:solidFill>
                  <a:schemeClr val="bg1"/>
                </a:solidFill>
              </a:rPr>
              <a:t> on </a:t>
            </a:r>
            <a:r>
              <a:rPr lang="de-DE" dirty="0" err="1">
                <a:solidFill>
                  <a:schemeClr val="bg1"/>
                </a:solidFill>
              </a:rPr>
              <a:t>the</a:t>
            </a:r>
            <a:r>
              <a:rPr lang="de-DE" dirty="0">
                <a:solidFill>
                  <a:schemeClr val="bg1"/>
                </a:solidFill>
              </a:rPr>
              <a:t> </a:t>
            </a:r>
            <a:r>
              <a:rPr lang="de-DE" dirty="0" err="1">
                <a:solidFill>
                  <a:schemeClr val="bg1"/>
                </a:solidFill>
              </a:rPr>
              <a:t>client</a:t>
            </a:r>
            <a:r>
              <a:rPr lang="de-DE" dirty="0">
                <a:solidFill>
                  <a:schemeClr val="bg1"/>
                </a:solidFill>
              </a:rPr>
              <a:t> </a:t>
            </a:r>
            <a:r>
              <a:rPr lang="de-DE" dirty="0" err="1">
                <a:solidFill>
                  <a:schemeClr val="bg1"/>
                </a:solidFill>
              </a:rPr>
              <a:t>side</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the</a:t>
            </a:r>
            <a:r>
              <a:rPr lang="de-DE" dirty="0">
                <a:solidFill>
                  <a:schemeClr val="bg1"/>
                </a:solidFill>
              </a:rPr>
              <a:t> Web </a:t>
            </a:r>
          </a:p>
        </p:txBody>
      </p:sp>
      <p:sp>
        <p:nvSpPr>
          <p:cNvPr id="3" name="Titel 2"/>
          <p:cNvSpPr>
            <a:spLocks noGrp="1"/>
          </p:cNvSpPr>
          <p:nvPr>
            <p:ph type="title"/>
          </p:nvPr>
        </p:nvSpPr>
        <p:spPr/>
        <p:txBody>
          <a:bodyPr/>
          <a:lstStyle/>
          <a:p>
            <a:r>
              <a:rPr lang="de-DE" dirty="0" smtClean="0"/>
              <a:t>Java vs. JavaScript</a:t>
            </a:r>
            <a:endParaRPr lang="de-DE" dirty="0"/>
          </a:p>
        </p:txBody>
      </p:sp>
      <p:sp>
        <p:nvSpPr>
          <p:cNvPr id="4" name="Textfeld 3"/>
          <p:cNvSpPr txBox="1"/>
          <p:nvPr/>
        </p:nvSpPr>
        <p:spPr>
          <a:xfrm>
            <a:off x="1924873" y="6453336"/>
            <a:ext cx="7327647"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Martin </a:t>
            </a:r>
            <a:r>
              <a:rPr lang="de-DE" sz="1100" dirty="0" err="1">
                <a:solidFill>
                  <a:srgbClr val="FFFFFF"/>
                </a:solidFill>
              </a:rPr>
              <a:t>Kliehm</a:t>
            </a:r>
            <a:r>
              <a:rPr lang="de-DE" sz="1100" dirty="0">
                <a:solidFill>
                  <a:srgbClr val="FFFFFF"/>
                </a:solidFill>
              </a:rPr>
              <a:t> </a:t>
            </a:r>
            <a:r>
              <a:rPr lang="de-DE" sz="1100" dirty="0" err="1">
                <a:solidFill>
                  <a:srgbClr val="FFFFFF"/>
                </a:solidFill>
              </a:rPr>
              <a:t>from</a:t>
            </a:r>
            <a:r>
              <a:rPr lang="de-DE" sz="1100" dirty="0">
                <a:solidFill>
                  <a:srgbClr val="FFFFFF"/>
                </a:solidFill>
              </a:rPr>
              <a:t> Frankfurt am Main, Germany,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/File:Brendan-Eich-20080310.jpg</a:t>
            </a:r>
          </a:p>
        </p:txBody>
      </p:sp>
    </p:spTree>
    <p:extLst>
      <p:ext uri="{BB962C8B-B14F-4D97-AF65-F5344CB8AC3E}">
        <p14:creationId xmlns:p14="http://schemas.microsoft.com/office/powerpoint/2010/main" val="30885702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a:t>var</a:t>
            </a:r>
            <a:r>
              <a:rPr lang="en-US" dirty="0"/>
              <a:t> </a:t>
            </a:r>
            <a:r>
              <a:rPr lang="en-US" dirty="0" smtClean="0"/>
              <a:t>module = </a:t>
            </a:r>
            <a:r>
              <a:rPr lang="en-US" dirty="0" smtClean="0"/>
              <a:t>{};</a:t>
            </a:r>
          </a:p>
          <a:p>
            <a:r>
              <a:rPr lang="en-US" dirty="0" smtClean="0"/>
              <a:t>(</a:t>
            </a:r>
            <a:r>
              <a:rPr lang="en-US" dirty="0"/>
              <a:t>function </a:t>
            </a:r>
            <a:r>
              <a:rPr lang="en-US" dirty="0" smtClean="0"/>
              <a:t>(export) </a:t>
            </a:r>
            <a:r>
              <a:rPr lang="en-US" dirty="0"/>
              <a:t>{</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a:t>: </a:t>
            </a:r>
            <a:r>
              <a:rPr lang="en-US" dirty="0" err="1"/>
              <a:t>privateMethod</a:t>
            </a:r>
            <a:r>
              <a:rPr lang="en-US" dirty="0"/>
              <a:t> </a:t>
            </a:r>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 2 (wie von </a:t>
            </a:r>
            <a:r>
              <a:rPr lang="de-DE" dirty="0" err="1" smtClean="0"/>
              <a:t>jQuery</a:t>
            </a:r>
            <a:r>
              <a:rPr lang="de-DE" dirty="0" smtClean="0"/>
              <a:t> schon gewohnt)</a:t>
            </a:r>
            <a:endParaRPr lang="de-DE" dirty="0"/>
          </a:p>
        </p:txBody>
      </p:sp>
    </p:spTree>
    <p:extLst>
      <p:ext uri="{BB962C8B-B14F-4D97-AF65-F5344CB8AC3E}">
        <p14:creationId xmlns:p14="http://schemas.microsoft.com/office/powerpoint/2010/main" val="270638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CommonLisp</a:t>
            </a:r>
            <a:endParaRPr lang="de-DE" dirty="0"/>
          </a:p>
          <a:p>
            <a:r>
              <a:rPr lang="de-DE" dirty="0" smtClean="0"/>
              <a:t>JS kennt kein </a:t>
            </a:r>
            <a:r>
              <a:rPr lang="de-DE" dirty="0"/>
              <a:t>E/A</a:t>
            </a:r>
          </a:p>
          <a:p>
            <a:r>
              <a:rPr lang="de-DE" dirty="0" smtClean="0"/>
              <a:t>JS kennt keine </a:t>
            </a:r>
            <a:r>
              <a:rPr lang="de-DE" dirty="0"/>
              <a:t>Module</a:t>
            </a:r>
          </a:p>
          <a:p>
            <a:r>
              <a:rPr lang="de-DE" dirty="0"/>
              <a:t>-&gt; </a:t>
            </a:r>
            <a:r>
              <a:rPr lang="de-DE" dirty="0" err="1"/>
              <a:t>CommonJS</a:t>
            </a:r>
            <a:endParaRPr lang="de-DE" dirty="0"/>
          </a:p>
          <a:p>
            <a:r>
              <a:rPr lang="de-DE" dirty="0"/>
              <a:t>Ist inzwischen synonym für Module</a:t>
            </a:r>
          </a:p>
          <a:p>
            <a:endParaRPr lang="de-DE" dirty="0"/>
          </a:p>
        </p:txBody>
      </p:sp>
      <p:sp>
        <p:nvSpPr>
          <p:cNvPr id="3" name="Titel 2"/>
          <p:cNvSpPr>
            <a:spLocks noGrp="1"/>
          </p:cNvSpPr>
          <p:nvPr>
            <p:ph type="title"/>
          </p:nvPr>
        </p:nvSpPr>
        <p:spPr/>
        <p:txBody>
          <a:bodyPr/>
          <a:lstStyle/>
          <a:p>
            <a:r>
              <a:rPr lang="de-DE" dirty="0" smtClean="0"/>
              <a:t>Common JS</a:t>
            </a:r>
            <a:endParaRPr lang="de-DE" dirty="0"/>
          </a:p>
        </p:txBody>
      </p:sp>
    </p:spTree>
    <p:extLst>
      <p:ext uri="{BB962C8B-B14F-4D97-AF65-F5344CB8AC3E}">
        <p14:creationId xmlns:p14="http://schemas.microsoft.com/office/powerpoint/2010/main" val="895675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smtClean="0"/>
              <a:t> = </a:t>
            </a:r>
            <a:r>
              <a:rPr lang="en-US" dirty="0" err="1" smtClean="0"/>
              <a:t>privateMethod</a:t>
            </a:r>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in </a:t>
            </a:r>
            <a:r>
              <a:rPr lang="de-DE" dirty="0" err="1" smtClean="0"/>
              <a:t>CommonJS</a:t>
            </a:r>
            <a:r>
              <a:rPr lang="de-DE" dirty="0" smtClean="0"/>
              <a:t> umbauen</a:t>
            </a:r>
            <a:endParaRPr lang="de-DE" dirty="0"/>
          </a:p>
        </p:txBody>
      </p:sp>
    </p:spTree>
    <p:extLst>
      <p:ext uri="{BB962C8B-B14F-4D97-AF65-F5344CB8AC3E}">
        <p14:creationId xmlns:p14="http://schemas.microsoft.com/office/powerpoint/2010/main" val="282158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370387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77415485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lnSpcReduction="10000"/>
          </a:bodyPr>
          <a:lstStyle/>
          <a:p>
            <a:r>
              <a:rPr lang="de-DE" dirty="0" err="1"/>
              <a:t>var</a:t>
            </a:r>
            <a:r>
              <a:rPr lang="de-DE" dirty="0"/>
              <a:t> </a:t>
            </a:r>
            <a:r>
              <a:rPr lang="de-DE" dirty="0" err="1"/>
              <a:t>ammount</a:t>
            </a:r>
            <a:r>
              <a:rPr lang="de-DE" dirty="0"/>
              <a:t> = -10;</a:t>
            </a:r>
          </a:p>
          <a:p>
            <a:r>
              <a:rPr lang="de-DE" dirty="0" err="1"/>
              <a:t>try</a:t>
            </a:r>
            <a:r>
              <a:rPr lang="de-DE" dirty="0"/>
              <a:t> {</a:t>
            </a:r>
          </a:p>
          <a:p>
            <a:r>
              <a:rPr lang="de-DE" dirty="0"/>
              <a:t>	</a:t>
            </a:r>
            <a:r>
              <a:rPr lang="de-DE" dirty="0" err="1"/>
              <a:t>if</a:t>
            </a:r>
            <a:r>
              <a:rPr lang="de-DE" dirty="0"/>
              <a:t> (</a:t>
            </a:r>
            <a:r>
              <a:rPr lang="de-DE" dirty="0" err="1"/>
              <a:t>ammount</a:t>
            </a:r>
            <a:r>
              <a:rPr lang="de-DE" dirty="0"/>
              <a:t> &lt; 0) {</a:t>
            </a:r>
          </a:p>
          <a:p>
            <a:r>
              <a:rPr lang="de-DE" dirty="0"/>
              <a:t>		</a:t>
            </a:r>
            <a:r>
              <a:rPr lang="de-DE" dirty="0" err="1"/>
              <a:t>throw</a:t>
            </a:r>
            <a:r>
              <a:rPr lang="de-DE" dirty="0"/>
              <a:t>("</a:t>
            </a:r>
            <a:r>
              <a:rPr lang="de-DE" dirty="0" err="1"/>
              <a:t>Ammount</a:t>
            </a:r>
            <a:r>
              <a:rPr lang="de-DE" dirty="0"/>
              <a:t> </a:t>
            </a:r>
            <a:r>
              <a:rPr lang="de-DE" dirty="0" err="1"/>
              <a:t>is</a:t>
            </a:r>
            <a:r>
              <a:rPr lang="de-DE" dirty="0"/>
              <a:t> negative");</a:t>
            </a:r>
          </a:p>
          <a:p>
            <a:r>
              <a:rPr lang="de-DE" dirty="0"/>
              <a:t>	}</a:t>
            </a:r>
          </a:p>
          <a:p>
            <a:r>
              <a:rPr lang="de-DE" dirty="0"/>
              <a:t>} catch (</a:t>
            </a:r>
            <a:r>
              <a:rPr lang="de-DE" dirty="0" err="1"/>
              <a:t>e</a:t>
            </a:r>
            <a:r>
              <a:rPr lang="de-DE" dirty="0"/>
              <a:t>) {</a:t>
            </a:r>
          </a:p>
          <a:p>
            <a:r>
              <a:rPr lang="de-DE" dirty="0"/>
              <a:t>	</a:t>
            </a:r>
            <a:r>
              <a:rPr lang="de-DE" dirty="0" err="1" smtClean="0"/>
              <a:t>console.error</a:t>
            </a:r>
            <a:r>
              <a:rPr lang="de-DE" dirty="0" smtClean="0"/>
              <a:t>(</a:t>
            </a:r>
            <a:r>
              <a:rPr lang="de-DE" dirty="0"/>
              <a:t>"An </a:t>
            </a:r>
            <a:r>
              <a:rPr lang="de-DE" dirty="0" err="1"/>
              <a:t>error</a:t>
            </a:r>
            <a:r>
              <a:rPr lang="de-DE" dirty="0"/>
              <a:t> </a:t>
            </a:r>
            <a:r>
              <a:rPr lang="de-DE" dirty="0" err="1"/>
              <a:t>occured</a:t>
            </a:r>
            <a:r>
              <a:rPr lang="de-DE" dirty="0"/>
              <a:t>: " + </a:t>
            </a:r>
            <a:r>
              <a:rPr lang="de-DE" dirty="0" err="1"/>
              <a:t>e</a:t>
            </a:r>
            <a:r>
              <a:rPr lang="de-DE" dirty="0"/>
              <a:t>); </a:t>
            </a:r>
            <a:endParaRPr lang="de-DE" dirty="0" smtClean="0"/>
          </a:p>
          <a:p>
            <a:r>
              <a:rPr lang="de-DE" dirty="0"/>
              <a:t>	</a:t>
            </a:r>
            <a:r>
              <a:rPr lang="de-DE" dirty="0" smtClean="0"/>
              <a:t>/</a:t>
            </a:r>
            <a:r>
              <a:rPr lang="de-DE" dirty="0"/>
              <a:t>/ An </a:t>
            </a:r>
            <a:r>
              <a:rPr lang="de-DE" dirty="0" err="1"/>
              <a:t>error</a:t>
            </a:r>
            <a:r>
              <a:rPr lang="de-DE" dirty="0"/>
              <a:t> </a:t>
            </a:r>
            <a:r>
              <a:rPr lang="de-DE" dirty="0" err="1"/>
              <a:t>occured</a:t>
            </a:r>
            <a:r>
              <a:rPr lang="de-DE" dirty="0"/>
              <a:t>: </a:t>
            </a:r>
            <a:r>
              <a:rPr lang="de-DE" dirty="0" err="1" smtClean="0"/>
              <a:t>Ammount</a:t>
            </a:r>
            <a:r>
              <a:rPr lang="de-DE" dirty="0" smtClean="0"/>
              <a:t> </a:t>
            </a:r>
            <a:r>
              <a:rPr lang="de-DE" dirty="0" err="1"/>
              <a:t>is</a:t>
            </a:r>
            <a:r>
              <a:rPr lang="de-DE" dirty="0"/>
              <a:t> negative</a:t>
            </a:r>
          </a:p>
          <a:p>
            <a:r>
              <a:rPr lang="de-DE" dirty="0"/>
              <a:t>} </a:t>
            </a:r>
            <a:r>
              <a:rPr lang="de-DE" dirty="0" err="1" smtClean="0"/>
              <a:t>finaly</a:t>
            </a:r>
            <a:r>
              <a:rPr lang="de-DE" dirty="0" smtClean="0"/>
              <a:t> </a:t>
            </a:r>
            <a:r>
              <a:rPr lang="de-DE" dirty="0"/>
              <a:t>{</a:t>
            </a:r>
          </a:p>
          <a:p>
            <a:r>
              <a:rPr lang="de-DE" dirty="0"/>
              <a:t>	</a:t>
            </a:r>
            <a:r>
              <a:rPr lang="de-DE" dirty="0" err="1" smtClean="0"/>
              <a:t>console.log</a:t>
            </a:r>
            <a:r>
              <a:rPr lang="de-DE" dirty="0" smtClean="0"/>
              <a:t>(</a:t>
            </a:r>
            <a:r>
              <a:rPr lang="de-DE" dirty="0"/>
              <a:t>"</a:t>
            </a:r>
            <a:r>
              <a:rPr lang="de-DE" dirty="0" err="1"/>
              <a:t>Continue</a:t>
            </a:r>
            <a:r>
              <a:rPr lang="de-DE" dirty="0"/>
              <a:t>"); // </a:t>
            </a:r>
            <a:r>
              <a:rPr lang="de-DE" dirty="0" err="1"/>
              <a:t>Continue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err="1" smtClean="0"/>
              <a:t>try</a:t>
            </a:r>
            <a:r>
              <a:rPr lang="de-DE" dirty="0" smtClean="0"/>
              <a:t>-catch-</a:t>
            </a:r>
            <a:r>
              <a:rPr lang="de-DE" dirty="0" err="1" smtClean="0"/>
              <a:t>finally</a:t>
            </a:r>
            <a:r>
              <a:rPr lang="de-DE" dirty="0" smtClean="0"/>
              <a:t> und </a:t>
            </a:r>
            <a:r>
              <a:rPr lang="de-DE" dirty="0" err="1" smtClean="0"/>
              <a:t>throw</a:t>
            </a:r>
            <a:endParaRPr lang="de-DE" dirty="0"/>
          </a:p>
        </p:txBody>
      </p:sp>
    </p:spTree>
    <p:extLst>
      <p:ext uri="{BB962C8B-B14F-4D97-AF65-F5344CB8AC3E}">
        <p14:creationId xmlns:p14="http://schemas.microsoft.com/office/powerpoint/2010/main" val="306507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chemeClr val="bg2"/>
                </a:solidFill>
              </a:rPr>
              <a:t>1980er Jahre: Xerox </a:t>
            </a:r>
            <a:r>
              <a:rPr lang="de-DE" dirty="0">
                <a:solidFill>
                  <a:schemeClr val="bg2"/>
                </a:solidFill>
              </a:rPr>
              <a:t>PARC &amp; Sun </a:t>
            </a:r>
            <a:r>
              <a:rPr lang="de-DE" dirty="0" smtClean="0">
                <a:solidFill>
                  <a:schemeClr val="bg2"/>
                </a:solidFill>
              </a:rPr>
              <a:t>Microsystems</a:t>
            </a:r>
          </a:p>
          <a:p>
            <a:pPr marL="0" indent="0">
              <a:buNone/>
            </a:pPr>
            <a:r>
              <a:rPr lang="de-DE" dirty="0" smtClean="0">
                <a:solidFill>
                  <a:schemeClr val="bg2"/>
                </a:solidFill>
              </a:rPr>
              <a:t>Ziel: mehr Freiheit als bei OO-Sprachen wie Smalltalk</a:t>
            </a:r>
          </a:p>
          <a:p>
            <a:pPr marL="0" indent="0">
              <a:buNone/>
            </a:pPr>
            <a:r>
              <a:rPr lang="de-DE" dirty="0" smtClean="0">
                <a:solidFill>
                  <a:schemeClr val="bg2"/>
                </a:solidFill>
              </a:rPr>
              <a:t>Wenige Konstrukte:</a:t>
            </a:r>
          </a:p>
          <a:p>
            <a:pPr>
              <a:buClr>
                <a:schemeClr val="bg1"/>
              </a:buClr>
            </a:pPr>
            <a:r>
              <a:rPr lang="de-DE" dirty="0" smtClean="0">
                <a:solidFill>
                  <a:schemeClr val="bg1"/>
                </a:solidFill>
              </a:rPr>
              <a:t>Slots</a:t>
            </a:r>
            <a:endParaRPr lang="de-DE" dirty="0">
              <a:solidFill>
                <a:schemeClr val="bg1"/>
              </a:solidFill>
            </a:endParaRPr>
          </a:p>
          <a:p>
            <a:pPr>
              <a:buClr>
                <a:schemeClr val="bg1"/>
              </a:buClr>
            </a:pPr>
            <a:r>
              <a:rPr lang="de-DE" dirty="0" err="1" smtClean="0">
                <a:solidFill>
                  <a:schemeClr val="bg1"/>
                </a:solidFill>
              </a:rPr>
              <a:t>Traits</a:t>
            </a:r>
            <a:endParaRPr lang="de-DE" dirty="0" smtClean="0">
              <a:solidFill>
                <a:schemeClr val="bg1"/>
              </a:solidFill>
            </a:endParaRPr>
          </a:p>
          <a:p>
            <a:pPr>
              <a:buClr>
                <a:schemeClr val="bg1"/>
              </a:buClr>
            </a:pPr>
            <a:r>
              <a:rPr lang="de-DE" dirty="0" smtClean="0">
                <a:solidFill>
                  <a:schemeClr val="bg1"/>
                </a:solidFill>
              </a:rPr>
              <a:t>Prototypen</a:t>
            </a:r>
          </a:p>
          <a:p>
            <a:pPr>
              <a:buClr>
                <a:schemeClr val="bg1"/>
              </a:buClr>
            </a:pPr>
            <a:r>
              <a:rPr lang="de-DE" dirty="0" smtClean="0">
                <a:solidFill>
                  <a:schemeClr val="bg1"/>
                </a:solidFill>
              </a:rPr>
              <a:t>keine Typen </a:t>
            </a:r>
            <a:r>
              <a:rPr lang="de-DE" dirty="0" smtClean="0">
                <a:solidFill>
                  <a:schemeClr val="bg2"/>
                </a:solidFill>
              </a:rPr>
              <a:t>und Klassen</a:t>
            </a:r>
            <a:endParaRPr lang="de-DE" dirty="0">
              <a:solidFill>
                <a:schemeClr val="bg2"/>
              </a:solidFill>
            </a:endParaRPr>
          </a:p>
        </p:txBody>
      </p:sp>
      <p:sp>
        <p:nvSpPr>
          <p:cNvPr id="3" name="Titel 2"/>
          <p:cNvSpPr>
            <a:spLocks noGrp="1"/>
          </p:cNvSpPr>
          <p:nvPr>
            <p:ph type="title"/>
          </p:nvPr>
        </p:nvSpPr>
        <p:spPr/>
        <p:txBody>
          <a:bodyPr>
            <a:normAutofit/>
            <a:scene3d>
              <a:camera prst="orthographicFront"/>
              <a:lightRig rig="soft" dir="tl">
                <a:rot lat="0" lon="0" rev="0"/>
              </a:lightRig>
            </a:scene3d>
            <a:sp3d contourW="25400" prstMaterial="matte">
              <a:contourClr>
                <a:schemeClr val="accent2">
                  <a:tint val="20000"/>
                </a:schemeClr>
              </a:contourClr>
            </a:sp3d>
          </a:bodyPr>
          <a:lstStyle/>
          <a:p>
            <a:r>
              <a:rPr lang="de-DE" dirty="0" err="1" smtClean="0">
                <a:solidFill>
                  <a:srgbClr val="FFFFFF"/>
                </a:solidFill>
              </a:rPr>
              <a:t>Self</a:t>
            </a:r>
            <a:r>
              <a:rPr lang="de-DE" dirty="0" smtClean="0">
                <a:solidFill>
                  <a:srgbClr val="FFFFFF"/>
                </a:solidFill>
              </a:rPr>
              <a:t>: The Power </a:t>
            </a:r>
            <a:r>
              <a:rPr lang="de-DE" dirty="0" err="1" smtClean="0">
                <a:solidFill>
                  <a:srgbClr val="FFFFFF"/>
                </a:solidFill>
              </a:rPr>
              <a:t>of</a:t>
            </a:r>
            <a:r>
              <a:rPr lang="de-DE" dirty="0" smtClean="0">
                <a:solidFill>
                  <a:srgbClr val="FFFFFF"/>
                </a:solidFill>
              </a:rPr>
              <a:t> </a:t>
            </a:r>
            <a:r>
              <a:rPr lang="de-DE" dirty="0" err="1" smtClean="0">
                <a:solidFill>
                  <a:srgbClr val="FFFFFF"/>
                </a:solidFill>
              </a:rPr>
              <a:t>Simplicity</a:t>
            </a:r>
            <a:endParaRPr lang="de-DE" spc="50" dirty="0">
              <a:ln w="11430"/>
              <a:solidFill>
                <a:srgbClr val="FFFFFF"/>
              </a:solidFill>
              <a:effectLst>
                <a:outerShdw blurRad="76200" dist="50800" dir="5400000" algn="tl" rotWithShape="0">
                  <a:srgbClr val="000000">
                    <a:alpha val="65000"/>
                  </a:srgbClr>
                </a:outerShdw>
              </a:effectLst>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8487951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Clr>
                <a:schemeClr val="bg1"/>
              </a:buClr>
              <a:buNone/>
            </a:pPr>
            <a:r>
              <a:rPr lang="de-DE" dirty="0" smtClean="0">
                <a:solidFill>
                  <a:schemeClr val="bg1"/>
                </a:solidFill>
              </a:rPr>
              <a:t>Keine </a:t>
            </a:r>
            <a:r>
              <a:rPr lang="de-DE" dirty="0">
                <a:solidFill>
                  <a:schemeClr val="bg1"/>
                </a:solidFill>
              </a:rPr>
              <a:t>Unterscheidung zwischen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Verhalten eines Objekts </a:t>
            </a:r>
            <a:r>
              <a:rPr lang="de-DE" dirty="0" smtClean="0">
                <a:solidFill>
                  <a:schemeClr val="bg1"/>
                </a:solidFill>
              </a:rPr>
              <a:t>(Methoden </a:t>
            </a:r>
            <a:r>
              <a:rPr lang="de-DE" dirty="0">
                <a:solidFill>
                  <a:schemeClr val="bg1"/>
                </a:solidFill>
              </a:rPr>
              <a:t>einer Klasse)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Zustand des Objekts </a:t>
            </a:r>
            <a:r>
              <a:rPr lang="de-DE" dirty="0" smtClean="0">
                <a:solidFill>
                  <a:schemeClr val="bg1"/>
                </a:solidFill>
              </a:rPr>
              <a:t>(Eigenschaften einer Klasse)</a:t>
            </a:r>
          </a:p>
          <a:p>
            <a:pPr>
              <a:buClr>
                <a:schemeClr val="bg1"/>
              </a:buClr>
            </a:pPr>
            <a:endParaRPr lang="de-DE" dirty="0">
              <a:solidFill>
                <a:schemeClr val="bg1"/>
              </a:solidFill>
            </a:endParaRPr>
          </a:p>
          <a:p>
            <a:pPr marL="0" indent="0">
              <a:buClr>
                <a:schemeClr val="bg1"/>
              </a:buClr>
              <a:buNone/>
            </a:pPr>
            <a:r>
              <a:rPr lang="de-DE" dirty="0" smtClean="0">
                <a:solidFill>
                  <a:schemeClr val="bg1"/>
                </a:solidFill>
              </a:rPr>
              <a:t>Ein Objekt besteht aus Slots.</a:t>
            </a:r>
          </a:p>
          <a:p>
            <a:pPr>
              <a:buClr>
                <a:schemeClr val="bg1"/>
              </a:buClr>
            </a:pPr>
            <a:r>
              <a:rPr lang="de-DE" dirty="0" smtClean="0">
                <a:solidFill>
                  <a:schemeClr val="bg1"/>
                </a:solidFill>
              </a:rPr>
              <a:t>Slots haben Namen.</a:t>
            </a:r>
          </a:p>
          <a:p>
            <a:pPr>
              <a:buClr>
                <a:schemeClr val="bg1"/>
              </a:buClr>
            </a:pPr>
            <a:r>
              <a:rPr lang="de-DE" dirty="0" smtClean="0">
                <a:solidFill>
                  <a:schemeClr val="bg1"/>
                </a:solidFill>
              </a:rPr>
              <a:t>Slots können Methoden oder Attribute aufnehmen.</a:t>
            </a:r>
          </a:p>
          <a:p>
            <a:pPr>
              <a:buClr>
                <a:schemeClr val="bg1"/>
              </a:buClr>
            </a:pPr>
            <a:endParaRPr lang="de-DE" dirty="0">
              <a:solidFill>
                <a:schemeClr val="bg1"/>
              </a:solidFill>
            </a:endParaRPr>
          </a:p>
          <a:p>
            <a:pPr>
              <a:buClr>
                <a:schemeClr val="bg1"/>
              </a:buClr>
              <a:buFont typeface="Arial"/>
              <a:buChar char="•"/>
            </a:pPr>
            <a:endParaRPr lang="de-DE" dirty="0">
              <a:solidFill>
                <a:schemeClr val="bg1"/>
              </a:solidFill>
            </a:endParaRPr>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7625640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a:solidFill>
                  <a:srgbClr val="FFFFFF"/>
                </a:solidFill>
              </a:rPr>
              <a:t>Objekterzeugung ohne Klassen.</a:t>
            </a:r>
          </a:p>
          <a:p>
            <a:pPr marL="0" indent="0">
              <a:buNone/>
            </a:pPr>
            <a:r>
              <a:rPr lang="de-DE" dirty="0">
                <a:solidFill>
                  <a:srgbClr val="FFFFFF"/>
                </a:solidFill>
              </a:rPr>
              <a:t>Neue Objekte erzeugen durch </a:t>
            </a:r>
            <a:r>
              <a:rPr lang="de-DE" dirty="0" smtClean="0">
                <a:solidFill>
                  <a:srgbClr val="FFFFFF"/>
                </a:solidFill>
              </a:rPr>
              <a:t>das Klonen </a:t>
            </a:r>
            <a:r>
              <a:rPr lang="de-DE" dirty="0">
                <a:solidFill>
                  <a:srgbClr val="FFFFFF"/>
                </a:solidFill>
              </a:rPr>
              <a:t>existierender Objekte</a:t>
            </a:r>
            <a:r>
              <a:rPr lang="de-DE" dirty="0" smtClean="0">
                <a:solidFill>
                  <a:srgbClr val="FFFFFF"/>
                </a:solidFill>
              </a:rPr>
              <a:t>.</a:t>
            </a:r>
          </a:p>
          <a:p>
            <a:pPr marL="0" indent="0">
              <a:buNone/>
            </a:pPr>
            <a:r>
              <a:rPr lang="de-DE" dirty="0" smtClean="0">
                <a:solidFill>
                  <a:srgbClr val="FFFFFF"/>
                </a:solidFill>
              </a:rPr>
              <a:t>Objekten können zur Laufzeit Slots hinzugefügt werden.</a:t>
            </a:r>
            <a:endParaRPr lang="de-DE" dirty="0">
              <a:solidFill>
                <a:srgbClr val="FFFFFF"/>
              </a:solidFill>
            </a:endParaRPr>
          </a:p>
          <a:p>
            <a:pPr marL="0" indent="0">
              <a:buNone/>
            </a:pPr>
            <a:endParaRPr lang="de-DE" dirty="0" smtClean="0">
              <a:solidFill>
                <a:srgbClr val="FFFFFF"/>
              </a:solidFill>
            </a:endParaRPr>
          </a:p>
          <a:p>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smtClean="0">
                <a:solidFill>
                  <a:srgbClr val="FFFFFF"/>
                </a:solidFill>
              </a:rPr>
              <a:t>Self</a:t>
            </a:r>
            <a:r>
              <a:rPr lang="de-DE" dirty="0">
                <a:solidFill>
                  <a:srgbClr val="FFFFFF"/>
                </a:solidFill>
              </a:rPr>
              <a:t>:</a:t>
            </a:r>
            <a:r>
              <a:rPr lang="de-DE" dirty="0" smtClean="0">
                <a:solidFill>
                  <a:srgbClr val="FFFFFF"/>
                </a:solidFill>
              </a:rPr>
              <a:t> </a:t>
            </a:r>
            <a:r>
              <a:rPr lang="de-DE" dirty="0">
                <a:solidFill>
                  <a:srgbClr val="FFFFFF"/>
                </a:solidFill>
              </a:rPr>
              <a:t>The Power </a:t>
            </a:r>
            <a:r>
              <a:rPr lang="de-DE" dirty="0" err="1">
                <a:solidFill>
                  <a:srgbClr val="FFFFFF"/>
                </a:solidFill>
              </a:rPr>
              <a:t>of</a:t>
            </a:r>
            <a:r>
              <a:rPr lang="de-DE" dirty="0">
                <a:solidFill>
                  <a:srgbClr val="FFFFFF"/>
                </a:solidFill>
              </a:rPr>
              <a:t> </a:t>
            </a:r>
            <a:r>
              <a:rPr lang="de-DE" dirty="0" err="1">
                <a:solidFill>
                  <a:srgbClr val="FFFFFF"/>
                </a:solidFill>
              </a:rPr>
              <a:t>Simplicity</a:t>
            </a: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4107456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rgbClr val="FFFFFF"/>
                </a:solidFill>
              </a:rPr>
              <a:t>Einzelne </a:t>
            </a:r>
            <a:r>
              <a:rPr lang="de-DE" dirty="0">
                <a:solidFill>
                  <a:srgbClr val="FFFFFF"/>
                </a:solidFill>
              </a:rPr>
              <a:t>Slots können an einen „</a:t>
            </a:r>
            <a:r>
              <a:rPr lang="de-DE" dirty="0" smtClean="0">
                <a:solidFill>
                  <a:srgbClr val="FFFFFF"/>
                </a:solidFill>
              </a:rPr>
              <a:t>Parent“ delegieren, indem sie den Slot nicht überschreiben.</a:t>
            </a:r>
            <a:endParaRPr lang="de-DE" dirty="0">
              <a:solidFill>
                <a:srgbClr val="FFFFFF"/>
              </a:solidFill>
            </a:endParaRPr>
          </a:p>
          <a:p>
            <a:pPr marL="0" indent="0">
              <a:buNone/>
            </a:pPr>
            <a:r>
              <a:rPr lang="de-DE" dirty="0" smtClean="0">
                <a:solidFill>
                  <a:srgbClr val="FFFFFF"/>
                </a:solidFill>
              </a:rPr>
              <a:t>Trait-Objekte sind abgespeckte Implementierungen (Mixins).</a:t>
            </a:r>
          </a:p>
          <a:p>
            <a:pPr marL="0" indent="0">
              <a:buNone/>
            </a:pPr>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1439978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1800</Words>
  <Application>Microsoft Macintosh PowerPoint</Application>
  <PresentationFormat>Bildschirmpräsentation (4:3)</PresentationFormat>
  <Paragraphs>294</Paragraphs>
  <Slides>45</Slides>
  <Notes>10</Notes>
  <HiddenSlides>0</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Präsentation v3.0 (4x3)</vt:lpstr>
      <vt:lpstr>Code Talks  </vt:lpstr>
      <vt:lpstr>PowerPoint-Präsentation</vt:lpstr>
      <vt:lpstr>Development</vt:lpstr>
      <vt:lpstr>Java vs. JavaScript</vt:lpstr>
      <vt:lpstr>Design goals</vt:lpstr>
      <vt:lpstr>Self: The Power of Simplicity</vt:lpstr>
      <vt:lpstr>Self: The Power of Simplicity  </vt:lpstr>
      <vt:lpstr>Self: The Power of Simplicity</vt:lpstr>
      <vt:lpstr>Self: The Power of Simplicity  </vt:lpstr>
      <vt:lpstr>Scheme: minimalistic LISP</vt:lpstr>
      <vt:lpstr>Typen in JS sind sehr einfach</vt:lpstr>
      <vt:lpstr>Typenlose Verwendung</vt:lpstr>
      <vt:lpstr>Strict</vt:lpstr>
      <vt:lpstr>var</vt:lpstr>
      <vt:lpstr>Gültigkeitsbereich von Variablen </vt:lpstr>
      <vt:lpstr>Objekte</vt:lpstr>
      <vt:lpstr>Literale</vt:lpstr>
      <vt:lpstr>Objekt</vt:lpstr>
      <vt:lpstr>Object</vt:lpstr>
      <vt:lpstr>Console</vt:lpstr>
      <vt:lpstr>Browser</vt:lpstr>
      <vt:lpstr>Node.js</vt:lpstr>
      <vt:lpstr>Arrays</vt:lpstr>
      <vt:lpstr>Kontrollstrukturen: for-Schleife</vt:lpstr>
      <vt:lpstr>for-in-Schleife</vt:lpstr>
      <vt:lpstr>For-Schleife</vt:lpstr>
      <vt:lpstr>Arrays - forEach</vt:lpstr>
      <vt:lpstr>Funktionen</vt:lpstr>
      <vt:lpstr>Funktionsliteral</vt:lpstr>
      <vt:lpstr>Parameter</vt:lpstr>
      <vt:lpstr>Sichtbarkeit von Variablen</vt:lpstr>
      <vt:lpstr>IFEE</vt:lpstr>
      <vt:lpstr>Class Pattern – Konstruktor Functions</vt:lpstr>
      <vt:lpstr>Class Pattern – this</vt:lpstr>
      <vt:lpstr>Class Pattern – method pattern</vt:lpstr>
      <vt:lpstr>Class Pattern – Prototypes</vt:lpstr>
      <vt:lpstr>Class Pattern – Sichtbarkeit von Variablen</vt:lpstr>
      <vt:lpstr>Class Pattern – IFEE</vt:lpstr>
      <vt:lpstr>Module – Export 1</vt:lpstr>
      <vt:lpstr>Module – Export 2 (wie von jQuery schon gewohnt)</vt:lpstr>
      <vt:lpstr>Common JS</vt:lpstr>
      <vt:lpstr>Module – in CommonJS umbauen</vt:lpstr>
      <vt:lpstr>Closures</vt:lpstr>
      <vt:lpstr>Closures</vt:lpstr>
      <vt:lpstr>try-catch-finally und throw</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609</cp:revision>
  <dcterms:created xsi:type="dcterms:W3CDTF">2007-11-03T16:56:34Z</dcterms:created>
  <dcterms:modified xsi:type="dcterms:W3CDTF">2014-10-10T07:10:06Z</dcterms:modified>
  <cp:category/>
  <cp:contentStatus>Endgültig (v2.0)</cp:contentStatus>
</cp:coreProperties>
</file>