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3"/>
  </p:notesMasterIdLst>
  <p:handoutMasterIdLst>
    <p:handoutMasterId r:id="rId44"/>
  </p:handoutMasterIdLst>
  <p:sldIdLst>
    <p:sldId id="256" r:id="rId5"/>
    <p:sldId id="453" r:id="rId6"/>
    <p:sldId id="454" r:id="rId7"/>
    <p:sldId id="275" r:id="rId8"/>
    <p:sldId id="288" r:id="rId9"/>
    <p:sldId id="494" r:id="rId10"/>
    <p:sldId id="289" r:id="rId11"/>
    <p:sldId id="456" r:id="rId12"/>
    <p:sldId id="455" r:id="rId13"/>
    <p:sldId id="457" r:id="rId14"/>
    <p:sldId id="458" r:id="rId15"/>
    <p:sldId id="460" r:id="rId16"/>
    <p:sldId id="467" r:id="rId17"/>
    <p:sldId id="466" r:id="rId18"/>
    <p:sldId id="461" r:id="rId19"/>
    <p:sldId id="462" r:id="rId20"/>
    <p:sldId id="463" r:id="rId21"/>
    <p:sldId id="464" r:id="rId22"/>
    <p:sldId id="465" r:id="rId23"/>
    <p:sldId id="475" r:id="rId24"/>
    <p:sldId id="469" r:id="rId25"/>
    <p:sldId id="470" r:id="rId26"/>
    <p:sldId id="476" r:id="rId27"/>
    <p:sldId id="471" r:id="rId28"/>
    <p:sldId id="472" r:id="rId29"/>
    <p:sldId id="473" r:id="rId30"/>
    <p:sldId id="474" r:id="rId31"/>
    <p:sldId id="484" r:id="rId32"/>
    <p:sldId id="478" r:id="rId33"/>
    <p:sldId id="479" r:id="rId34"/>
    <p:sldId id="480" r:id="rId35"/>
    <p:sldId id="481" r:id="rId36"/>
    <p:sldId id="482" r:id="rId37"/>
    <p:sldId id="492" r:id="rId38"/>
    <p:sldId id="493" r:id="rId39"/>
    <p:sldId id="483" r:id="rId40"/>
    <p:sldId id="490" r:id="rId41"/>
    <p:sldId id="491" r:id="rId42"/>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1243" autoAdjust="0"/>
  </p:normalViewPr>
  <p:slideViewPr>
    <p:cSldViewPr>
      <p:cViewPr>
        <p:scale>
          <a:sx n="100" d="100"/>
          <a:sy n="100" d="100"/>
        </p:scale>
        <p:origin x="-160" y="-192"/>
      </p:cViewPr>
      <p:guideLst>
        <p:guide orient="horz" pos="618"/>
        <p:guide pos="13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08/10/14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08/10/14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null ist ein Objekt=?!</a:t>
            </a:r>
          </a:p>
          <a:p>
            <a:endParaRPr lang="de-DE"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17068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7</a:t>
            </a:fld>
            <a:endParaRPr lang="de-DE"/>
          </a:p>
        </p:txBody>
      </p:sp>
    </p:spTree>
    <p:extLst>
      <p:ext uri="{BB962C8B-B14F-4D97-AF65-F5344CB8AC3E}">
        <p14:creationId xmlns:p14="http://schemas.microsoft.com/office/powerpoint/2010/main" val="295029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17</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18</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19</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20</a:t>
            </a:fld>
            <a:endParaRPr lang="de-DE"/>
          </a:p>
        </p:txBody>
      </p:sp>
    </p:spTree>
    <p:extLst>
      <p:ext uri="{BB962C8B-B14F-4D97-AF65-F5344CB8AC3E}">
        <p14:creationId xmlns:p14="http://schemas.microsoft.com/office/powerpoint/2010/main" val="11820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Notizen</a:t>
            </a:r>
            <a:endParaRPr lang="de-DE" dirty="0"/>
          </a:p>
        </p:txBody>
      </p:sp>
      <p:sp>
        <p:nvSpPr>
          <p:cNvPr id="3" name="Titel 2"/>
          <p:cNvSpPr>
            <a:spLocks noGrp="1"/>
          </p:cNvSpPr>
          <p:nvPr>
            <p:ph type="title"/>
          </p:nvPr>
        </p:nvSpPr>
        <p:spPr/>
        <p:txBody>
          <a:bodyPr/>
          <a:lstStyle/>
          <a:p>
            <a:r>
              <a:rPr lang="de-DE" dirty="0" smtClean="0"/>
              <a:t>Code Talks		</a:t>
            </a:r>
            <a:endParaRPr lang="de-DE" dirty="0"/>
          </a:p>
        </p:txBody>
      </p:sp>
    </p:spTree>
    <p:extLst>
      <p:ext uri="{BB962C8B-B14F-4D97-AF65-F5344CB8AC3E}">
        <p14:creationId xmlns:p14="http://schemas.microsoft.com/office/powerpoint/2010/main" val="43894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smtClean="0"/>
              <a:t>Ein Objekt ist ein:</a:t>
            </a:r>
          </a:p>
          <a:p>
            <a:r>
              <a:rPr lang="de-DE" dirty="0" smtClean="0"/>
              <a:t>Container </a:t>
            </a:r>
            <a:r>
              <a:rPr lang="de-DE" dirty="0"/>
              <a:t>für Schlüssel-Wert-Paare </a:t>
            </a:r>
            <a:endParaRPr lang="de-DE" dirty="0" smtClean="0"/>
          </a:p>
          <a:p>
            <a:r>
              <a:rPr lang="de-DE" dirty="0" smtClean="0"/>
              <a:t>Kann über den Objekt-Konstruktor gebildet werden</a:t>
            </a:r>
          </a:p>
          <a:p>
            <a:r>
              <a:rPr lang="de-DE" dirty="0" smtClean="0"/>
              <a:t>Kann direkt über das Objekt-Literal gebildet werden</a:t>
            </a:r>
          </a:p>
          <a:p>
            <a:r>
              <a:rPr lang="de-DE" dirty="0" smtClean="0"/>
              <a:t>Kann Methoden enthalten</a:t>
            </a:r>
          </a:p>
          <a:p>
            <a:r>
              <a:rPr lang="de-DE" dirty="0" smtClean="0"/>
              <a:t>Spannt einen eigenen Kontext auf</a:t>
            </a:r>
            <a:endParaRPr lang="de-DE" dirty="0"/>
          </a:p>
        </p:txBody>
      </p:sp>
      <p:sp>
        <p:nvSpPr>
          <p:cNvPr id="2" name="Titel 1"/>
          <p:cNvSpPr>
            <a:spLocks noGrp="1"/>
          </p:cNvSpPr>
          <p:nvPr>
            <p:ph type="title"/>
          </p:nvPr>
        </p:nvSpPr>
        <p:spPr/>
        <p:txBody>
          <a:bodyPr/>
          <a:lstStyle/>
          <a:p>
            <a:r>
              <a:rPr lang="de-DE" dirty="0" smtClean="0"/>
              <a:t>Objekt</a:t>
            </a:r>
            <a:endParaRPr lang="de-DE" dirty="0"/>
          </a:p>
        </p:txBody>
      </p:sp>
    </p:spTree>
    <p:extLst>
      <p:ext uri="{BB962C8B-B14F-4D97-AF65-F5344CB8AC3E}">
        <p14:creationId xmlns:p14="http://schemas.microsoft.com/office/powerpoint/2010/main" val="9473860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en-US" dirty="0"/>
              <a:t>// Objects map keys (string) to values (properties):</a:t>
            </a:r>
          </a:p>
          <a:p>
            <a:r>
              <a:rPr lang="en-US" dirty="0" smtClean="0"/>
              <a:t>var </a:t>
            </a:r>
            <a:r>
              <a:rPr lang="en-US" dirty="0" err="1"/>
              <a:t>obj</a:t>
            </a:r>
            <a:r>
              <a:rPr lang="en-US" dirty="0"/>
              <a:t> = new Object</a:t>
            </a:r>
            <a:r>
              <a:rPr lang="en-US" dirty="0" smtClean="0"/>
              <a:t>()</a:t>
            </a:r>
            <a:r>
              <a:rPr lang="en-US" dirty="0"/>
              <a:t>; </a:t>
            </a:r>
          </a:p>
          <a:p>
            <a:endParaRPr lang="tr-TR" dirty="0" smtClean="0">
              <a:solidFill>
                <a:srgbClr val="FFFFFF"/>
              </a:solidFill>
              <a:highlight>
                <a:srgbClr val="272822"/>
              </a:highlight>
            </a:endParaRPr>
          </a:p>
          <a:p>
            <a:r>
              <a:rPr lang="tr-TR" dirty="0" smtClean="0">
                <a:solidFill>
                  <a:srgbClr val="FFFFFF"/>
                </a:solidFill>
                <a:highlight>
                  <a:srgbClr val="272822"/>
                </a:highlight>
              </a:rPr>
              <a:t>// </a:t>
            </a:r>
            <a:r>
              <a:rPr lang="tr-TR" dirty="0" err="1" smtClean="0">
                <a:solidFill>
                  <a:srgbClr val="FFFFFF"/>
                </a:solidFill>
                <a:highlight>
                  <a:srgbClr val="272822"/>
                </a:highlight>
              </a:rPr>
              <a:t>there</a:t>
            </a:r>
            <a:r>
              <a:rPr lang="tr-TR" dirty="0" smtClean="0">
                <a:solidFill>
                  <a:srgbClr val="FFFFFF"/>
                </a:solidFill>
                <a:highlight>
                  <a:srgbClr val="272822"/>
                </a:highlight>
              </a:rPr>
              <a:t> is an Object </a:t>
            </a:r>
            <a:r>
              <a:rPr lang="tr-TR" dirty="0" err="1" smtClean="0">
                <a:solidFill>
                  <a:srgbClr val="FFFFFF"/>
                </a:solidFill>
                <a:highlight>
                  <a:srgbClr val="272822"/>
                </a:highlight>
              </a:rPr>
              <a:t>literal</a:t>
            </a:r>
            <a:endParaRPr lang="tr-TR" dirty="0" smtClean="0">
              <a:solidFill>
                <a:srgbClr val="FFFFFF"/>
              </a:solidFill>
              <a:highlight>
                <a:srgbClr val="272822"/>
              </a:highlight>
            </a:endParaRPr>
          </a:p>
          <a:p>
            <a:r>
              <a:rPr lang="tr-TR" dirty="0" smtClean="0">
                <a:solidFill>
                  <a:srgbClr val="FFFFFF"/>
                </a:solidFill>
                <a:highlight>
                  <a:srgbClr val="272822"/>
                </a:highlight>
              </a:rPr>
              <a:t>var </a:t>
            </a:r>
            <a:r>
              <a:rPr lang="tr-TR" dirty="0" err="1" smtClean="0">
                <a:solidFill>
                  <a:srgbClr val="FFFFFF"/>
                </a:solidFill>
                <a:highlight>
                  <a:srgbClr val="272822"/>
                </a:highlight>
              </a:rPr>
              <a:t>myCar</a:t>
            </a:r>
            <a:r>
              <a:rPr lang="tr-TR" dirty="0" smtClean="0">
                <a:solidFill>
                  <a:srgbClr val="FFFFFF"/>
                </a:solidFill>
                <a:highlight>
                  <a:srgbClr val="272822"/>
                </a:highlight>
              </a:rPr>
              <a:t> </a:t>
            </a:r>
            <a:r>
              <a:rPr lang="tr-TR" dirty="0">
                <a:solidFill>
                  <a:srgbClr val="FFFFFF"/>
                </a:solidFill>
                <a:highlight>
                  <a:srgbClr val="272822"/>
                </a:highlight>
              </a:rPr>
              <a:t>= {</a:t>
            </a:r>
          </a:p>
          <a:p>
            <a:r>
              <a:rPr lang="tr-TR" dirty="0">
                <a:solidFill>
                  <a:srgbClr val="FFFFFF"/>
                </a:solidFill>
                <a:highlight>
                  <a:srgbClr val="272822"/>
                </a:highlight>
              </a:rPr>
              <a:t>		</a:t>
            </a:r>
            <a:r>
              <a:rPr lang="tr-TR" dirty="0" smtClean="0">
                <a:solidFill>
                  <a:srgbClr val="FFFFFF"/>
                </a:solidFill>
                <a:highlight>
                  <a:srgbClr val="272822"/>
                </a:highlight>
              </a:rPr>
              <a:t>‘</a:t>
            </a:r>
            <a:r>
              <a:rPr lang="tr-TR" dirty="0" err="1" smtClean="0">
                <a:solidFill>
                  <a:srgbClr val="FFFFFF"/>
                </a:solidFill>
                <a:highlight>
                  <a:srgbClr val="272822"/>
                </a:highlight>
              </a:rPr>
              <a:t>brand</a:t>
            </a:r>
            <a:r>
              <a:rPr lang="tr-TR" dirty="0" smtClean="0">
                <a:solidFill>
                  <a:srgbClr val="FFFFFF"/>
                </a:solidFill>
                <a:highlight>
                  <a:srgbClr val="272822"/>
                </a:highlight>
              </a:rPr>
              <a:t>’: ‘Ferrari’,</a:t>
            </a:r>
            <a:endParaRPr lang="tr-TR" dirty="0">
              <a:solidFill>
                <a:srgbClr val="FFFFFF"/>
              </a:solidFill>
              <a:highlight>
                <a:srgbClr val="272822"/>
              </a:highlight>
            </a:endParaRPr>
          </a:p>
          <a:p>
            <a:r>
              <a:rPr lang="tr-TR" dirty="0">
                <a:solidFill>
                  <a:srgbClr val="FFFFFF"/>
                </a:solidFill>
                <a:highlight>
                  <a:srgbClr val="272822"/>
                </a:highlight>
              </a:rPr>
              <a:t>	  </a:t>
            </a:r>
            <a:r>
              <a:rPr lang="tr-TR" dirty="0" smtClean="0">
                <a:solidFill>
                  <a:srgbClr val="FFFFFF"/>
                </a:solidFill>
                <a:highlight>
                  <a:srgbClr val="272822"/>
                </a:highlight>
              </a:rPr>
              <a:t>‘</a:t>
            </a:r>
            <a:r>
              <a:rPr lang="tr-TR" dirty="0" err="1" smtClean="0">
                <a:solidFill>
                  <a:srgbClr val="FFFFFF"/>
                </a:solidFill>
                <a:highlight>
                  <a:srgbClr val="272822"/>
                </a:highlight>
              </a:rPr>
              <a:t>color</a:t>
            </a:r>
            <a:r>
              <a:rPr lang="tr-TR" dirty="0" smtClean="0">
                <a:solidFill>
                  <a:srgbClr val="FFFFFF"/>
                </a:solidFill>
                <a:highlight>
                  <a:srgbClr val="272822"/>
                </a:highlight>
              </a:rPr>
              <a:t>’: ‘</a:t>
            </a:r>
            <a:r>
              <a:rPr lang="tr-TR" dirty="0" err="1" smtClean="0">
                <a:solidFill>
                  <a:srgbClr val="FFFFFF"/>
                </a:solidFill>
                <a:highlight>
                  <a:srgbClr val="272822"/>
                </a:highlight>
              </a:rPr>
              <a:t>red</a:t>
            </a:r>
            <a:r>
              <a:rPr lang="tr-TR" dirty="0" smtClean="0">
                <a:solidFill>
                  <a:srgbClr val="FFFFFF"/>
                </a:solidFill>
                <a:highlight>
                  <a:srgbClr val="272822"/>
                </a:highlight>
              </a:rPr>
              <a:t>’,</a:t>
            </a:r>
          </a:p>
          <a:p>
            <a:r>
              <a:rPr lang="tr-TR" dirty="0">
                <a:solidFill>
                  <a:srgbClr val="FFFFFF"/>
                </a:solidFill>
                <a:highlight>
                  <a:srgbClr val="272822"/>
                </a:highlight>
              </a:rPr>
              <a:t> </a:t>
            </a:r>
            <a:r>
              <a:rPr lang="tr-TR" dirty="0" smtClean="0">
                <a:solidFill>
                  <a:srgbClr val="FFFFFF"/>
                </a:solidFill>
                <a:highlight>
                  <a:srgbClr val="272822"/>
                </a:highlight>
              </a:rPr>
              <a:t>   ‘</a:t>
            </a:r>
            <a:r>
              <a:rPr lang="tr-TR" dirty="0" err="1" smtClean="0">
                <a:solidFill>
                  <a:srgbClr val="FFFFFF"/>
                </a:solidFill>
                <a:highlight>
                  <a:srgbClr val="272822"/>
                </a:highlight>
              </a:rPr>
              <a:t>drive</a:t>
            </a:r>
            <a:r>
              <a:rPr lang="tr-TR" dirty="0" smtClean="0">
                <a:solidFill>
                  <a:srgbClr val="FFFFFF"/>
                </a:solidFill>
                <a:highlight>
                  <a:srgbClr val="272822"/>
                </a:highlight>
              </a:rPr>
              <a:t>’: </a:t>
            </a:r>
            <a:r>
              <a:rPr lang="tr-TR" dirty="0" err="1" smtClean="0">
                <a:solidFill>
                  <a:srgbClr val="FFFFFF"/>
                </a:solidFill>
                <a:highlight>
                  <a:srgbClr val="272822"/>
                </a:highlight>
              </a:rPr>
              <a:t>function</a:t>
            </a:r>
            <a:r>
              <a:rPr lang="tr-TR" dirty="0" smtClean="0">
                <a:solidFill>
                  <a:srgbClr val="FFFFFF"/>
                </a:solidFill>
                <a:highlight>
                  <a:srgbClr val="272822"/>
                </a:highlight>
              </a:rPr>
              <a:t>() {....}</a:t>
            </a:r>
            <a:endParaRPr lang="tr-TR" dirty="0">
              <a:solidFill>
                <a:srgbClr val="FFFFFF"/>
              </a:solidFill>
              <a:highlight>
                <a:srgbClr val="272822"/>
              </a:highlight>
            </a:endParaRPr>
          </a:p>
          <a:p>
            <a:r>
              <a:rPr lang="tr-TR" dirty="0" smtClean="0">
                <a:solidFill>
                  <a:srgbClr val="FFFFFF"/>
                </a:solidFill>
                <a:highlight>
                  <a:srgbClr val="272822"/>
                </a:highlight>
              </a:rPr>
              <a:t>};</a:t>
            </a:r>
            <a:endParaRPr lang="tr-TR" dirty="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Object</a:t>
            </a:r>
            <a:endParaRPr lang="de-DE" dirty="0"/>
          </a:p>
        </p:txBody>
      </p:sp>
    </p:spTree>
    <p:extLst>
      <p:ext uri="{BB962C8B-B14F-4D97-AF65-F5344CB8AC3E}">
        <p14:creationId xmlns:p14="http://schemas.microsoft.com/office/powerpoint/2010/main" val="1673921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myObject</a:t>
            </a:r>
            <a:r>
              <a:rPr lang="de-DE" dirty="0"/>
              <a:t> = {</a:t>
            </a:r>
          </a:p>
          <a:p>
            <a:r>
              <a:rPr lang="de-DE" dirty="0"/>
              <a:t>	</a:t>
            </a:r>
            <a:r>
              <a:rPr lang="de-DE" dirty="0" err="1" smtClean="0"/>
              <a:t>val</a:t>
            </a:r>
            <a:r>
              <a:rPr lang="de-DE" dirty="0"/>
              <a:t>: 0,</a:t>
            </a:r>
          </a:p>
          <a:p>
            <a:r>
              <a:rPr lang="de-DE" dirty="0"/>
              <a:t> </a:t>
            </a:r>
            <a:r>
              <a:rPr lang="de-DE" dirty="0" smtClean="0"/>
              <a:t>	</a:t>
            </a:r>
            <a:r>
              <a:rPr lang="de-DE" dirty="0" err="1" smtClean="0"/>
              <a:t>increment</a:t>
            </a:r>
            <a:r>
              <a:rPr lang="de-DE" dirty="0"/>
              <a:t>: </a:t>
            </a:r>
            <a:r>
              <a:rPr lang="de-DE" dirty="0" err="1"/>
              <a:t>function</a:t>
            </a:r>
            <a:r>
              <a:rPr lang="de-DE" dirty="0"/>
              <a:t> (</a:t>
            </a:r>
            <a:r>
              <a:rPr lang="de-DE" dirty="0" err="1"/>
              <a:t>inc</a:t>
            </a:r>
            <a:r>
              <a:rPr lang="de-DE" dirty="0"/>
              <a:t>) {</a:t>
            </a:r>
          </a:p>
          <a:p>
            <a:r>
              <a:rPr lang="de-DE" dirty="0"/>
              <a:t> </a:t>
            </a:r>
            <a:r>
              <a:rPr lang="de-DE" dirty="0" smtClean="0"/>
              <a:t>		</a:t>
            </a:r>
            <a:r>
              <a:rPr lang="de-DE" dirty="0" err="1" smtClean="0"/>
              <a:t>this.val</a:t>
            </a:r>
            <a:r>
              <a:rPr lang="de-DE" dirty="0" smtClean="0"/>
              <a:t> += </a:t>
            </a:r>
            <a:r>
              <a:rPr lang="de-DE" dirty="0" err="1" smtClean="0"/>
              <a:t>inc</a:t>
            </a:r>
            <a:r>
              <a:rPr lang="de-DE" dirty="0" smtClean="0"/>
              <a:t>;</a:t>
            </a:r>
            <a:endParaRPr lang="de-DE" dirty="0"/>
          </a:p>
          <a:p>
            <a:r>
              <a:rPr lang="de-DE" dirty="0"/>
              <a:t> </a:t>
            </a:r>
            <a:r>
              <a:rPr lang="de-DE" dirty="0" smtClean="0"/>
              <a:t>	}</a:t>
            </a:r>
            <a:endParaRPr lang="de-DE" dirty="0"/>
          </a:p>
          <a:p>
            <a:r>
              <a:rPr lang="de-DE" dirty="0"/>
              <a:t>}</a:t>
            </a:r>
            <a:r>
              <a:rPr lang="de-DE" dirty="0" smtClean="0"/>
              <a:t>;</a:t>
            </a:r>
          </a:p>
          <a:p>
            <a:endParaRPr lang="de-DE" dirty="0"/>
          </a:p>
          <a:p>
            <a:r>
              <a:rPr lang="de-DE" dirty="0" err="1" smtClean="0"/>
              <a:t>myObject.increment</a:t>
            </a:r>
            <a:r>
              <a:rPr lang="de-DE" dirty="0"/>
              <a:t>(1);</a:t>
            </a:r>
          </a:p>
          <a:p>
            <a:r>
              <a:rPr lang="de-DE" dirty="0" err="1" smtClean="0"/>
              <a:t>myObject.val</a:t>
            </a:r>
            <a:r>
              <a:rPr lang="de-DE" dirty="0" smtClean="0"/>
              <a:t>; // 1</a:t>
            </a:r>
            <a:endParaRPr lang="de-DE" dirty="0"/>
          </a:p>
        </p:txBody>
      </p:sp>
      <p:sp>
        <p:nvSpPr>
          <p:cNvPr id="4" name="Titel 3"/>
          <p:cNvSpPr>
            <a:spLocks noGrp="1"/>
          </p:cNvSpPr>
          <p:nvPr>
            <p:ph type="title"/>
          </p:nvPr>
        </p:nvSpPr>
        <p:spPr/>
        <p:txBody>
          <a:bodyPr/>
          <a:lstStyle/>
          <a:p>
            <a:r>
              <a:rPr lang="de-DE" dirty="0" err="1" smtClean="0"/>
              <a:t>Method</a:t>
            </a:r>
            <a:r>
              <a:rPr lang="de-DE" dirty="0" smtClean="0"/>
              <a:t> </a:t>
            </a:r>
            <a:r>
              <a:rPr lang="de-DE" dirty="0" err="1" smtClean="0"/>
              <a:t>Invocation</a:t>
            </a:r>
            <a:endParaRPr lang="de-DE" dirty="0"/>
          </a:p>
        </p:txBody>
      </p:sp>
    </p:spTree>
    <p:extLst>
      <p:ext uri="{BB962C8B-B14F-4D97-AF65-F5344CB8AC3E}">
        <p14:creationId xmlns:p14="http://schemas.microsoft.com/office/powerpoint/2010/main" val="24050116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Native / ursprüngliche Ablaufumgebung ist der Browser</a:t>
            </a:r>
          </a:p>
          <a:p>
            <a:pPr marL="0" indent="0">
              <a:buNone/>
            </a:pPr>
            <a:endParaRPr lang="de-DE" dirty="0">
              <a:solidFill>
                <a:srgbClr val="FFFFFF"/>
              </a:solidFill>
            </a:endParaRPr>
          </a:p>
          <a:p>
            <a:pPr marL="0" indent="0">
              <a:buNone/>
            </a:pPr>
            <a:r>
              <a:rPr lang="de-DE" dirty="0" smtClean="0">
                <a:solidFill>
                  <a:srgbClr val="FFFFFF"/>
                </a:solidFill>
              </a:rPr>
              <a:t>ABER: JS ist auch </a:t>
            </a:r>
            <a:r>
              <a:rPr lang="de-DE" dirty="0" err="1" smtClean="0">
                <a:solidFill>
                  <a:srgbClr val="FFFFFF"/>
                </a:solidFill>
              </a:rPr>
              <a:t>Headless</a:t>
            </a:r>
            <a:r>
              <a:rPr lang="de-DE" dirty="0" smtClean="0">
                <a:solidFill>
                  <a:srgbClr val="FFFFFF"/>
                </a:solidFill>
              </a:rPr>
              <a:t> über </a:t>
            </a:r>
            <a:r>
              <a:rPr lang="de-DE" dirty="0" err="1" smtClean="0">
                <a:solidFill>
                  <a:srgbClr val="FFFFFF"/>
                </a:solidFill>
              </a:rPr>
              <a:t>Node</a:t>
            </a:r>
            <a:r>
              <a:rPr lang="de-DE" dirty="0" smtClean="0">
                <a:solidFill>
                  <a:srgbClr val="FFFFFF"/>
                </a:solidFill>
              </a:rPr>
              <a:t> (V8 + Libraries) möglich</a:t>
            </a:r>
          </a:p>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smtClean="0">
                <a:solidFill>
                  <a:srgbClr val="FFFFFF"/>
                </a:solidFill>
              </a:rPr>
              <a:t>Browser</a:t>
            </a:r>
            <a:endParaRPr lang="de-DE" dirty="0">
              <a:solidFill>
                <a:srgbClr val="FFFFFF"/>
              </a:solidFill>
            </a:endParaRPr>
          </a:p>
        </p:txBody>
      </p:sp>
    </p:spTree>
    <p:extLst>
      <p:ext uri="{BB962C8B-B14F-4D97-AF65-F5344CB8AC3E}">
        <p14:creationId xmlns:p14="http://schemas.microsoft.com/office/powerpoint/2010/main" val="13114307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err="1" smtClean="0">
                <a:solidFill>
                  <a:srgbClr val="FFFFFF"/>
                </a:solidFill>
              </a:rPr>
              <a:t>Node.js</a:t>
            </a:r>
            <a:endParaRPr lang="de-DE" dirty="0">
              <a:solidFill>
                <a:srgbClr val="FFFFFF"/>
              </a:solidFill>
            </a:endParaRPr>
          </a:p>
        </p:txBody>
      </p:sp>
      <p:pic>
        <p:nvPicPr>
          <p:cNvPr id="4" name="Bild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526840"/>
            <a:ext cx="5688632" cy="1532448"/>
          </a:xfrm>
          <a:prstGeom prst="rect">
            <a:avLst/>
          </a:prstGeom>
        </p:spPr>
      </p:pic>
    </p:spTree>
    <p:extLst>
      <p:ext uri="{BB962C8B-B14F-4D97-AF65-F5344CB8AC3E}">
        <p14:creationId xmlns:p14="http://schemas.microsoft.com/office/powerpoint/2010/main" val="18696736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Debuggen über alert ist doof</a:t>
            </a:r>
          </a:p>
          <a:p>
            <a:r>
              <a:rPr lang="de-DE" dirty="0" smtClean="0"/>
              <a:t>Aber: Mit </a:t>
            </a:r>
            <a:r>
              <a:rPr lang="de-DE" dirty="0" err="1" smtClean="0"/>
              <a:t>console.log</a:t>
            </a:r>
            <a:r>
              <a:rPr lang="de-DE" dirty="0" smtClean="0"/>
              <a:t>() (</a:t>
            </a:r>
            <a:r>
              <a:rPr lang="de-DE" dirty="0" err="1" smtClean="0"/>
              <a:t>debug</a:t>
            </a:r>
            <a:r>
              <a:rPr lang="de-DE" dirty="0" smtClean="0"/>
              <a:t>, </a:t>
            </a:r>
            <a:r>
              <a:rPr lang="de-DE" dirty="0" err="1" smtClean="0"/>
              <a:t>info</a:t>
            </a:r>
            <a:r>
              <a:rPr lang="de-DE" dirty="0" smtClean="0"/>
              <a:t>, warn, </a:t>
            </a:r>
            <a:r>
              <a:rPr lang="de-DE" dirty="0" err="1" smtClean="0"/>
              <a:t>error</a:t>
            </a:r>
            <a:r>
              <a:rPr lang="de-DE" dirty="0" smtClean="0"/>
              <a:t>) bekommt man geregeltes </a:t>
            </a:r>
            <a:r>
              <a:rPr lang="de-DE" dirty="0" err="1" smtClean="0"/>
              <a:t>Logging</a:t>
            </a:r>
            <a:r>
              <a:rPr lang="de-DE" dirty="0" smtClean="0"/>
              <a:t> hin</a:t>
            </a:r>
          </a:p>
          <a:p>
            <a:r>
              <a:rPr lang="de-DE" dirty="0"/>
              <a:t>Es gibt JS-Debugger</a:t>
            </a:r>
          </a:p>
          <a:p>
            <a:r>
              <a:rPr lang="de-DE" dirty="0"/>
              <a:t>Besser ist natürlich test-getriebene </a:t>
            </a:r>
            <a:r>
              <a:rPr lang="de-DE" dirty="0" err="1"/>
              <a:t>Entwicklerung</a:t>
            </a:r>
            <a:endParaRPr lang="de-DE" dirty="0"/>
          </a:p>
          <a:p>
            <a:endParaRPr lang="de-DE" dirty="0"/>
          </a:p>
        </p:txBody>
      </p:sp>
      <p:sp>
        <p:nvSpPr>
          <p:cNvPr id="3" name="Titel 2"/>
          <p:cNvSpPr>
            <a:spLocks noGrp="1"/>
          </p:cNvSpPr>
          <p:nvPr>
            <p:ph type="title"/>
          </p:nvPr>
        </p:nvSpPr>
        <p:spPr/>
        <p:txBody>
          <a:bodyPr/>
          <a:lstStyle/>
          <a:p>
            <a:r>
              <a:rPr lang="de-DE" dirty="0" err="1" smtClean="0"/>
              <a:t>Console</a:t>
            </a:r>
            <a:endParaRPr lang="de-DE" dirty="0"/>
          </a:p>
        </p:txBody>
      </p:sp>
    </p:spTree>
    <p:extLst>
      <p:ext uri="{BB962C8B-B14F-4D97-AF65-F5344CB8AC3E}">
        <p14:creationId xmlns:p14="http://schemas.microsoft.com/office/powerpoint/2010/main" val="247947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Array ist vom Typ </a:t>
            </a:r>
            <a:r>
              <a:rPr lang="de-DE" dirty="0" err="1" smtClean="0"/>
              <a:t>Object</a:t>
            </a:r>
            <a:endParaRPr lang="de-DE" dirty="0" smtClean="0"/>
          </a:p>
          <a:p>
            <a:r>
              <a:rPr lang="de-DE" dirty="0" smtClean="0"/>
              <a:t>D.h., es ist ein Objekt mit Properties und Methoden.</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39367427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The </a:t>
            </a:r>
            <a:r>
              <a:rPr lang="de-DE" dirty="0" err="1"/>
              <a:t>indexOf</a:t>
            </a:r>
            <a:r>
              <a:rPr lang="de-DE" dirty="0"/>
              <a:t>() </a:t>
            </a:r>
            <a:r>
              <a:rPr lang="de-DE" dirty="0" err="1"/>
              <a:t>method</a:t>
            </a:r>
            <a:r>
              <a:rPr lang="de-DE" dirty="0"/>
              <a:t> </a:t>
            </a:r>
            <a:r>
              <a:rPr lang="de-DE" dirty="0" err="1"/>
              <a:t>returns</a:t>
            </a:r>
            <a:r>
              <a:rPr lang="de-DE" dirty="0"/>
              <a:t> </a:t>
            </a:r>
            <a:r>
              <a:rPr lang="de-DE" dirty="0" err="1"/>
              <a:t>the</a:t>
            </a:r>
            <a:r>
              <a:rPr lang="de-DE" dirty="0"/>
              <a:t> </a:t>
            </a:r>
            <a:r>
              <a:rPr lang="de-DE" dirty="0" err="1"/>
              <a:t>first</a:t>
            </a:r>
            <a:r>
              <a:rPr lang="de-DE" dirty="0"/>
              <a:t> </a:t>
            </a:r>
            <a:r>
              <a:rPr lang="de-DE" dirty="0" err="1"/>
              <a:t>index</a:t>
            </a:r>
            <a:r>
              <a:rPr lang="de-DE" dirty="0"/>
              <a:t> </a:t>
            </a:r>
            <a:r>
              <a:rPr lang="de-DE" dirty="0" err="1"/>
              <a:t>at</a:t>
            </a:r>
            <a:r>
              <a:rPr lang="de-DE" dirty="0"/>
              <a:t> </a:t>
            </a:r>
            <a:r>
              <a:rPr lang="de-DE" dirty="0" err="1"/>
              <a:t>which</a:t>
            </a:r>
            <a:r>
              <a:rPr lang="de-DE" dirty="0"/>
              <a:t> a </a:t>
            </a:r>
            <a:r>
              <a:rPr lang="de-DE" dirty="0" err="1"/>
              <a:t>given</a:t>
            </a:r>
            <a:r>
              <a:rPr lang="de-DE" dirty="0"/>
              <a:t> </a:t>
            </a:r>
            <a:r>
              <a:rPr lang="de-DE" dirty="0" err="1"/>
              <a:t>element</a:t>
            </a:r>
            <a:r>
              <a:rPr lang="de-DE" dirty="0"/>
              <a:t> </a:t>
            </a:r>
            <a:r>
              <a:rPr lang="de-DE" dirty="0" err="1"/>
              <a:t>can</a:t>
            </a:r>
            <a:r>
              <a:rPr lang="de-DE" dirty="0"/>
              <a:t> </a:t>
            </a:r>
            <a:r>
              <a:rPr lang="de-DE" dirty="0" err="1"/>
              <a:t>be</a:t>
            </a:r>
            <a:r>
              <a:rPr lang="de-DE" dirty="0"/>
              <a:t> </a:t>
            </a:r>
            <a:r>
              <a:rPr lang="de-DE" dirty="0" err="1"/>
              <a:t>found</a:t>
            </a:r>
            <a:r>
              <a:rPr lang="de-DE" dirty="0"/>
              <a:t> in </a:t>
            </a:r>
            <a:r>
              <a:rPr lang="de-DE" dirty="0" err="1"/>
              <a:t>the</a:t>
            </a:r>
            <a:r>
              <a:rPr lang="de-DE" dirty="0"/>
              <a:t> </a:t>
            </a:r>
            <a:r>
              <a:rPr lang="de-DE" dirty="0" err="1"/>
              <a:t>array</a:t>
            </a:r>
            <a:r>
              <a:rPr lang="de-DE" dirty="0"/>
              <a:t>, </a:t>
            </a:r>
            <a:r>
              <a:rPr lang="de-DE" dirty="0" err="1"/>
              <a:t>or</a:t>
            </a:r>
            <a:r>
              <a:rPr lang="de-DE" dirty="0"/>
              <a:t> -1 </a:t>
            </a:r>
            <a:r>
              <a:rPr lang="de-DE" dirty="0" err="1"/>
              <a:t>if</a:t>
            </a:r>
            <a:r>
              <a:rPr lang="de-DE" dirty="0"/>
              <a:t> </a:t>
            </a:r>
            <a:r>
              <a:rPr lang="de-DE" dirty="0" err="1"/>
              <a:t>it</a:t>
            </a:r>
            <a:r>
              <a:rPr lang="de-DE" dirty="0"/>
              <a:t> </a:t>
            </a:r>
            <a:r>
              <a:rPr lang="de-DE" dirty="0" err="1"/>
              <a:t>is</a:t>
            </a:r>
            <a:r>
              <a:rPr lang="de-DE" dirty="0"/>
              <a:t> not </a:t>
            </a:r>
            <a:r>
              <a:rPr lang="de-DE" dirty="0" err="1"/>
              <a:t>present</a:t>
            </a:r>
            <a:r>
              <a:rPr lang="de-DE" dirty="0"/>
              <a:t>.</a:t>
            </a:r>
          </a:p>
          <a:p>
            <a:r>
              <a:rPr lang="de-DE" dirty="0" smtClean="0"/>
              <a:t>The </a:t>
            </a:r>
            <a:r>
              <a:rPr lang="de-DE" dirty="0" err="1"/>
              <a:t>filter</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all </a:t>
            </a:r>
            <a:r>
              <a:rPr lang="de-DE" dirty="0" err="1"/>
              <a:t>elements</a:t>
            </a:r>
            <a:r>
              <a:rPr lang="de-DE" dirty="0"/>
              <a:t> </a:t>
            </a:r>
            <a:r>
              <a:rPr lang="de-DE" dirty="0" err="1"/>
              <a:t>that</a:t>
            </a:r>
            <a:r>
              <a:rPr lang="de-DE" dirty="0"/>
              <a:t> pass </a:t>
            </a:r>
            <a:r>
              <a:rPr lang="de-DE" dirty="0" err="1"/>
              <a:t>the</a:t>
            </a:r>
            <a:r>
              <a:rPr lang="de-DE" dirty="0"/>
              <a:t> </a:t>
            </a:r>
            <a:r>
              <a:rPr lang="de-DE" dirty="0" err="1"/>
              <a:t>test</a:t>
            </a:r>
            <a:r>
              <a:rPr lang="de-DE" dirty="0"/>
              <a:t> </a:t>
            </a:r>
            <a:r>
              <a:rPr lang="de-DE" dirty="0" err="1"/>
              <a:t>implemented</a:t>
            </a:r>
            <a:r>
              <a:rPr lang="de-DE" dirty="0"/>
              <a:t> </a:t>
            </a:r>
            <a:r>
              <a:rPr lang="de-DE" dirty="0" err="1"/>
              <a:t>by</a:t>
            </a:r>
            <a:r>
              <a:rPr lang="de-DE" dirty="0"/>
              <a:t> </a:t>
            </a:r>
            <a:r>
              <a:rPr lang="de-DE" dirty="0" err="1"/>
              <a:t>the</a:t>
            </a:r>
            <a:r>
              <a:rPr lang="de-DE" dirty="0"/>
              <a:t> </a:t>
            </a:r>
            <a:r>
              <a:rPr lang="de-DE" dirty="0" err="1"/>
              <a:t>provided</a:t>
            </a:r>
            <a:r>
              <a:rPr lang="de-DE" dirty="0"/>
              <a:t> </a:t>
            </a:r>
            <a:r>
              <a:rPr lang="de-DE" dirty="0" err="1"/>
              <a:t>function</a:t>
            </a:r>
            <a:r>
              <a:rPr lang="de-DE" dirty="0"/>
              <a:t>.</a:t>
            </a:r>
          </a:p>
          <a:p>
            <a:r>
              <a:rPr lang="de-DE" dirty="0"/>
              <a:t>The </a:t>
            </a:r>
            <a:r>
              <a:rPr lang="de-DE" dirty="0" err="1"/>
              <a:t>forEach</a:t>
            </a:r>
            <a:r>
              <a:rPr lang="de-DE" dirty="0"/>
              <a:t>() </a:t>
            </a:r>
            <a:r>
              <a:rPr lang="de-DE" dirty="0" err="1"/>
              <a:t>method</a:t>
            </a:r>
            <a:r>
              <a:rPr lang="de-DE" dirty="0"/>
              <a:t> </a:t>
            </a:r>
            <a:r>
              <a:rPr lang="de-DE" dirty="0" err="1"/>
              <a:t>executes</a:t>
            </a:r>
            <a:r>
              <a:rPr lang="de-DE" dirty="0"/>
              <a:t> a </a:t>
            </a:r>
            <a:r>
              <a:rPr lang="de-DE" dirty="0" err="1"/>
              <a:t>provided</a:t>
            </a:r>
            <a:r>
              <a:rPr lang="de-DE" dirty="0"/>
              <a:t> </a:t>
            </a:r>
            <a:r>
              <a:rPr lang="de-DE" dirty="0" err="1"/>
              <a:t>function</a:t>
            </a:r>
            <a:r>
              <a:rPr lang="de-DE" dirty="0"/>
              <a:t> </a:t>
            </a:r>
            <a:r>
              <a:rPr lang="de-DE" dirty="0" err="1"/>
              <a:t>once</a:t>
            </a:r>
            <a:r>
              <a:rPr lang="de-DE" dirty="0"/>
              <a:t> per </a:t>
            </a:r>
            <a:r>
              <a:rPr lang="de-DE" dirty="0" err="1"/>
              <a:t>array</a:t>
            </a:r>
            <a:r>
              <a:rPr lang="de-DE" dirty="0"/>
              <a:t> </a:t>
            </a:r>
            <a:r>
              <a:rPr lang="de-DE" dirty="0" err="1"/>
              <a:t>element</a:t>
            </a:r>
            <a:r>
              <a:rPr lang="de-DE" dirty="0" smtClean="0"/>
              <a:t>.</a:t>
            </a:r>
          </a:p>
          <a:p>
            <a:r>
              <a:rPr lang="de-DE" dirty="0"/>
              <a:t>The </a:t>
            </a:r>
            <a:r>
              <a:rPr lang="de-DE" dirty="0" err="1"/>
              <a:t>map</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t>
            </a:r>
            <a:r>
              <a:rPr lang="de-DE" dirty="0" err="1"/>
              <a:t>the</a:t>
            </a:r>
            <a:r>
              <a:rPr lang="de-DE" dirty="0"/>
              <a:t> </a:t>
            </a:r>
            <a:r>
              <a:rPr lang="de-DE" dirty="0" err="1"/>
              <a:t>results</a:t>
            </a:r>
            <a:r>
              <a:rPr lang="de-DE" dirty="0"/>
              <a:t> </a:t>
            </a:r>
            <a:r>
              <a:rPr lang="de-DE" dirty="0" err="1"/>
              <a:t>of</a:t>
            </a:r>
            <a:r>
              <a:rPr lang="de-DE" dirty="0"/>
              <a:t> </a:t>
            </a:r>
            <a:r>
              <a:rPr lang="de-DE" dirty="0" err="1"/>
              <a:t>calling</a:t>
            </a:r>
            <a:r>
              <a:rPr lang="de-DE" dirty="0"/>
              <a:t> a </a:t>
            </a:r>
            <a:r>
              <a:rPr lang="de-DE" dirty="0" err="1"/>
              <a:t>provided</a:t>
            </a:r>
            <a:r>
              <a:rPr lang="de-DE" dirty="0"/>
              <a:t> </a:t>
            </a:r>
            <a:r>
              <a:rPr lang="de-DE" dirty="0" err="1"/>
              <a:t>function</a:t>
            </a:r>
            <a:r>
              <a:rPr lang="de-DE" dirty="0"/>
              <a:t> on </a:t>
            </a:r>
            <a:r>
              <a:rPr lang="de-DE" dirty="0" err="1"/>
              <a:t>every</a:t>
            </a:r>
            <a:r>
              <a:rPr lang="de-DE" dirty="0"/>
              <a:t> </a:t>
            </a:r>
            <a:r>
              <a:rPr lang="de-DE" dirty="0" err="1"/>
              <a:t>element</a:t>
            </a:r>
            <a:r>
              <a:rPr lang="de-DE" dirty="0"/>
              <a:t> in </a:t>
            </a:r>
            <a:r>
              <a:rPr lang="de-DE" dirty="0" err="1"/>
              <a:t>this</a:t>
            </a:r>
            <a:r>
              <a:rPr lang="de-DE" dirty="0"/>
              <a:t> </a:t>
            </a:r>
            <a:r>
              <a:rPr lang="de-DE" dirty="0" err="1"/>
              <a:t>array</a:t>
            </a:r>
            <a:r>
              <a:rPr lang="de-DE" dirty="0" smtClean="0"/>
              <a:t>.</a:t>
            </a:r>
          </a:p>
          <a:p>
            <a:r>
              <a:rPr lang="de-DE" dirty="0"/>
              <a:t>The </a:t>
            </a:r>
            <a:r>
              <a:rPr lang="de-DE" dirty="0" err="1"/>
              <a:t>reduce</a:t>
            </a:r>
            <a:r>
              <a:rPr lang="de-DE" dirty="0"/>
              <a:t>() </a:t>
            </a:r>
            <a:r>
              <a:rPr lang="de-DE" dirty="0" err="1"/>
              <a:t>method</a:t>
            </a:r>
            <a:r>
              <a:rPr lang="de-DE" dirty="0"/>
              <a:t> </a:t>
            </a:r>
            <a:r>
              <a:rPr lang="de-DE" dirty="0" err="1"/>
              <a:t>applies</a:t>
            </a:r>
            <a:r>
              <a:rPr lang="de-DE" dirty="0"/>
              <a:t> a </a:t>
            </a:r>
            <a:r>
              <a:rPr lang="de-DE" dirty="0" err="1"/>
              <a:t>function</a:t>
            </a:r>
            <a:r>
              <a:rPr lang="de-DE" dirty="0"/>
              <a:t> </a:t>
            </a:r>
            <a:r>
              <a:rPr lang="de-DE" dirty="0" err="1"/>
              <a:t>against</a:t>
            </a:r>
            <a:r>
              <a:rPr lang="de-DE" dirty="0"/>
              <a:t> an </a:t>
            </a:r>
            <a:r>
              <a:rPr lang="de-DE" dirty="0" err="1"/>
              <a:t>accumulator</a:t>
            </a:r>
            <a:r>
              <a:rPr lang="de-DE" dirty="0"/>
              <a:t> </a:t>
            </a:r>
            <a:r>
              <a:rPr lang="de-DE" dirty="0" err="1"/>
              <a:t>and</a:t>
            </a:r>
            <a:r>
              <a:rPr lang="de-DE" dirty="0"/>
              <a:t> </a:t>
            </a:r>
            <a:r>
              <a:rPr lang="de-DE" dirty="0" err="1"/>
              <a:t>each</a:t>
            </a:r>
            <a:r>
              <a:rPr lang="de-DE" dirty="0"/>
              <a:t> </a:t>
            </a:r>
            <a:r>
              <a:rPr lang="de-DE" dirty="0" err="1"/>
              <a:t>value</a:t>
            </a:r>
            <a:r>
              <a:rPr lang="de-DE" dirty="0"/>
              <a:t> </a:t>
            </a:r>
            <a:r>
              <a:rPr lang="de-DE" dirty="0" err="1"/>
              <a:t>of</a:t>
            </a:r>
            <a:r>
              <a:rPr lang="de-DE" dirty="0"/>
              <a:t> </a:t>
            </a:r>
            <a:r>
              <a:rPr lang="de-DE" dirty="0" err="1"/>
              <a:t>the</a:t>
            </a:r>
            <a:r>
              <a:rPr lang="de-DE" dirty="0"/>
              <a:t> </a:t>
            </a:r>
            <a:r>
              <a:rPr lang="de-DE" dirty="0" err="1"/>
              <a:t>array</a:t>
            </a:r>
            <a:r>
              <a:rPr lang="de-DE" dirty="0"/>
              <a:t> (</a:t>
            </a:r>
            <a:r>
              <a:rPr lang="de-DE" dirty="0" err="1"/>
              <a:t>from</a:t>
            </a:r>
            <a:r>
              <a:rPr lang="de-DE" dirty="0"/>
              <a:t> </a:t>
            </a:r>
            <a:r>
              <a:rPr lang="de-DE" dirty="0" err="1"/>
              <a:t>left-to-right</a:t>
            </a:r>
            <a:r>
              <a:rPr lang="de-DE" dirty="0"/>
              <a:t>) </a:t>
            </a:r>
            <a:r>
              <a:rPr lang="de-DE" dirty="0" err="1"/>
              <a:t>has</a:t>
            </a:r>
            <a:r>
              <a:rPr lang="de-DE" dirty="0"/>
              <a:t> </a:t>
            </a:r>
            <a:r>
              <a:rPr lang="de-DE" dirty="0" err="1"/>
              <a:t>to</a:t>
            </a:r>
            <a:r>
              <a:rPr lang="de-DE" dirty="0"/>
              <a:t> </a:t>
            </a:r>
            <a:r>
              <a:rPr lang="de-DE" dirty="0" err="1"/>
              <a:t>reduce</a:t>
            </a:r>
            <a:r>
              <a:rPr lang="de-DE" dirty="0"/>
              <a:t> </a:t>
            </a:r>
            <a:r>
              <a:rPr lang="de-DE" dirty="0" err="1"/>
              <a:t>it</a:t>
            </a:r>
            <a:r>
              <a:rPr lang="de-DE" dirty="0"/>
              <a:t> </a:t>
            </a:r>
            <a:r>
              <a:rPr lang="de-DE" dirty="0" err="1"/>
              <a:t>to</a:t>
            </a:r>
            <a:r>
              <a:rPr lang="de-DE" dirty="0"/>
              <a:t> a </a:t>
            </a:r>
            <a:r>
              <a:rPr lang="de-DE" dirty="0" err="1"/>
              <a:t>single</a:t>
            </a:r>
            <a:r>
              <a:rPr lang="de-DE" dirty="0"/>
              <a:t> </a:t>
            </a:r>
            <a:r>
              <a:rPr lang="de-DE" dirty="0" err="1"/>
              <a:t>value</a:t>
            </a:r>
            <a:r>
              <a:rPr lang="de-DE" dirty="0"/>
              <a:t>.</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10193056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The </a:t>
            </a:r>
            <a:r>
              <a:rPr lang="de-DE" dirty="0" err="1"/>
              <a:t>map</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t>
            </a:r>
            <a:r>
              <a:rPr lang="de-DE" dirty="0" err="1"/>
              <a:t>the</a:t>
            </a:r>
            <a:r>
              <a:rPr lang="de-DE" dirty="0"/>
              <a:t> </a:t>
            </a:r>
            <a:r>
              <a:rPr lang="de-DE" dirty="0" err="1"/>
              <a:t>results</a:t>
            </a:r>
            <a:r>
              <a:rPr lang="de-DE" dirty="0"/>
              <a:t> </a:t>
            </a:r>
            <a:r>
              <a:rPr lang="de-DE" dirty="0" err="1"/>
              <a:t>of</a:t>
            </a:r>
            <a:r>
              <a:rPr lang="de-DE" dirty="0"/>
              <a:t> </a:t>
            </a:r>
            <a:r>
              <a:rPr lang="de-DE" dirty="0" err="1"/>
              <a:t>calling</a:t>
            </a:r>
            <a:r>
              <a:rPr lang="de-DE" dirty="0"/>
              <a:t> a </a:t>
            </a:r>
            <a:r>
              <a:rPr lang="de-DE" dirty="0" err="1"/>
              <a:t>provided</a:t>
            </a:r>
            <a:r>
              <a:rPr lang="de-DE" dirty="0"/>
              <a:t> </a:t>
            </a:r>
            <a:r>
              <a:rPr lang="de-DE" dirty="0" err="1"/>
              <a:t>function</a:t>
            </a:r>
            <a:r>
              <a:rPr lang="de-DE" dirty="0"/>
              <a:t> on </a:t>
            </a:r>
            <a:r>
              <a:rPr lang="de-DE" dirty="0" err="1"/>
              <a:t>every</a:t>
            </a:r>
            <a:r>
              <a:rPr lang="de-DE" dirty="0"/>
              <a:t> </a:t>
            </a:r>
            <a:r>
              <a:rPr lang="de-DE" dirty="0" err="1"/>
              <a:t>element</a:t>
            </a:r>
            <a:r>
              <a:rPr lang="de-DE" dirty="0"/>
              <a:t> in </a:t>
            </a:r>
            <a:r>
              <a:rPr lang="de-DE" dirty="0" err="1"/>
              <a:t>this</a:t>
            </a:r>
            <a:r>
              <a:rPr lang="de-DE" dirty="0"/>
              <a:t> </a:t>
            </a:r>
            <a:r>
              <a:rPr lang="de-DE" dirty="0" err="1"/>
              <a:t>array</a:t>
            </a:r>
            <a:r>
              <a:rPr lang="de-DE" dirty="0" smtClean="0"/>
              <a:t>.</a:t>
            </a:r>
          </a:p>
          <a:p>
            <a:r>
              <a:rPr lang="de-DE" dirty="0"/>
              <a:t>The </a:t>
            </a:r>
            <a:r>
              <a:rPr lang="de-DE" dirty="0" err="1"/>
              <a:t>reduce</a:t>
            </a:r>
            <a:r>
              <a:rPr lang="de-DE" dirty="0"/>
              <a:t>() </a:t>
            </a:r>
            <a:r>
              <a:rPr lang="de-DE" dirty="0" err="1"/>
              <a:t>method</a:t>
            </a:r>
            <a:r>
              <a:rPr lang="de-DE" dirty="0"/>
              <a:t> </a:t>
            </a:r>
            <a:r>
              <a:rPr lang="de-DE" dirty="0" err="1"/>
              <a:t>applies</a:t>
            </a:r>
            <a:r>
              <a:rPr lang="de-DE" dirty="0"/>
              <a:t> a </a:t>
            </a:r>
            <a:r>
              <a:rPr lang="de-DE" dirty="0" err="1"/>
              <a:t>function</a:t>
            </a:r>
            <a:r>
              <a:rPr lang="de-DE" dirty="0"/>
              <a:t> </a:t>
            </a:r>
            <a:r>
              <a:rPr lang="de-DE" dirty="0" err="1"/>
              <a:t>against</a:t>
            </a:r>
            <a:r>
              <a:rPr lang="de-DE" dirty="0"/>
              <a:t> an </a:t>
            </a:r>
            <a:r>
              <a:rPr lang="de-DE" dirty="0" err="1"/>
              <a:t>accumulator</a:t>
            </a:r>
            <a:r>
              <a:rPr lang="de-DE" dirty="0"/>
              <a:t> </a:t>
            </a:r>
            <a:r>
              <a:rPr lang="de-DE" dirty="0" err="1"/>
              <a:t>and</a:t>
            </a:r>
            <a:r>
              <a:rPr lang="de-DE" dirty="0"/>
              <a:t> </a:t>
            </a:r>
            <a:r>
              <a:rPr lang="de-DE" dirty="0" err="1"/>
              <a:t>each</a:t>
            </a:r>
            <a:r>
              <a:rPr lang="de-DE" dirty="0"/>
              <a:t> </a:t>
            </a:r>
            <a:r>
              <a:rPr lang="de-DE" dirty="0" err="1"/>
              <a:t>value</a:t>
            </a:r>
            <a:r>
              <a:rPr lang="de-DE" dirty="0"/>
              <a:t> </a:t>
            </a:r>
            <a:r>
              <a:rPr lang="de-DE" dirty="0" err="1"/>
              <a:t>of</a:t>
            </a:r>
            <a:r>
              <a:rPr lang="de-DE" dirty="0"/>
              <a:t> </a:t>
            </a:r>
            <a:r>
              <a:rPr lang="de-DE" dirty="0" err="1"/>
              <a:t>the</a:t>
            </a:r>
            <a:r>
              <a:rPr lang="de-DE" dirty="0"/>
              <a:t> </a:t>
            </a:r>
            <a:r>
              <a:rPr lang="de-DE" dirty="0" err="1"/>
              <a:t>array</a:t>
            </a:r>
            <a:r>
              <a:rPr lang="de-DE" dirty="0"/>
              <a:t> (</a:t>
            </a:r>
            <a:r>
              <a:rPr lang="de-DE" dirty="0" err="1"/>
              <a:t>from</a:t>
            </a:r>
            <a:r>
              <a:rPr lang="de-DE" dirty="0"/>
              <a:t> </a:t>
            </a:r>
            <a:r>
              <a:rPr lang="de-DE" dirty="0" err="1"/>
              <a:t>left-to-right</a:t>
            </a:r>
            <a:r>
              <a:rPr lang="de-DE" dirty="0"/>
              <a:t>) </a:t>
            </a:r>
            <a:r>
              <a:rPr lang="de-DE" dirty="0" err="1"/>
              <a:t>has</a:t>
            </a:r>
            <a:r>
              <a:rPr lang="de-DE" dirty="0"/>
              <a:t> </a:t>
            </a:r>
            <a:r>
              <a:rPr lang="de-DE" dirty="0" err="1"/>
              <a:t>to</a:t>
            </a:r>
            <a:r>
              <a:rPr lang="de-DE" dirty="0"/>
              <a:t> </a:t>
            </a:r>
            <a:r>
              <a:rPr lang="de-DE" dirty="0" err="1"/>
              <a:t>reduce</a:t>
            </a:r>
            <a:r>
              <a:rPr lang="de-DE" dirty="0"/>
              <a:t> </a:t>
            </a:r>
            <a:r>
              <a:rPr lang="de-DE" dirty="0" err="1"/>
              <a:t>it</a:t>
            </a:r>
            <a:r>
              <a:rPr lang="de-DE" dirty="0"/>
              <a:t> </a:t>
            </a:r>
            <a:r>
              <a:rPr lang="de-DE" dirty="0" err="1"/>
              <a:t>to</a:t>
            </a:r>
            <a:r>
              <a:rPr lang="de-DE" dirty="0"/>
              <a:t> a </a:t>
            </a:r>
            <a:r>
              <a:rPr lang="de-DE" dirty="0" err="1"/>
              <a:t>single</a:t>
            </a:r>
            <a:r>
              <a:rPr lang="de-DE" dirty="0"/>
              <a:t> </a:t>
            </a:r>
            <a:r>
              <a:rPr lang="de-DE" dirty="0" err="1"/>
              <a:t>value</a:t>
            </a:r>
            <a:r>
              <a:rPr lang="de-DE" dirty="0"/>
              <a:t>.</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30736256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demethodizing</a:t>
            </a:r>
            <a:endParaRPr lang="de-DE" dirty="0" smtClean="0"/>
          </a:p>
          <a:p>
            <a:r>
              <a:rPr lang="de-DE" dirty="0" err="1"/>
              <a:t>var</a:t>
            </a:r>
            <a:r>
              <a:rPr lang="de-DE" dirty="0"/>
              <a:t> </a:t>
            </a:r>
            <a:r>
              <a:rPr lang="de-DE" dirty="0" err="1"/>
              <a:t>each</a:t>
            </a:r>
            <a:r>
              <a:rPr lang="de-DE" dirty="0"/>
              <a:t> = </a:t>
            </a:r>
            <a:r>
              <a:rPr lang="de-DE" dirty="0" err="1"/>
              <a:t>Function.prototype.call.bind</a:t>
            </a:r>
            <a:r>
              <a:rPr lang="de-DE" dirty="0"/>
              <a:t>([].</a:t>
            </a:r>
            <a:r>
              <a:rPr lang="de-DE" dirty="0" err="1"/>
              <a:t>forEach</a:t>
            </a:r>
            <a:r>
              <a:rPr lang="de-DE" dirty="0"/>
              <a:t>);</a:t>
            </a:r>
          </a:p>
          <a:p>
            <a:endParaRPr lang="de-DE" dirty="0"/>
          </a:p>
        </p:txBody>
      </p:sp>
      <p:sp>
        <p:nvSpPr>
          <p:cNvPr id="3" name="Titel 2"/>
          <p:cNvSpPr>
            <a:spLocks noGrp="1"/>
          </p:cNvSpPr>
          <p:nvPr>
            <p:ph type="title"/>
          </p:nvPr>
        </p:nvSpPr>
        <p:spPr/>
        <p:txBody>
          <a:bodyPr/>
          <a:lstStyle/>
          <a:p>
            <a:r>
              <a:rPr lang="de-DE" dirty="0" smtClean="0"/>
              <a:t>Bonus: Arrays</a:t>
            </a:r>
            <a:endParaRPr lang="de-DE" dirty="0"/>
          </a:p>
        </p:txBody>
      </p:sp>
    </p:spTree>
    <p:extLst>
      <p:ext uri="{BB962C8B-B14F-4D97-AF65-F5344CB8AC3E}">
        <p14:creationId xmlns:p14="http://schemas.microsoft.com/office/powerpoint/2010/main" val="35280358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bf80d3f8aa6bf3bfba775040cf8b4ec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0"/>
            <a:ext cx="10289512" cy="6858000"/>
          </a:xfrm>
          <a:prstGeom prst="rect">
            <a:avLst/>
          </a:prstGeom>
        </p:spPr>
      </p:pic>
      <p:sp>
        <p:nvSpPr>
          <p:cNvPr id="2" name="Inhaltsplatzhalter 1"/>
          <p:cNvSpPr>
            <a:spLocks noGrp="1"/>
          </p:cNvSpPr>
          <p:nvPr>
            <p:ph idx="1"/>
          </p:nvPr>
        </p:nvSpPr>
        <p:spPr/>
        <p:txBody>
          <a:bodyPr/>
          <a:lstStyle/>
          <a:p>
            <a:pPr marL="0" indent="0">
              <a:buNone/>
            </a:pPr>
            <a:r>
              <a:rPr lang="de-DE" dirty="0" err="1" smtClean="0">
                <a:solidFill>
                  <a:schemeClr val="bg1"/>
                </a:solidFill>
              </a:rPr>
              <a:t>Scheme</a:t>
            </a:r>
            <a:r>
              <a:rPr lang="de-DE" dirty="0" smtClean="0">
                <a:solidFill>
                  <a:schemeClr val="bg1"/>
                </a:solidFill>
              </a:rPr>
              <a:t> im Web-Browser</a:t>
            </a:r>
          </a:p>
          <a:p>
            <a:pPr marL="0" indent="0">
              <a:buNone/>
            </a:pPr>
            <a:r>
              <a:rPr lang="de-DE" dirty="0">
                <a:solidFill>
                  <a:schemeClr val="bg1"/>
                </a:solidFill>
              </a:rPr>
              <a:t>HTML </a:t>
            </a:r>
            <a:r>
              <a:rPr lang="de-DE" dirty="0" err="1">
                <a:solidFill>
                  <a:schemeClr val="bg1"/>
                </a:solidFill>
              </a:rPr>
              <a:t>scripting</a:t>
            </a:r>
            <a:r>
              <a:rPr lang="de-DE" dirty="0">
                <a:solidFill>
                  <a:schemeClr val="bg1"/>
                </a:solidFill>
              </a:rPr>
              <a:t> </a:t>
            </a:r>
            <a:r>
              <a:rPr lang="de-DE" dirty="0" err="1" smtClean="0">
                <a:solidFill>
                  <a:schemeClr val="bg1"/>
                </a:solidFill>
              </a:rPr>
              <a:t>language</a:t>
            </a:r>
            <a:endParaRPr lang="de-DE" dirty="0" smtClean="0">
              <a:solidFill>
                <a:schemeClr val="bg1"/>
              </a:solidFill>
            </a:endParaRPr>
          </a:p>
          <a:p>
            <a:pPr marL="0" indent="0">
              <a:buNone/>
            </a:pPr>
            <a:r>
              <a:rPr lang="de-DE" dirty="0" err="1">
                <a:solidFill>
                  <a:schemeClr val="bg1"/>
                </a:solidFill>
              </a:rPr>
              <a:t>make</a:t>
            </a:r>
            <a:r>
              <a:rPr lang="de-DE" dirty="0">
                <a:solidFill>
                  <a:schemeClr val="bg1"/>
                </a:solidFill>
              </a:rPr>
              <a:t> </a:t>
            </a:r>
            <a:r>
              <a:rPr lang="de-DE" dirty="0" err="1">
                <a:solidFill>
                  <a:schemeClr val="bg1"/>
                </a:solidFill>
              </a:rPr>
              <a:t>it</a:t>
            </a:r>
            <a:r>
              <a:rPr lang="de-DE" dirty="0">
                <a:solidFill>
                  <a:schemeClr val="bg1"/>
                </a:solidFill>
              </a:rPr>
              <a:t> </a:t>
            </a:r>
            <a:r>
              <a:rPr lang="de-DE" dirty="0" err="1">
                <a:solidFill>
                  <a:schemeClr val="bg1"/>
                </a:solidFill>
              </a:rPr>
              <a:t>look</a:t>
            </a:r>
            <a:r>
              <a:rPr lang="de-DE" dirty="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Java</a:t>
            </a:r>
          </a:p>
          <a:p>
            <a:pPr marL="0" indent="0">
              <a:buNone/>
            </a:pPr>
            <a:r>
              <a:rPr lang="de-DE" dirty="0" err="1" smtClean="0">
                <a:solidFill>
                  <a:schemeClr val="bg1"/>
                </a:solidFill>
              </a:rPr>
              <a:t>made</a:t>
            </a:r>
            <a:r>
              <a:rPr lang="de-DE" dirty="0" smtClean="0">
                <a:solidFill>
                  <a:schemeClr val="bg1"/>
                </a:solidFill>
              </a:rPr>
              <a:t> </a:t>
            </a:r>
            <a:r>
              <a:rPr lang="de-DE" dirty="0" err="1" smtClean="0">
                <a:solidFill>
                  <a:schemeClr val="bg1"/>
                </a:solidFill>
              </a:rPr>
              <a:t>it</a:t>
            </a:r>
            <a:r>
              <a:rPr lang="de-DE" dirty="0" smtClean="0">
                <a:solidFill>
                  <a:schemeClr val="bg1"/>
                </a:solidFill>
              </a:rPr>
              <a:t> </a:t>
            </a:r>
            <a:r>
              <a:rPr lang="de-DE" dirty="0" err="1" smtClean="0">
                <a:solidFill>
                  <a:schemeClr val="bg1"/>
                </a:solidFill>
              </a:rPr>
              <a:t>look</a:t>
            </a:r>
            <a:r>
              <a:rPr lang="de-DE" dirty="0" smtClean="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C </a:t>
            </a:r>
            <a:r>
              <a:rPr lang="de-DE" dirty="0" err="1" smtClean="0">
                <a:solidFill>
                  <a:schemeClr val="bg1"/>
                </a:solidFill>
              </a:rPr>
              <a:t>and</a:t>
            </a:r>
            <a:r>
              <a:rPr lang="de-DE" dirty="0" smtClean="0">
                <a:solidFill>
                  <a:schemeClr val="bg1"/>
                </a:solidFill>
              </a:rPr>
              <a:t> AWK</a:t>
            </a:r>
            <a:endParaRPr lang="de-DE" dirty="0">
              <a:solidFill>
                <a:schemeClr val="bg1"/>
              </a:solidFill>
            </a:endParaRPr>
          </a:p>
          <a:p>
            <a:pPr marL="0" indent="0">
              <a:buNone/>
            </a:pPr>
            <a:r>
              <a:rPr lang="de-DE" dirty="0" err="1">
                <a:solidFill>
                  <a:schemeClr val="bg1"/>
                </a:solidFill>
              </a:rPr>
              <a:t>Mistakes</a:t>
            </a:r>
            <a:r>
              <a:rPr lang="de-DE" dirty="0">
                <a:solidFill>
                  <a:schemeClr val="bg1"/>
                </a:solidFill>
              </a:rPr>
              <a:t> (</a:t>
            </a:r>
            <a:r>
              <a:rPr lang="de-DE" dirty="0" err="1">
                <a:solidFill>
                  <a:schemeClr val="bg1"/>
                </a:solidFill>
              </a:rPr>
              <a:t>some</a:t>
            </a:r>
            <a:r>
              <a:rPr lang="de-DE" dirty="0">
                <a:solidFill>
                  <a:schemeClr val="bg1"/>
                </a:solidFill>
              </a:rPr>
              <a:t> </a:t>
            </a:r>
            <a:r>
              <a:rPr lang="de-DE" dirty="0" err="1">
                <a:solidFill>
                  <a:schemeClr val="bg1"/>
                </a:solidFill>
              </a:rPr>
              <a:t>recapitulating</a:t>
            </a:r>
            <a:r>
              <a:rPr lang="de-DE" dirty="0">
                <a:solidFill>
                  <a:schemeClr val="bg1"/>
                </a:solidFill>
              </a:rPr>
              <a:t> LISP) </a:t>
            </a:r>
            <a:r>
              <a:rPr lang="de-DE" dirty="0" err="1">
                <a:solidFill>
                  <a:schemeClr val="bg1"/>
                </a:solidFill>
              </a:rPr>
              <a:t>were</a:t>
            </a:r>
            <a:r>
              <a:rPr lang="de-DE" dirty="0">
                <a:solidFill>
                  <a:schemeClr val="bg1"/>
                </a:solidFill>
              </a:rPr>
              <a:t> </a:t>
            </a:r>
            <a:r>
              <a:rPr lang="de-DE" dirty="0" err="1">
                <a:solidFill>
                  <a:schemeClr val="bg1"/>
                </a:solidFill>
              </a:rPr>
              <a:t>frozen</a:t>
            </a:r>
            <a:r>
              <a:rPr lang="de-DE" dirty="0">
                <a:solidFill>
                  <a:schemeClr val="bg1"/>
                </a:solidFill>
              </a:rPr>
              <a:t> </a:t>
            </a:r>
            <a:r>
              <a:rPr lang="de-DE" dirty="0" err="1" smtClean="0">
                <a:solidFill>
                  <a:schemeClr val="bg1"/>
                </a:solidFill>
              </a:rPr>
              <a:t>early</a:t>
            </a:r>
            <a:endParaRPr lang="de-DE" dirty="0" smtClean="0">
              <a:solidFill>
                <a:schemeClr val="bg1"/>
              </a:solidFill>
            </a:endParaRPr>
          </a:p>
          <a:p>
            <a:pPr marL="0" indent="0">
              <a:buNone/>
            </a:pPr>
            <a:endParaRPr lang="de-DE" dirty="0">
              <a:solidFill>
                <a:schemeClr val="bg1"/>
              </a:solidFill>
            </a:endParaRPr>
          </a:p>
        </p:txBody>
      </p:sp>
      <p:sp>
        <p:nvSpPr>
          <p:cNvPr id="3" name="Titel 2"/>
          <p:cNvSpPr>
            <a:spLocks noGrp="1"/>
          </p:cNvSpPr>
          <p:nvPr>
            <p:ph type="title"/>
          </p:nvPr>
        </p:nvSpPr>
        <p:spPr/>
        <p:txBody>
          <a:bodyPr/>
          <a:lstStyle/>
          <a:p>
            <a:r>
              <a:rPr lang="de-DE" dirty="0" smtClean="0">
                <a:solidFill>
                  <a:schemeClr val="bg1"/>
                </a:solidFill>
              </a:rPr>
              <a:t>Development</a:t>
            </a:r>
            <a:endParaRPr lang="de-DE" dirty="0">
              <a:solidFill>
                <a:schemeClr val="bg1"/>
              </a:solidFill>
            </a:endParaRPr>
          </a:p>
        </p:txBody>
      </p:sp>
      <p:sp>
        <p:nvSpPr>
          <p:cNvPr id="4" name="Textfeld 3"/>
          <p:cNvSpPr txBox="1"/>
          <p:nvPr/>
        </p:nvSpPr>
        <p:spPr>
          <a:xfrm>
            <a:off x="28352" y="6382489"/>
            <a:ext cx="6761580"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Mozilla Digital Memory Bank, </a:t>
            </a:r>
            <a:r>
              <a:rPr lang="de-DE" sz="1100" dirty="0" err="1">
                <a:solidFill>
                  <a:srgbClr val="FFFFFF"/>
                </a:solidFill>
              </a:rPr>
              <a:t>Object</a:t>
            </a:r>
            <a:r>
              <a:rPr lang="de-DE" sz="1100" dirty="0">
                <a:solidFill>
                  <a:srgbClr val="FFFFFF"/>
                </a:solidFill>
              </a:rPr>
              <a:t> #135, 19 May 2006, </a:t>
            </a:r>
            <a:r>
              <a:rPr lang="de-DE" sz="1100" dirty="0" smtClean="0">
                <a:solidFill>
                  <a:srgbClr val="FFFFFF"/>
                </a:solidFill>
              </a:rPr>
              <a:t>http</a:t>
            </a:r>
            <a:r>
              <a:rPr lang="de-DE" sz="1100" dirty="0">
                <a:solidFill>
                  <a:srgbClr val="FFFFFF"/>
                </a:solidFill>
              </a:rPr>
              <a:t>://</a:t>
            </a:r>
            <a:r>
              <a:rPr lang="de-DE" sz="1100" dirty="0" err="1">
                <a:solidFill>
                  <a:srgbClr val="FFFFFF"/>
                </a:solidFill>
              </a:rPr>
              <a:t>mozillamemory.org</a:t>
            </a:r>
            <a:r>
              <a:rPr lang="de-DE" sz="1100" dirty="0">
                <a:solidFill>
                  <a:srgbClr val="FFFFFF"/>
                </a:solidFill>
              </a:rPr>
              <a:t>/</a:t>
            </a:r>
            <a:r>
              <a:rPr lang="de-DE" sz="1100" dirty="0" err="1">
                <a:solidFill>
                  <a:srgbClr val="FFFFFF"/>
                </a:solidFill>
              </a:rPr>
              <a:t>detailview.php?id</a:t>
            </a:r>
            <a:r>
              <a:rPr lang="de-DE" sz="1100" dirty="0">
                <a:solidFill>
                  <a:srgbClr val="FFFFFF"/>
                </a:solidFill>
              </a:rPr>
              <a:t>=</a:t>
            </a:r>
            <a:r>
              <a:rPr lang="de-DE" sz="1100" dirty="0" smtClean="0">
                <a:solidFill>
                  <a:srgbClr val="FFFFFF"/>
                </a:solidFill>
              </a:rPr>
              <a:t>135</a:t>
            </a:r>
            <a:endParaRPr lang="de-DE" sz="1100" dirty="0">
              <a:solidFill>
                <a:srgbClr val="FFFFFF"/>
              </a:solidFill>
            </a:endParaRPr>
          </a:p>
        </p:txBody>
      </p:sp>
    </p:spTree>
    <p:extLst>
      <p:ext uri="{BB962C8B-B14F-4D97-AF65-F5344CB8AC3E}">
        <p14:creationId xmlns:p14="http://schemas.microsoft.com/office/powerpoint/2010/main" val="19978960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aber ist gibt auch </a:t>
            </a:r>
            <a:r>
              <a:rPr lang="de-DE" dirty="0" err="1" smtClean="0"/>
              <a:t>immernoch</a:t>
            </a:r>
            <a:r>
              <a:rPr lang="de-DE" dirty="0" smtClean="0"/>
              <a:t> „normale“ Kontrollstrukturen</a:t>
            </a:r>
          </a:p>
          <a:p>
            <a:r>
              <a:rPr lang="de-DE" dirty="0" smtClean="0"/>
              <a:t>z.B. </a:t>
            </a:r>
            <a:r>
              <a:rPr lang="de-DE" dirty="0" err="1" smtClean="0"/>
              <a:t>for</a:t>
            </a:r>
            <a:endParaRPr lang="de-DE" dirty="0"/>
          </a:p>
        </p:txBody>
      </p:sp>
      <p:sp>
        <p:nvSpPr>
          <p:cNvPr id="3" name="Titel 2"/>
          <p:cNvSpPr>
            <a:spLocks noGrp="1"/>
          </p:cNvSpPr>
          <p:nvPr>
            <p:ph type="title"/>
          </p:nvPr>
        </p:nvSpPr>
        <p:spPr/>
        <p:txBody>
          <a:bodyPr/>
          <a:lstStyle/>
          <a:p>
            <a:r>
              <a:rPr lang="de-DE" dirty="0" err="1" smtClean="0"/>
              <a:t>For-each</a:t>
            </a:r>
            <a:r>
              <a:rPr lang="de-DE" dirty="0" smtClean="0"/>
              <a:t> ist gut	</a:t>
            </a:r>
            <a:endParaRPr lang="de-DE" dirty="0"/>
          </a:p>
        </p:txBody>
      </p:sp>
    </p:spTree>
    <p:extLst>
      <p:ext uri="{BB962C8B-B14F-4D97-AF65-F5344CB8AC3E}">
        <p14:creationId xmlns:p14="http://schemas.microsoft.com/office/powerpoint/2010/main" val="31735677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a-DK" dirty="0">
                <a:solidFill>
                  <a:srgbClr val="FFFFFF"/>
                </a:solidFill>
                <a:highlight>
                  <a:srgbClr val="272822"/>
                </a:highlight>
              </a:rPr>
              <a:t>for (var i = 0, j = 100; i &lt; 100; i++, j--) {</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i);</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j);</a:t>
            </a:r>
          </a:p>
          <a:p>
            <a:r>
              <a:rPr lang="da-DK" dirty="0">
                <a:solidFill>
                  <a:srgbClr val="FFFFFF"/>
                </a:solidFill>
                <a:highlight>
                  <a:srgbClr val="272822"/>
                </a:highlight>
              </a:rPr>
              <a:t>};</a:t>
            </a:r>
            <a:endParaRPr lang="da-DK" dirty="0" smtClean="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Kontrollstrukturen: </a:t>
            </a:r>
            <a:r>
              <a:rPr lang="de-DE" dirty="0" err="1" smtClean="0"/>
              <a:t>for</a:t>
            </a:r>
            <a:r>
              <a:rPr lang="de-DE" dirty="0" smtClean="0"/>
              <a:t>-Schleife</a:t>
            </a:r>
            <a:endParaRPr lang="de-DE" dirty="0"/>
          </a:p>
        </p:txBody>
      </p:sp>
    </p:spTree>
    <p:extLst>
      <p:ext uri="{BB962C8B-B14F-4D97-AF65-F5344CB8AC3E}">
        <p14:creationId xmlns:p14="http://schemas.microsoft.com/office/powerpoint/2010/main" val="82531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b="1" dirty="0"/>
              <a:t>Veränderung von Eigenschaften in einer Schleife</a:t>
            </a:r>
          </a:p>
          <a:p>
            <a:pPr marL="0" indent="0">
              <a:buNone/>
            </a:pPr>
            <a:r>
              <a:rPr lang="de-DE" dirty="0"/>
              <a:t>Wenn die Eigenschaften in der Schleife hinzugefügt wurden, dann kann man sich nicht darauf verlassen, dass diese Eigenschaften in der Iteration berücksichtigt werden. Daher sollte das Objekt in der Schleife nicht verändert werden.</a:t>
            </a:r>
          </a:p>
          <a:p>
            <a:endParaRPr lang="de-DE" dirty="0"/>
          </a:p>
        </p:txBody>
      </p:sp>
      <p:sp>
        <p:nvSpPr>
          <p:cNvPr id="4" name="Titel 3"/>
          <p:cNvSpPr>
            <a:spLocks noGrp="1"/>
          </p:cNvSpPr>
          <p:nvPr>
            <p:ph type="title"/>
          </p:nvPr>
        </p:nvSpPr>
        <p:spPr/>
        <p:txBody>
          <a:bodyPr/>
          <a:lstStyle/>
          <a:p>
            <a:r>
              <a:rPr lang="de-DE" dirty="0" err="1" smtClean="0"/>
              <a:t>For</a:t>
            </a:r>
            <a:r>
              <a:rPr lang="de-DE" dirty="0" smtClean="0"/>
              <a:t>-Schleife</a:t>
            </a:r>
            <a:endParaRPr lang="de-DE" dirty="0"/>
          </a:p>
        </p:txBody>
      </p:sp>
    </p:spTree>
    <p:extLst>
      <p:ext uri="{BB962C8B-B14F-4D97-AF65-F5344CB8AC3E}">
        <p14:creationId xmlns:p14="http://schemas.microsoft.com/office/powerpoint/2010/main" val="10845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Funktionen in JS sind wichtiger als Objekte.</a:t>
            </a:r>
          </a:p>
          <a:p>
            <a:pPr marL="0" indent="0">
              <a:buNone/>
            </a:pPr>
            <a:r>
              <a:rPr lang="de-DE" dirty="0" smtClean="0"/>
              <a:t>So ist der Gültigkeitsbereich von Variablen an Funktionen (und nicht an Objekte o.ä.) geheftet</a:t>
            </a:r>
            <a:endParaRPr lang="de-DE" dirty="0"/>
          </a:p>
          <a:p>
            <a:endParaRPr lang="de-DE" dirty="0"/>
          </a:p>
        </p:txBody>
      </p:sp>
      <p:sp>
        <p:nvSpPr>
          <p:cNvPr id="4" name="Titel 3"/>
          <p:cNvSpPr>
            <a:spLocks noGrp="1"/>
          </p:cNvSpPr>
          <p:nvPr>
            <p:ph type="title"/>
          </p:nvPr>
        </p:nvSpPr>
        <p:spPr/>
        <p:txBody>
          <a:bodyPr/>
          <a:lstStyle/>
          <a:p>
            <a:r>
              <a:rPr lang="de-DE" dirty="0" smtClean="0"/>
              <a:t>Funktionen</a:t>
            </a:r>
            <a:endParaRPr lang="de-DE" dirty="0"/>
          </a:p>
        </p:txBody>
      </p:sp>
    </p:spTree>
    <p:extLst>
      <p:ext uri="{BB962C8B-B14F-4D97-AF65-F5344CB8AC3E}">
        <p14:creationId xmlns:p14="http://schemas.microsoft.com/office/powerpoint/2010/main" val="229697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r>
              <a:rPr lang="fr-FR" dirty="0" err="1"/>
              <a:t>function</a:t>
            </a:r>
            <a:r>
              <a:rPr lang="fr-FR" dirty="0"/>
              <a:t> plus(x, y) {</a:t>
            </a:r>
            <a:endParaRPr lang="de-DE" dirty="0"/>
          </a:p>
          <a:p>
            <a:r>
              <a:rPr lang="fr-FR" dirty="0"/>
              <a:t>	return x + y; </a:t>
            </a:r>
            <a:r>
              <a:rPr lang="fr-FR" dirty="0" smtClean="0"/>
              <a:t>// </a:t>
            </a:r>
            <a:r>
              <a:rPr lang="fr-FR" dirty="0" err="1" smtClean="0"/>
              <a:t>ansonsten</a:t>
            </a:r>
            <a:r>
              <a:rPr lang="fr-FR" dirty="0" smtClean="0"/>
              <a:t> undefined</a:t>
            </a:r>
            <a:endParaRPr lang="de-DE" dirty="0"/>
          </a:p>
          <a:p>
            <a:r>
              <a:rPr lang="de-DE" dirty="0"/>
              <a:t>}</a:t>
            </a:r>
          </a:p>
          <a:p>
            <a:r>
              <a:rPr lang="de-DE" dirty="0"/>
              <a:t> </a:t>
            </a:r>
          </a:p>
          <a:p>
            <a:r>
              <a:rPr lang="de-DE" dirty="0" smtClean="0"/>
              <a:t>plus</a:t>
            </a:r>
            <a:r>
              <a:rPr lang="de-DE" dirty="0"/>
              <a:t>(1,2</a:t>
            </a:r>
            <a:r>
              <a:rPr lang="de-DE" dirty="0" smtClean="0"/>
              <a:t>); </a:t>
            </a:r>
            <a:r>
              <a:rPr lang="de-DE" dirty="0"/>
              <a:t>/</a:t>
            </a:r>
            <a:r>
              <a:rPr lang="de-DE" dirty="0" smtClean="0"/>
              <a:t>/ 3 </a:t>
            </a:r>
            <a:endParaRPr lang="de-DE" dirty="0"/>
          </a:p>
        </p:txBody>
      </p:sp>
      <p:sp>
        <p:nvSpPr>
          <p:cNvPr id="3" name="Titel 2"/>
          <p:cNvSpPr>
            <a:spLocks noGrp="1"/>
          </p:cNvSpPr>
          <p:nvPr>
            <p:ph type="title"/>
          </p:nvPr>
        </p:nvSpPr>
        <p:spPr/>
        <p:txBody>
          <a:bodyPr/>
          <a:lstStyle/>
          <a:p>
            <a:r>
              <a:rPr lang="de-DE" dirty="0" err="1" smtClean="0"/>
              <a:t>Funktionsliteral</a:t>
            </a:r>
            <a:endParaRPr lang="de-DE" dirty="0"/>
          </a:p>
        </p:txBody>
      </p:sp>
    </p:spTree>
    <p:extLst>
      <p:ext uri="{BB962C8B-B14F-4D97-AF65-F5344CB8AC3E}">
        <p14:creationId xmlns:p14="http://schemas.microsoft.com/office/powerpoint/2010/main" val="38128713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Slots – alles wird in JS über einen Namen oder eine Referenz adressiert</a:t>
            </a:r>
          </a:p>
          <a:p>
            <a:r>
              <a:rPr lang="de-DE" dirty="0" smtClean="0"/>
              <a:t>Deshalb:</a:t>
            </a:r>
          </a:p>
          <a:p>
            <a:r>
              <a:rPr lang="de-DE" dirty="0" smtClean="0"/>
              <a:t>Funktionen lassen sich nicht anhand der Parameter überladen.</a:t>
            </a:r>
          </a:p>
          <a:p>
            <a:r>
              <a:rPr lang="de-DE" dirty="0" smtClean="0"/>
              <a:t>Nicht übergebene Parameter sind „undefined“.</a:t>
            </a:r>
          </a:p>
          <a:p>
            <a:r>
              <a:rPr lang="de-DE" dirty="0" smtClean="0"/>
              <a:t>Zuviel übergebene Parameter stehen im Bonusparameter „</a:t>
            </a:r>
            <a:r>
              <a:rPr lang="de-DE" dirty="0" err="1" smtClean="0"/>
              <a:t>arguments</a:t>
            </a:r>
            <a:r>
              <a:rPr lang="de-DE" dirty="0" smtClean="0"/>
              <a:t>“ zur Verfügung.</a:t>
            </a:r>
            <a:endParaRPr lang="de-DE" dirty="0"/>
          </a:p>
        </p:txBody>
      </p:sp>
      <p:sp>
        <p:nvSpPr>
          <p:cNvPr id="4" name="Titel 3"/>
          <p:cNvSpPr>
            <a:spLocks noGrp="1"/>
          </p:cNvSpPr>
          <p:nvPr>
            <p:ph type="title"/>
          </p:nvPr>
        </p:nvSpPr>
        <p:spPr/>
        <p:txBody>
          <a:bodyPr/>
          <a:lstStyle/>
          <a:p>
            <a:r>
              <a:rPr lang="de-DE" dirty="0" smtClean="0"/>
              <a:t>Parameter</a:t>
            </a:r>
            <a:endParaRPr lang="de-DE" dirty="0"/>
          </a:p>
        </p:txBody>
      </p:sp>
    </p:spTree>
    <p:extLst>
      <p:ext uri="{BB962C8B-B14F-4D97-AF65-F5344CB8AC3E}">
        <p14:creationId xmlns:p14="http://schemas.microsoft.com/office/powerpoint/2010/main" val="11919609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plusAll</a:t>
            </a:r>
            <a:r>
              <a:rPr lang="de-DE" dirty="0"/>
              <a:t>() {</a:t>
            </a:r>
          </a:p>
          <a:p>
            <a:r>
              <a:rPr lang="de-DE" dirty="0"/>
              <a:t>	</a:t>
            </a:r>
            <a:r>
              <a:rPr lang="de-DE" dirty="0" err="1"/>
              <a:t>var</a:t>
            </a:r>
            <a:r>
              <a:rPr lang="de-DE" dirty="0"/>
              <a:t> </a:t>
            </a:r>
            <a:r>
              <a:rPr lang="de-DE" dirty="0" err="1"/>
              <a:t>result</a:t>
            </a:r>
            <a:r>
              <a:rPr lang="de-DE" dirty="0"/>
              <a:t> = 0;</a:t>
            </a:r>
          </a:p>
          <a:p>
            <a:r>
              <a:rPr lang="de-DE" dirty="0"/>
              <a:t>	</a:t>
            </a:r>
            <a:r>
              <a:rPr lang="de-DE" dirty="0" err="1"/>
              <a:t>for</a:t>
            </a:r>
            <a:r>
              <a:rPr lang="de-DE" dirty="0"/>
              <a:t> (</a:t>
            </a:r>
            <a:r>
              <a:rPr lang="de-DE" dirty="0" err="1"/>
              <a:t>var</a:t>
            </a:r>
            <a:r>
              <a:rPr lang="de-DE" dirty="0"/>
              <a:t> i in </a:t>
            </a:r>
            <a:r>
              <a:rPr lang="de-DE" dirty="0" err="1"/>
              <a:t>arguments</a:t>
            </a:r>
            <a:r>
              <a:rPr lang="de-DE" dirty="0"/>
              <a:t>) {</a:t>
            </a:r>
          </a:p>
          <a:p>
            <a:r>
              <a:rPr lang="de-DE" dirty="0"/>
              <a:t>		</a:t>
            </a:r>
            <a:r>
              <a:rPr lang="de-DE" dirty="0" err="1"/>
              <a:t>result</a:t>
            </a:r>
            <a:r>
              <a:rPr lang="de-DE" dirty="0"/>
              <a:t> += </a:t>
            </a:r>
            <a:r>
              <a:rPr lang="de-DE" dirty="0" err="1"/>
              <a:t>arguments</a:t>
            </a:r>
            <a:r>
              <a:rPr lang="de-DE" dirty="0"/>
              <a:t>[i]; </a:t>
            </a:r>
          </a:p>
          <a:p>
            <a:r>
              <a:rPr lang="de-DE" dirty="0"/>
              <a:t>	} </a:t>
            </a:r>
          </a:p>
          <a:p>
            <a:r>
              <a:rPr lang="de-DE" dirty="0"/>
              <a:t>	</a:t>
            </a:r>
            <a:r>
              <a:rPr lang="de-DE" dirty="0" err="1"/>
              <a:t>return</a:t>
            </a:r>
            <a:r>
              <a:rPr lang="de-DE" dirty="0"/>
              <a:t> </a:t>
            </a:r>
            <a:r>
              <a:rPr lang="de-DE" dirty="0" err="1"/>
              <a:t>result</a:t>
            </a:r>
            <a:r>
              <a:rPr lang="de-DE" dirty="0"/>
              <a:t>;</a:t>
            </a:r>
          </a:p>
          <a:p>
            <a:r>
              <a:rPr lang="de-DE" dirty="0"/>
              <a:t>}</a:t>
            </a:r>
          </a:p>
          <a:p>
            <a:r>
              <a:rPr lang="de-DE" dirty="0" err="1" smtClean="0"/>
              <a:t>plusAll</a:t>
            </a:r>
            <a:r>
              <a:rPr lang="de-DE" dirty="0"/>
              <a:t>(</a:t>
            </a:r>
            <a:r>
              <a:rPr lang="de-DE" dirty="0" smtClean="0"/>
              <a:t>); </a:t>
            </a:r>
            <a:r>
              <a:rPr lang="de-DE" dirty="0"/>
              <a:t>//0 </a:t>
            </a:r>
          </a:p>
          <a:p>
            <a:r>
              <a:rPr lang="de-DE" dirty="0" err="1" smtClean="0"/>
              <a:t>plusAll</a:t>
            </a:r>
            <a:r>
              <a:rPr lang="de-DE" dirty="0"/>
              <a:t>(1,2,3,4,5</a:t>
            </a:r>
            <a:r>
              <a:rPr lang="de-DE" dirty="0" smtClean="0"/>
              <a:t>); </a:t>
            </a:r>
            <a:r>
              <a:rPr lang="de-DE" dirty="0"/>
              <a:t>// 15</a:t>
            </a:r>
          </a:p>
          <a:p>
            <a:endParaRPr lang="de-DE" dirty="0"/>
          </a:p>
        </p:txBody>
      </p:sp>
      <p:sp>
        <p:nvSpPr>
          <p:cNvPr id="4" name="Titel 3"/>
          <p:cNvSpPr>
            <a:spLocks noGrp="1"/>
          </p:cNvSpPr>
          <p:nvPr>
            <p:ph type="title"/>
          </p:nvPr>
        </p:nvSpPr>
        <p:spPr/>
        <p:txBody>
          <a:bodyPr/>
          <a:lstStyle/>
          <a:p>
            <a:r>
              <a:rPr lang="de-DE" dirty="0" smtClean="0"/>
              <a:t>Bonusparameter</a:t>
            </a:r>
            <a:endParaRPr lang="de-DE" dirty="0"/>
          </a:p>
        </p:txBody>
      </p:sp>
    </p:spTree>
    <p:extLst>
      <p:ext uri="{BB962C8B-B14F-4D97-AF65-F5344CB8AC3E}">
        <p14:creationId xmlns:p14="http://schemas.microsoft.com/office/powerpoint/2010/main" val="14245742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Das </a:t>
            </a:r>
            <a:r>
              <a:rPr lang="de-DE" dirty="0"/>
              <a:t>Array </a:t>
            </a:r>
            <a:r>
              <a:rPr lang="de-DE" dirty="0" err="1"/>
              <a:t>arguments</a:t>
            </a:r>
            <a:r>
              <a:rPr lang="de-DE" dirty="0"/>
              <a:t> ist kein echtes Array. Es hat zwar ein </a:t>
            </a:r>
            <a:r>
              <a:rPr lang="de-DE" dirty="0" err="1"/>
              <a:t>length</a:t>
            </a:r>
            <a:r>
              <a:rPr lang="de-DE" dirty="0"/>
              <a:t>-Attribut und man kann über dieses iterieren, allerdings fehlen ihm die Methoden eines echten Array-</a:t>
            </a:r>
            <a:r>
              <a:rPr lang="de-DE" dirty="0" smtClean="0"/>
              <a:t>Objekts.</a:t>
            </a:r>
          </a:p>
          <a:p>
            <a:pPr marL="0" indent="0">
              <a:buNone/>
            </a:pPr>
            <a:endParaRPr lang="de-DE" dirty="0"/>
          </a:p>
          <a:p>
            <a:pPr marL="0" indent="0">
              <a:buNone/>
            </a:pPr>
            <a:r>
              <a:rPr lang="de-DE" dirty="0" smtClean="0"/>
              <a:t>Aber man kann sich ja die Funktion des Array-Objekts „borgen“.</a:t>
            </a:r>
            <a:endParaRPr lang="de-DE" dirty="0"/>
          </a:p>
        </p:txBody>
      </p:sp>
      <p:sp>
        <p:nvSpPr>
          <p:cNvPr id="4" name="Titel 3"/>
          <p:cNvSpPr>
            <a:spLocks noGrp="1"/>
          </p:cNvSpPr>
          <p:nvPr>
            <p:ph type="title"/>
          </p:nvPr>
        </p:nvSpPr>
        <p:spPr/>
        <p:txBody>
          <a:bodyPr/>
          <a:lstStyle/>
          <a:p>
            <a:r>
              <a:rPr lang="de-DE" dirty="0" smtClean="0"/>
              <a:t>Fallstricke des Bonusparameters</a:t>
            </a:r>
            <a:endParaRPr lang="de-DE" dirty="0"/>
          </a:p>
        </p:txBody>
      </p:sp>
    </p:spTree>
    <p:extLst>
      <p:ext uri="{BB962C8B-B14F-4D97-AF65-F5344CB8AC3E}">
        <p14:creationId xmlns:p14="http://schemas.microsoft.com/office/powerpoint/2010/main" val="26399254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a:t>
            </a:r>
            <a:r>
              <a:rPr lang="en-US" dirty="0"/>
              <a:t>function() {</a:t>
            </a:r>
          </a:p>
          <a:p>
            <a:r>
              <a:rPr lang="en-US" dirty="0"/>
              <a:t>	</a:t>
            </a:r>
            <a:r>
              <a:rPr lang="en-US" dirty="0" err="1"/>
              <a:t>var</a:t>
            </a:r>
            <a:r>
              <a:rPr lang="en-US" dirty="0"/>
              <a:t> x = 1;</a:t>
            </a:r>
          </a:p>
          <a:p>
            <a:r>
              <a:rPr lang="en-US" dirty="0"/>
              <a:t>	</a:t>
            </a:r>
            <a:r>
              <a:rPr lang="en-US" dirty="0" err="1"/>
              <a:t>var</a:t>
            </a:r>
            <a:r>
              <a:rPr lang="en-US" dirty="0"/>
              <a:t> y = 2;</a:t>
            </a:r>
          </a:p>
          <a:p>
            <a:r>
              <a:rPr lang="en-US" dirty="0"/>
              <a:t>	return x + y; </a:t>
            </a:r>
          </a:p>
          <a:p>
            <a:r>
              <a:rPr lang="en-US" dirty="0"/>
              <a:t>})(</a:t>
            </a:r>
            <a:r>
              <a:rPr lang="en-US" dirty="0" smtClean="0"/>
              <a:t>)</a:t>
            </a:r>
            <a:endParaRPr lang="en-US" dirty="0"/>
          </a:p>
          <a:p>
            <a:endParaRPr lang="de-DE" dirty="0"/>
          </a:p>
        </p:txBody>
      </p:sp>
      <p:sp>
        <p:nvSpPr>
          <p:cNvPr id="3" name="Titel 2"/>
          <p:cNvSpPr>
            <a:spLocks noGrp="1"/>
          </p:cNvSpPr>
          <p:nvPr>
            <p:ph type="title"/>
          </p:nvPr>
        </p:nvSpPr>
        <p:spPr/>
        <p:txBody>
          <a:bodyPr/>
          <a:lstStyle/>
          <a:p>
            <a:r>
              <a:rPr lang="de-DE" dirty="0" smtClean="0"/>
              <a:t>Immediate Functions</a:t>
            </a:r>
            <a:endParaRPr lang="de-DE" dirty="0"/>
          </a:p>
        </p:txBody>
      </p:sp>
    </p:spTree>
    <p:extLst>
      <p:ext uri="{BB962C8B-B14F-4D97-AF65-F5344CB8AC3E}">
        <p14:creationId xmlns:p14="http://schemas.microsoft.com/office/powerpoint/2010/main" val="20861103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endParaRPr lang="de-DE" dirty="0"/>
          </a:p>
          <a:p>
            <a:r>
              <a:rPr lang="de-DE" dirty="0" err="1"/>
              <a:t>var</a:t>
            </a:r>
            <a:r>
              <a:rPr lang="de-DE" dirty="0"/>
              <a:t> </a:t>
            </a:r>
            <a:r>
              <a:rPr lang="de-DE" dirty="0" err="1"/>
              <a:t>instance</a:t>
            </a:r>
            <a:r>
              <a:rPr lang="de-DE" dirty="0"/>
              <a:t> = </a:t>
            </a:r>
            <a:r>
              <a:rPr lang="de-DE" dirty="0" err="1"/>
              <a:t>new</a:t>
            </a:r>
            <a:r>
              <a:rPr lang="de-DE" dirty="0"/>
              <a:t> </a:t>
            </a:r>
            <a:r>
              <a:rPr lang="de-DE" dirty="0" err="1"/>
              <a:t>MyClass</a:t>
            </a:r>
            <a:r>
              <a:rPr lang="de-DE" dirty="0"/>
              <a:t>();</a:t>
            </a:r>
          </a:p>
          <a:p>
            <a:endParaRPr lang="de-DE" dirty="0"/>
          </a:p>
          <a:p>
            <a:endParaRPr lang="de-DE" dirty="0"/>
          </a:p>
        </p:txBody>
      </p:sp>
      <p:sp>
        <p:nvSpPr>
          <p:cNvPr id="4" name="Titel 3"/>
          <p:cNvSpPr>
            <a:spLocks noGrp="1"/>
          </p:cNvSpPr>
          <p:nvPr>
            <p:ph type="title"/>
          </p:nvPr>
        </p:nvSpPr>
        <p:spPr/>
        <p:txBody>
          <a:bodyPr/>
          <a:lstStyle/>
          <a:p>
            <a:r>
              <a:rPr lang="de-DE" dirty="0"/>
              <a:t>Class </a:t>
            </a:r>
            <a:r>
              <a:rPr lang="de-DE" dirty="0" smtClean="0"/>
              <a:t>Pattern </a:t>
            </a:r>
            <a:r>
              <a:rPr lang="de-DE" dirty="0"/>
              <a:t>– Konstruktor Functions</a:t>
            </a:r>
          </a:p>
        </p:txBody>
      </p:sp>
    </p:spTree>
    <p:extLst>
      <p:ext uri="{BB962C8B-B14F-4D97-AF65-F5344CB8AC3E}">
        <p14:creationId xmlns:p14="http://schemas.microsoft.com/office/powerpoint/2010/main" val="25144464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4055140178_5f357c6663_b.jpg"/>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96145" y="-27384"/>
            <a:ext cx="11120873" cy="6885384"/>
          </a:xfrm>
          <a:prstGeom prst="rect">
            <a:avLst/>
          </a:prstGeom>
        </p:spPr>
      </p:pic>
      <p:sp>
        <p:nvSpPr>
          <p:cNvPr id="2" name="Inhaltsplatzhalter 1"/>
          <p:cNvSpPr>
            <a:spLocks noGrp="1"/>
          </p:cNvSpPr>
          <p:nvPr>
            <p:ph idx="1"/>
          </p:nvPr>
        </p:nvSpPr>
        <p:spPr/>
        <p:txBody>
          <a:bodyPr>
            <a:normAutofit fontScale="92500" lnSpcReduction="20000"/>
          </a:bodyPr>
          <a:lstStyle/>
          <a:p>
            <a:pPr marL="0" indent="0">
              <a:buNone/>
            </a:pPr>
            <a:r>
              <a:rPr lang="de-DE" dirty="0" err="1" smtClean="0">
                <a:solidFill>
                  <a:srgbClr val="FFFFFF"/>
                </a:solidFill>
              </a:rPr>
              <a:t>Copy</a:t>
            </a:r>
            <a:r>
              <a:rPr lang="de-DE" dirty="0">
                <a:solidFill>
                  <a:srgbClr val="FFFFFF"/>
                </a:solidFill>
              </a:rPr>
              <a:t>/</a:t>
            </a:r>
            <a:r>
              <a:rPr lang="de-DE" dirty="0" err="1">
                <a:solidFill>
                  <a:srgbClr val="FFFFFF"/>
                </a:solidFill>
              </a:rPr>
              <a:t>paste</a:t>
            </a:r>
            <a:r>
              <a:rPr lang="de-DE" dirty="0">
                <a:solidFill>
                  <a:srgbClr val="FFFFFF"/>
                </a:solidFill>
              </a:rPr>
              <a:t> </a:t>
            </a:r>
            <a:r>
              <a:rPr lang="de-DE" dirty="0" err="1">
                <a:solidFill>
                  <a:srgbClr val="FFFFFF"/>
                </a:solidFill>
              </a:rPr>
              <a:t>snippets</a:t>
            </a:r>
            <a:r>
              <a:rPr lang="de-DE" dirty="0">
                <a:solidFill>
                  <a:srgbClr val="FFFFFF"/>
                </a:solidFill>
              </a:rPr>
              <a:t> </a:t>
            </a:r>
            <a:r>
              <a:rPr lang="de-DE" dirty="0" err="1">
                <a:solidFill>
                  <a:srgbClr val="FFFFFF"/>
                </a:solidFill>
              </a:rPr>
              <a:t>of</a:t>
            </a:r>
            <a:r>
              <a:rPr lang="de-DE" dirty="0">
                <a:solidFill>
                  <a:srgbClr val="FFFFFF"/>
                </a:solidFill>
              </a:rPr>
              <a:t> </a:t>
            </a:r>
            <a:r>
              <a:rPr lang="de-DE" dirty="0" err="1">
                <a:solidFill>
                  <a:srgbClr val="FFFFFF"/>
                </a:solidFill>
              </a:rPr>
              <a:t>code</a:t>
            </a:r>
            <a:r>
              <a:rPr lang="de-DE" dirty="0">
                <a:solidFill>
                  <a:srgbClr val="FFFFFF"/>
                </a:solidFill>
              </a:rPr>
              <a:t> </a:t>
            </a:r>
            <a:r>
              <a:rPr lang="de-DE" dirty="0" err="1">
                <a:solidFill>
                  <a:srgbClr val="FFFFFF"/>
                </a:solidFill>
              </a:rPr>
              <a:t>into</a:t>
            </a:r>
            <a:r>
              <a:rPr lang="de-DE" dirty="0">
                <a:solidFill>
                  <a:srgbClr val="FFFFFF"/>
                </a:solidFill>
              </a:rPr>
              <a:t> HTML </a:t>
            </a:r>
          </a:p>
          <a:p>
            <a:pPr marL="0" indent="0">
              <a:buNone/>
            </a:pPr>
            <a:r>
              <a:rPr lang="de-DE" dirty="0" smtClean="0">
                <a:solidFill>
                  <a:srgbClr val="FFFFFF"/>
                </a:solidFill>
              </a:rPr>
              <a:t>	</a:t>
            </a:r>
            <a:r>
              <a:rPr lang="de-DE" dirty="0" err="1" smtClean="0">
                <a:solidFill>
                  <a:srgbClr val="FFFFFF"/>
                </a:solidFill>
              </a:rPr>
              <a:t>Tolerate</a:t>
            </a:r>
            <a:r>
              <a:rPr lang="de-DE" dirty="0" smtClean="0">
                <a:solidFill>
                  <a:srgbClr val="FFFFFF"/>
                </a:solidFill>
              </a:rPr>
              <a:t> </a:t>
            </a:r>
            <a:r>
              <a:rPr lang="de-DE" dirty="0">
                <a:solidFill>
                  <a:srgbClr val="FFFFFF"/>
                </a:solidFill>
              </a:rPr>
              <a:t>“</a:t>
            </a:r>
            <a:r>
              <a:rPr lang="de-DE" dirty="0" err="1">
                <a:solidFill>
                  <a:srgbClr val="FFFFFF"/>
                </a:solidFill>
              </a:rPr>
              <a:t>minor</a:t>
            </a:r>
            <a:r>
              <a:rPr lang="de-DE" dirty="0">
                <a:solidFill>
                  <a:srgbClr val="FFFFFF"/>
                </a:solidFill>
              </a:rPr>
              <a:t>” </a:t>
            </a:r>
            <a:r>
              <a:rPr lang="de-DE" dirty="0" err="1">
                <a:solidFill>
                  <a:srgbClr val="FFFFFF"/>
                </a:solidFill>
              </a:rPr>
              <a:t>errors</a:t>
            </a:r>
            <a:r>
              <a:rPr lang="de-DE" dirty="0">
                <a:solidFill>
                  <a:srgbClr val="FFFFFF"/>
                </a:solidFill>
              </a:rPr>
              <a:t> (e.g., </a:t>
            </a:r>
            <a:r>
              <a:rPr lang="de-DE" dirty="0" err="1">
                <a:solidFill>
                  <a:srgbClr val="FFFFFF"/>
                </a:solidFill>
              </a:rPr>
              <a:t>missing</a:t>
            </a:r>
            <a:r>
              <a:rPr lang="de-DE" dirty="0">
                <a:solidFill>
                  <a:srgbClr val="FFFFFF"/>
                </a:solidFill>
              </a:rPr>
              <a:t> </a:t>
            </a:r>
            <a:r>
              <a:rPr lang="de-DE" dirty="0" err="1">
                <a:solidFill>
                  <a:srgbClr val="FFFFFF"/>
                </a:solidFill>
              </a:rPr>
              <a:t>semicolons</a:t>
            </a:r>
            <a:r>
              <a:rPr lang="de-DE" dirty="0">
                <a:solidFill>
                  <a:srgbClr val="FFFFFF"/>
                </a:solidFill>
              </a:rPr>
              <a:t>) </a:t>
            </a:r>
            <a:endParaRPr lang="de-DE" dirty="0" smtClean="0">
              <a:solidFill>
                <a:srgbClr val="FFFFFF"/>
              </a:solidFill>
            </a:endParaRPr>
          </a:p>
          <a:p>
            <a:pPr marL="0" indent="0">
              <a:buNone/>
            </a:pPr>
            <a:r>
              <a:rPr lang="de-DE" dirty="0" err="1" smtClean="0">
                <a:solidFill>
                  <a:srgbClr val="FFFFFF"/>
                </a:solidFill>
              </a:rPr>
              <a:t>Simpliﬁed</a:t>
            </a:r>
            <a:r>
              <a:rPr lang="de-DE" dirty="0" smtClean="0">
                <a:solidFill>
                  <a:srgbClr val="FFFFFF"/>
                </a:solidFill>
              </a:rPr>
              <a:t> </a:t>
            </a:r>
            <a:r>
              <a:rPr lang="de-DE" dirty="0" err="1" smtClean="0">
                <a:solidFill>
                  <a:srgbClr val="FFFFFF"/>
                </a:solidFill>
              </a:rPr>
              <a:t>event</a:t>
            </a:r>
            <a:r>
              <a:rPr lang="de-DE" dirty="0" smtClean="0">
                <a:solidFill>
                  <a:srgbClr val="FFFFFF"/>
                </a:solidFill>
              </a:rPr>
              <a:t> </a:t>
            </a:r>
            <a:r>
              <a:rPr lang="de-DE" dirty="0" err="1" smtClean="0">
                <a:solidFill>
                  <a:srgbClr val="FFFFFF"/>
                </a:solidFill>
              </a:rPr>
              <a:t>handling</a:t>
            </a:r>
            <a:endParaRPr lang="de-DE" dirty="0">
              <a:solidFill>
                <a:srgbClr val="FFFFFF"/>
              </a:solidFill>
            </a:endParaRPr>
          </a:p>
          <a:p>
            <a:pPr marL="0" indent="0">
              <a:buNone/>
            </a:pPr>
            <a:r>
              <a:rPr lang="de-DE" dirty="0" smtClean="0">
                <a:solidFill>
                  <a:srgbClr val="FFFFFF"/>
                </a:solidFill>
              </a:rPr>
              <a:t>	</a:t>
            </a:r>
            <a:r>
              <a:rPr lang="de-DE" dirty="0" err="1" smtClean="0">
                <a:solidFill>
                  <a:srgbClr val="FFFFFF"/>
                </a:solidFill>
              </a:rPr>
              <a:t>onclick</a:t>
            </a:r>
            <a:r>
              <a:rPr lang="de-DE" dirty="0" smtClean="0">
                <a:solidFill>
                  <a:srgbClr val="FFFFFF"/>
                </a:solidFill>
              </a:rPr>
              <a:t>, </a:t>
            </a:r>
            <a:r>
              <a:rPr lang="de-DE" dirty="0" err="1" smtClean="0">
                <a:solidFill>
                  <a:srgbClr val="FFFFFF"/>
                </a:solidFill>
              </a:rPr>
              <a:t>onmouseover</a:t>
            </a:r>
            <a:endParaRPr lang="de-DE" dirty="0" smtClean="0">
              <a:solidFill>
                <a:srgbClr val="FFFFFF"/>
              </a:solidFill>
            </a:endParaRPr>
          </a:p>
          <a:p>
            <a:pPr marL="0" indent="0">
              <a:buNone/>
            </a:pPr>
            <a:r>
              <a:rPr lang="de-DE" dirty="0">
                <a:solidFill>
                  <a:srgbClr val="FFFFFF"/>
                </a:solidFill>
              </a:rPr>
              <a:t>	</a:t>
            </a:r>
            <a:r>
              <a:rPr lang="de-DE" dirty="0" err="1" smtClean="0">
                <a:solidFill>
                  <a:srgbClr val="FFFFFF"/>
                </a:solidFill>
              </a:rPr>
              <a:t>inspired</a:t>
            </a:r>
            <a:r>
              <a:rPr lang="de-DE" dirty="0" smtClean="0">
                <a:solidFill>
                  <a:srgbClr val="FFFFFF"/>
                </a:solidFill>
              </a:rPr>
              <a:t> </a:t>
            </a:r>
            <a:r>
              <a:rPr lang="de-DE" dirty="0" err="1">
                <a:solidFill>
                  <a:srgbClr val="FFFFFF"/>
                </a:solidFill>
              </a:rPr>
              <a:t>by</a:t>
            </a:r>
            <a:r>
              <a:rPr lang="de-DE" dirty="0">
                <a:solidFill>
                  <a:srgbClr val="FFFFFF"/>
                </a:solidFill>
              </a:rPr>
              <a:t> </a:t>
            </a:r>
            <a:r>
              <a:rPr lang="de-DE" dirty="0" err="1" smtClean="0">
                <a:solidFill>
                  <a:srgbClr val="FFFFFF"/>
                </a:solidFill>
              </a:rPr>
              <a:t>HyperCard</a:t>
            </a:r>
            <a:endParaRPr lang="de-DE" dirty="0" smtClean="0">
              <a:solidFill>
                <a:srgbClr val="FFFFFF"/>
              </a:solidFill>
            </a:endParaRPr>
          </a:p>
          <a:p>
            <a:pPr marL="0" indent="0">
              <a:buNone/>
            </a:pPr>
            <a:r>
              <a:rPr lang="de-DE" dirty="0" smtClean="0">
                <a:solidFill>
                  <a:srgbClr val="FFFFFF"/>
                </a:solidFill>
              </a:rPr>
              <a:t>Pick </a:t>
            </a:r>
            <a:r>
              <a:rPr lang="de-DE" dirty="0">
                <a:solidFill>
                  <a:srgbClr val="FFFFFF"/>
                </a:solidFill>
              </a:rPr>
              <a:t>a </a:t>
            </a:r>
            <a:r>
              <a:rPr lang="de-DE" dirty="0" err="1">
                <a:solidFill>
                  <a:srgbClr val="FFFFFF"/>
                </a:solidFill>
              </a:rPr>
              <a:t>few</a:t>
            </a:r>
            <a:r>
              <a:rPr lang="de-DE" dirty="0">
                <a:solidFill>
                  <a:srgbClr val="FFFFFF"/>
                </a:solidFill>
              </a:rPr>
              <a:t> </a:t>
            </a:r>
            <a:r>
              <a:rPr lang="de-DE" dirty="0" err="1">
                <a:solidFill>
                  <a:srgbClr val="FFFFFF"/>
                </a:solidFill>
              </a:rPr>
              <a:t>hard-working</a:t>
            </a:r>
            <a:r>
              <a:rPr lang="de-DE" dirty="0">
                <a:solidFill>
                  <a:srgbClr val="FFFFFF"/>
                </a:solidFill>
              </a:rPr>
              <a:t>, powerful primitives </a:t>
            </a:r>
          </a:p>
          <a:p>
            <a:pPr marL="0" indent="0">
              <a:buNone/>
            </a:pPr>
            <a:r>
              <a:rPr lang="de-DE" dirty="0" smtClean="0">
                <a:solidFill>
                  <a:srgbClr val="FFFFFF"/>
                </a:solidFill>
              </a:rPr>
              <a:t>	First </a:t>
            </a:r>
            <a:r>
              <a:rPr lang="de-DE" dirty="0" err="1">
                <a:solidFill>
                  <a:srgbClr val="FFFFFF"/>
                </a:solidFill>
              </a:rPr>
              <a:t>class</a:t>
            </a:r>
            <a:r>
              <a:rPr lang="de-DE" dirty="0">
                <a:solidFill>
                  <a:srgbClr val="FFFFFF"/>
                </a:solidFill>
              </a:rPr>
              <a:t> </a:t>
            </a:r>
            <a:r>
              <a:rPr lang="de-DE" dirty="0" err="1">
                <a:solidFill>
                  <a:srgbClr val="FFFFFF"/>
                </a:solidFill>
              </a:rPr>
              <a:t>functions</a:t>
            </a:r>
            <a:r>
              <a:rPr lang="de-DE" dirty="0">
                <a:solidFill>
                  <a:srgbClr val="FFFFFF"/>
                </a:solidFill>
              </a:rPr>
              <a:t> </a:t>
            </a:r>
            <a:r>
              <a:rPr lang="de-DE" dirty="0" err="1">
                <a:solidFill>
                  <a:srgbClr val="FFFFFF"/>
                </a:solidFill>
              </a:rPr>
              <a:t>for</a:t>
            </a:r>
            <a:r>
              <a:rPr lang="de-DE" dirty="0">
                <a:solidFill>
                  <a:srgbClr val="FFFFFF"/>
                </a:solidFill>
              </a:rPr>
              <a:t> </a:t>
            </a:r>
            <a:r>
              <a:rPr lang="de-DE" dirty="0" err="1">
                <a:solidFill>
                  <a:srgbClr val="FFFFFF"/>
                </a:solidFill>
              </a:rPr>
              <a:t>procedural</a:t>
            </a:r>
            <a:r>
              <a:rPr lang="de-DE" dirty="0">
                <a:solidFill>
                  <a:srgbClr val="FFFFFF"/>
                </a:solidFill>
              </a:rPr>
              <a:t> </a:t>
            </a:r>
            <a:r>
              <a:rPr lang="de-DE" dirty="0" err="1" smtClean="0">
                <a:solidFill>
                  <a:srgbClr val="FFFFFF"/>
                </a:solidFill>
              </a:rPr>
              <a:t>abstraction</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a:solidFill>
                  <a:srgbClr val="FFFFFF"/>
                </a:solidFill>
              </a:rPr>
              <a:t>AWK </a:t>
            </a:r>
            <a:r>
              <a:rPr lang="de-DE" dirty="0" err="1">
                <a:solidFill>
                  <a:srgbClr val="FFFFFF"/>
                </a:solidFill>
              </a:rPr>
              <a:t>more</a:t>
            </a:r>
            <a:r>
              <a:rPr lang="de-DE" dirty="0">
                <a:solidFill>
                  <a:srgbClr val="FFFFFF"/>
                </a:solidFill>
              </a:rPr>
              <a:t> </a:t>
            </a:r>
            <a:r>
              <a:rPr lang="de-DE" dirty="0" err="1">
                <a:solidFill>
                  <a:srgbClr val="FFFFFF"/>
                </a:solidFill>
              </a:rPr>
              <a:t>than</a:t>
            </a:r>
            <a:r>
              <a:rPr lang="de-DE" dirty="0">
                <a:solidFill>
                  <a:srgbClr val="FFFFFF"/>
                </a:solidFill>
              </a:rPr>
              <a:t> </a:t>
            </a:r>
            <a:r>
              <a:rPr lang="de-DE" dirty="0" err="1">
                <a:solidFill>
                  <a:srgbClr val="FFFFFF"/>
                </a:solidFill>
              </a:rPr>
              <a:t>Scheme</a:t>
            </a:r>
            <a:r>
              <a:rPr lang="de-DE" dirty="0">
                <a:solidFill>
                  <a:srgbClr val="FFFFFF"/>
                </a:solidFill>
              </a:rPr>
              <a:t>) </a:t>
            </a:r>
          </a:p>
          <a:p>
            <a:pPr marL="0" indent="0">
              <a:buNone/>
            </a:pPr>
            <a:r>
              <a:rPr lang="de-DE" dirty="0" smtClean="0">
                <a:solidFill>
                  <a:srgbClr val="FFFFFF"/>
                </a:solidFill>
              </a:rPr>
              <a:t>	Objects </a:t>
            </a:r>
            <a:r>
              <a:rPr lang="de-DE" dirty="0" err="1">
                <a:solidFill>
                  <a:srgbClr val="FFFFFF"/>
                </a:solidFill>
              </a:rPr>
              <a:t>everywhere</a:t>
            </a:r>
            <a:r>
              <a:rPr lang="de-DE" dirty="0">
                <a:solidFill>
                  <a:srgbClr val="FFFFFF"/>
                </a:solidFill>
              </a:rPr>
              <a:t>, prototype-</a:t>
            </a:r>
            <a:r>
              <a:rPr lang="de-DE" dirty="0" err="1">
                <a:solidFill>
                  <a:srgbClr val="FFFFFF"/>
                </a:solidFill>
              </a:rPr>
              <a:t>based</a:t>
            </a:r>
            <a:r>
              <a:rPr lang="de-DE" dirty="0">
                <a:solidFill>
                  <a:srgbClr val="FFFFFF"/>
                </a:solidFill>
              </a:rPr>
              <a:t> </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err="1">
                <a:solidFill>
                  <a:srgbClr val="FFFFFF"/>
                </a:solidFill>
              </a:rPr>
              <a:t>Self</a:t>
            </a:r>
            <a:r>
              <a:rPr lang="de-DE" dirty="0">
                <a:solidFill>
                  <a:srgbClr val="FFFFFF"/>
                </a:solidFill>
              </a:rPr>
              <a:t>, but </a:t>
            </a:r>
            <a:r>
              <a:rPr lang="de-DE" dirty="0" err="1">
                <a:solidFill>
                  <a:srgbClr val="FFFFFF"/>
                </a:solidFill>
              </a:rPr>
              <a:t>only</a:t>
            </a:r>
            <a:r>
              <a:rPr lang="de-DE" dirty="0">
                <a:solidFill>
                  <a:srgbClr val="FFFFFF"/>
                </a:solidFill>
              </a:rPr>
              <a:t> </a:t>
            </a:r>
            <a:r>
              <a:rPr lang="de-DE" dirty="0" err="1">
                <a:solidFill>
                  <a:srgbClr val="FFFFFF"/>
                </a:solidFill>
              </a:rPr>
              <a:t>one</a:t>
            </a:r>
            <a:r>
              <a:rPr lang="de-DE" dirty="0">
                <a:solidFill>
                  <a:srgbClr val="FFFFFF"/>
                </a:solidFill>
              </a:rPr>
              <a:t> </a:t>
            </a:r>
            <a:r>
              <a:rPr lang="de-DE" dirty="0" err="1">
                <a:solidFill>
                  <a:srgbClr val="FFFFFF"/>
                </a:solidFill>
              </a:rPr>
              <a:t>parent</a:t>
            </a:r>
            <a:r>
              <a:rPr lang="de-DE" dirty="0">
                <a:solidFill>
                  <a:srgbClr val="FFFFFF"/>
                </a:solidFill>
              </a:rPr>
              <a:t> per </a:t>
            </a:r>
            <a:r>
              <a:rPr lang="de-DE" dirty="0" err="1">
                <a:solidFill>
                  <a:srgbClr val="FFFFFF"/>
                </a:solidFill>
              </a:rPr>
              <a:t>object</a:t>
            </a:r>
            <a:r>
              <a:rPr lang="de-DE" dirty="0">
                <a:solidFill>
                  <a:srgbClr val="FFFFFF"/>
                </a:solidFill>
              </a:rPr>
              <a:t>) </a:t>
            </a:r>
          </a:p>
          <a:p>
            <a:pPr marL="0" indent="0">
              <a:buNone/>
            </a:pPr>
            <a:r>
              <a:rPr lang="de-DE" dirty="0" err="1" smtClean="0">
                <a:solidFill>
                  <a:srgbClr val="FFFFFF"/>
                </a:solidFill>
              </a:rPr>
              <a:t>Leave</a:t>
            </a:r>
            <a:r>
              <a:rPr lang="de-DE" dirty="0" smtClean="0">
                <a:solidFill>
                  <a:srgbClr val="FFFFFF"/>
                </a:solidFill>
              </a:rPr>
              <a:t> </a:t>
            </a:r>
            <a:r>
              <a:rPr lang="de-DE" dirty="0">
                <a:solidFill>
                  <a:srgbClr val="FFFFFF"/>
                </a:solidFill>
              </a:rPr>
              <a:t>all </a:t>
            </a:r>
            <a:r>
              <a:rPr lang="de-DE" dirty="0" err="1">
                <a:solidFill>
                  <a:srgbClr val="FFFFFF"/>
                </a:solidFill>
              </a:rPr>
              <a:t>else</a:t>
            </a:r>
            <a:r>
              <a:rPr lang="de-DE" dirty="0">
                <a:solidFill>
                  <a:srgbClr val="FFFFFF"/>
                </a:solidFill>
              </a:rPr>
              <a:t> out! </a:t>
            </a:r>
          </a:p>
        </p:txBody>
      </p:sp>
      <p:sp>
        <p:nvSpPr>
          <p:cNvPr id="3" name="Titel 2"/>
          <p:cNvSpPr>
            <a:spLocks noGrp="1"/>
          </p:cNvSpPr>
          <p:nvPr>
            <p:ph type="title"/>
          </p:nvPr>
        </p:nvSpPr>
        <p:spPr/>
        <p:txBody>
          <a:bodyPr/>
          <a:lstStyle/>
          <a:p>
            <a:r>
              <a:rPr lang="de-DE" dirty="0" smtClean="0"/>
              <a:t>Design </a:t>
            </a:r>
            <a:r>
              <a:rPr lang="de-DE" dirty="0" err="1" smtClean="0"/>
              <a:t>goals</a:t>
            </a:r>
            <a:endParaRPr lang="de-DE" dirty="0"/>
          </a:p>
        </p:txBody>
      </p:sp>
      <p:sp>
        <p:nvSpPr>
          <p:cNvPr id="4" name="Textfeld 3"/>
          <p:cNvSpPr txBox="1"/>
          <p:nvPr/>
        </p:nvSpPr>
        <p:spPr>
          <a:xfrm>
            <a:off x="346051" y="6596390"/>
            <a:ext cx="5070619"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a:solidFill>
                  <a:srgbClr val="FFFFFF"/>
                </a:solidFill>
              </a:rPr>
              <a:t>reserved</a:t>
            </a:r>
            <a:r>
              <a:rPr lang="de-DE" sz="1100" dirty="0">
                <a:solidFill>
                  <a:srgbClr val="FFFFFF"/>
                </a:solidFill>
              </a:rPr>
              <a:t> </a:t>
            </a:r>
            <a:r>
              <a:rPr lang="de-DE" sz="1100" dirty="0" err="1">
                <a:solidFill>
                  <a:srgbClr val="FFFFFF"/>
                </a:solidFill>
              </a:rPr>
              <a:t>by</a:t>
            </a:r>
            <a:r>
              <a:rPr lang="de-DE" sz="1100" dirty="0">
                <a:solidFill>
                  <a:srgbClr val="FFFFFF"/>
                </a:solidFill>
              </a:rPr>
              <a:t> </a:t>
            </a:r>
            <a:r>
              <a:rPr lang="de-DE" sz="1100" dirty="0" err="1" smtClean="0">
                <a:solidFill>
                  <a:srgbClr val="FFFFFF"/>
                </a:solidFill>
              </a:rPr>
              <a:t>superfluity</a:t>
            </a:r>
            <a:r>
              <a:rPr lang="de-DE" sz="1100" dirty="0">
                <a:solidFill>
                  <a:srgbClr val="FFFFFF"/>
                </a:solidFill>
              </a:rPr>
              <a:t>, http://</a:t>
            </a:r>
            <a:r>
              <a:rPr lang="de-DE" sz="1100" dirty="0" err="1">
                <a:solidFill>
                  <a:srgbClr val="FFFFFF"/>
                </a:solidFill>
              </a:rPr>
              <a:t>www.flickr.com</a:t>
            </a:r>
            <a:r>
              <a:rPr lang="de-DE" sz="1100" dirty="0">
                <a:solidFill>
                  <a:srgbClr val="FFFFFF"/>
                </a:solidFill>
              </a:rPr>
              <a:t>/</a:t>
            </a:r>
            <a:r>
              <a:rPr lang="de-DE" sz="1100" dirty="0" err="1">
                <a:solidFill>
                  <a:srgbClr val="FFFFFF"/>
                </a:solidFill>
              </a:rPr>
              <a:t>photos</a:t>
            </a:r>
            <a:r>
              <a:rPr lang="de-DE" sz="1100" dirty="0">
                <a:solidFill>
                  <a:srgbClr val="FFFFFF"/>
                </a:solidFill>
              </a:rPr>
              <a:t>/</a:t>
            </a:r>
            <a:r>
              <a:rPr lang="de-DE" sz="1100" dirty="0" err="1">
                <a:solidFill>
                  <a:srgbClr val="FFFFFF"/>
                </a:solidFill>
              </a:rPr>
              <a:t>equanimity</a:t>
            </a:r>
            <a:r>
              <a:rPr lang="de-DE" sz="1100" dirty="0">
                <a:solidFill>
                  <a:srgbClr val="FFFFFF"/>
                </a:solidFill>
              </a:rPr>
              <a:t>/</a:t>
            </a:r>
          </a:p>
        </p:txBody>
      </p:sp>
    </p:spTree>
    <p:extLst>
      <p:ext uri="{BB962C8B-B14F-4D97-AF65-F5344CB8AC3E}">
        <p14:creationId xmlns:p14="http://schemas.microsoft.com/office/powerpoint/2010/main" val="22784365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(arg) {</a:t>
            </a:r>
          </a:p>
          <a:p>
            <a:r>
              <a:rPr lang="de-DE" dirty="0"/>
              <a:t>    </a:t>
            </a:r>
            <a:r>
              <a:rPr lang="de-DE" dirty="0" err="1"/>
              <a:t>this.arg</a:t>
            </a:r>
            <a:r>
              <a:rPr lang="de-DE" dirty="0"/>
              <a:t> = arg;</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r>
              <a:rPr lang="de-DE" dirty="0" err="1"/>
              <a:t>foo</a:t>
            </a:r>
            <a:r>
              <a:rPr lang="de-DE" dirty="0"/>
              <a:t>');</a:t>
            </a:r>
          </a:p>
          <a:p>
            <a:r>
              <a:rPr lang="de-DE" dirty="0" err="1"/>
              <a:t>console.log</a:t>
            </a:r>
            <a:r>
              <a:rPr lang="de-DE" dirty="0"/>
              <a:t>(</a:t>
            </a:r>
            <a:r>
              <a:rPr lang="de-DE" dirty="0" err="1"/>
              <a:t>inst.arg</a:t>
            </a:r>
            <a:r>
              <a:rPr lang="de-DE" dirty="0"/>
              <a:t>); // =&gt; '</a:t>
            </a:r>
            <a:r>
              <a:rPr lang="de-DE" dirty="0" err="1"/>
              <a:t>foo</a:t>
            </a:r>
            <a:r>
              <a:rPr lang="de-DE" dirty="0"/>
              <a:t>'</a:t>
            </a:r>
          </a:p>
          <a:p>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this</a:t>
            </a:r>
            <a:endParaRPr lang="de-DE" dirty="0"/>
          </a:p>
        </p:txBody>
      </p:sp>
    </p:spTree>
    <p:extLst>
      <p:ext uri="{BB962C8B-B14F-4D97-AF65-F5344CB8AC3E}">
        <p14:creationId xmlns:p14="http://schemas.microsoft.com/office/powerpoint/2010/main" val="25581832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a:t>    </a:t>
            </a:r>
            <a:r>
              <a:rPr lang="de-DE" dirty="0" err="1"/>
              <a:t>this.greet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    };</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smtClean="0"/>
              <a:t>Hello</a:t>
            </a:r>
            <a:endParaRPr lang="de-DE" dirty="0" smtClean="0"/>
          </a:p>
          <a:p>
            <a:endParaRPr lang="de-DE" dirty="0"/>
          </a:p>
          <a:p>
            <a:r>
              <a:rPr lang="de-DE" dirty="0" smtClean="0"/>
              <a:t>// Strange: Jedes Objekt hat eine eigene Kopie der Funktion </a:t>
            </a:r>
            <a:r>
              <a:rPr lang="de-DE" dirty="0" err="1" smtClean="0"/>
              <a:t>greet</a:t>
            </a:r>
            <a:r>
              <a:rPr lang="de-DE" dirty="0" smtClean="0"/>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method</a:t>
            </a:r>
            <a:r>
              <a:rPr lang="de-DE" dirty="0" smtClean="0"/>
              <a:t> </a:t>
            </a:r>
            <a:r>
              <a:rPr lang="de-DE" dirty="0" err="1" smtClean="0"/>
              <a:t>pattern</a:t>
            </a:r>
            <a:endParaRPr lang="de-DE" dirty="0"/>
          </a:p>
        </p:txBody>
      </p:sp>
    </p:spTree>
    <p:extLst>
      <p:ext uri="{BB962C8B-B14F-4D97-AF65-F5344CB8AC3E}">
        <p14:creationId xmlns:p14="http://schemas.microsoft.com/office/powerpoint/2010/main" val="9937698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a:t>MyClass.prototype.greet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a:t>Hello</a:t>
            </a:r>
            <a:r>
              <a:rPr lang="de-DE" dirty="0" smtClean="0"/>
              <a:t>!</a:t>
            </a:r>
          </a:p>
          <a:p>
            <a:endParaRPr lang="de-DE" dirty="0"/>
          </a:p>
          <a:p>
            <a:r>
              <a:rPr lang="de-DE" dirty="0"/>
              <a:t>// </a:t>
            </a:r>
            <a:r>
              <a:rPr lang="de-DE" dirty="0" smtClean="0"/>
              <a:t>Jetzt gibt es nur noch eine „Kopie“ der </a:t>
            </a:r>
            <a:r>
              <a:rPr lang="de-DE" dirty="0" err="1" smtClean="0"/>
              <a:t>greet</a:t>
            </a:r>
            <a:r>
              <a:rPr lang="de-DE" dirty="0" smtClean="0"/>
              <a:t>-Funktion </a:t>
            </a:r>
            <a:r>
              <a:rPr lang="de-DE" dirty="0" smtClean="0">
                <a:sym typeface="Wingdings"/>
              </a:rPr>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Prototypes</a:t>
            </a:r>
            <a:r>
              <a:rPr lang="de-DE" dirty="0" smtClean="0"/>
              <a:t>!</a:t>
            </a:r>
            <a:endParaRPr lang="de-DE" dirty="0"/>
          </a:p>
        </p:txBody>
      </p:sp>
    </p:spTree>
    <p:extLst>
      <p:ext uri="{BB962C8B-B14F-4D97-AF65-F5344CB8AC3E}">
        <p14:creationId xmlns:p14="http://schemas.microsoft.com/office/powerpoint/2010/main" val="32323690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foo</a:t>
            </a:r>
            <a:r>
              <a:rPr lang="de-DE" dirty="0"/>
              <a:t> = 'bar';</a:t>
            </a:r>
          </a:p>
          <a:p>
            <a:r>
              <a:rPr lang="de-DE" dirty="0" err="1"/>
              <a:t>function</a:t>
            </a:r>
            <a:r>
              <a:rPr lang="de-DE" dirty="0"/>
              <a:t> </a:t>
            </a:r>
            <a:r>
              <a:rPr lang="de-DE" dirty="0" err="1"/>
              <a:t>myClosure</a:t>
            </a:r>
            <a:r>
              <a:rPr lang="de-DE" dirty="0"/>
              <a:t>() {</a:t>
            </a:r>
          </a:p>
          <a:p>
            <a:r>
              <a:rPr lang="de-DE" dirty="0"/>
              <a:t>  </a:t>
            </a:r>
            <a:r>
              <a:rPr lang="de-DE" dirty="0" err="1"/>
              <a:t>var</a:t>
            </a:r>
            <a:r>
              <a:rPr lang="de-DE" dirty="0"/>
              <a:t> </a:t>
            </a:r>
            <a:r>
              <a:rPr lang="de-DE" dirty="0" err="1"/>
              <a:t>baz</a:t>
            </a:r>
            <a:r>
              <a:rPr lang="de-DE" dirty="0"/>
              <a:t> = '</a:t>
            </a:r>
            <a:r>
              <a:rPr lang="de-DE" dirty="0" err="1"/>
              <a:t>qux</a:t>
            </a:r>
            <a:r>
              <a:rPr lang="de-DE" dirty="0"/>
              <a:t>';</a:t>
            </a:r>
          </a:p>
          <a:p>
            <a:r>
              <a:rPr lang="de-DE" dirty="0"/>
              <a:t>  </a:t>
            </a:r>
            <a:r>
              <a:rPr lang="de-DE" dirty="0" err="1"/>
              <a:t>console.log</a:t>
            </a:r>
            <a:r>
              <a:rPr lang="de-DE" dirty="0"/>
              <a:t>(</a:t>
            </a:r>
            <a:r>
              <a:rPr lang="de-DE" dirty="0" err="1"/>
              <a:t>foo</a:t>
            </a:r>
            <a:r>
              <a:rPr lang="de-DE" dirty="0"/>
              <a:t>); // =&gt; 'bar'</a:t>
            </a:r>
          </a:p>
          <a:p>
            <a:r>
              <a:rPr lang="de-DE" dirty="0"/>
              <a:t>  </a:t>
            </a:r>
            <a:r>
              <a:rPr lang="de-DE" dirty="0" err="1"/>
              <a:t>console.log</a:t>
            </a:r>
            <a:r>
              <a:rPr lang="de-DE" dirty="0"/>
              <a:t>(</a:t>
            </a:r>
            <a:r>
              <a:rPr lang="de-DE" dirty="0" err="1"/>
              <a:t>baz</a:t>
            </a:r>
            <a:r>
              <a:rPr lang="de-DE" dirty="0"/>
              <a:t>); // =&gt; '</a:t>
            </a:r>
            <a:r>
              <a:rPr lang="de-DE" dirty="0" err="1"/>
              <a:t>qux</a:t>
            </a:r>
            <a:r>
              <a:rPr lang="de-DE" dirty="0"/>
              <a:t>'</a:t>
            </a:r>
          </a:p>
          <a:p>
            <a:r>
              <a:rPr lang="de-DE" dirty="0"/>
              <a:t>}</a:t>
            </a:r>
          </a:p>
          <a:p>
            <a:r>
              <a:rPr lang="de-DE" dirty="0" err="1"/>
              <a:t>console.log</a:t>
            </a:r>
            <a:r>
              <a:rPr lang="de-DE" dirty="0"/>
              <a:t>(</a:t>
            </a:r>
            <a:r>
              <a:rPr lang="de-DE" dirty="0" err="1"/>
              <a:t>foo</a:t>
            </a:r>
            <a:r>
              <a:rPr lang="de-DE" dirty="0"/>
              <a:t>); // =&gt; 'bar'</a:t>
            </a:r>
          </a:p>
          <a:p>
            <a:r>
              <a:rPr lang="de-DE" dirty="0" err="1"/>
              <a:t>console.log</a:t>
            </a:r>
            <a:r>
              <a:rPr lang="de-DE" dirty="0"/>
              <a:t>(</a:t>
            </a:r>
            <a:r>
              <a:rPr lang="de-DE" dirty="0" err="1"/>
              <a:t>baz</a:t>
            </a:r>
            <a:r>
              <a:rPr lang="de-DE" dirty="0"/>
              <a:t>); // =&gt; undefined</a:t>
            </a:r>
          </a:p>
        </p:txBody>
      </p:sp>
      <p:sp>
        <p:nvSpPr>
          <p:cNvPr id="4" name="Titel 3"/>
          <p:cNvSpPr>
            <a:spLocks noGrp="1"/>
          </p:cNvSpPr>
          <p:nvPr>
            <p:ph type="title"/>
          </p:nvPr>
        </p:nvSpPr>
        <p:spPr/>
        <p:txBody>
          <a:bodyPr/>
          <a:lstStyle/>
          <a:p>
            <a:r>
              <a:rPr lang="de-DE" dirty="0"/>
              <a:t>Class Pattern </a:t>
            </a:r>
            <a:r>
              <a:rPr lang="de-DE" dirty="0" smtClean="0"/>
              <a:t>– Sichtbarkeit von Variablen</a:t>
            </a:r>
            <a:endParaRPr lang="de-DE" dirty="0"/>
          </a:p>
        </p:txBody>
      </p:sp>
    </p:spTree>
    <p:extLst>
      <p:ext uri="{BB962C8B-B14F-4D97-AF65-F5344CB8AC3E}">
        <p14:creationId xmlns:p14="http://schemas.microsoft.com/office/powerpoint/2010/main" val="16437624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latin typeface="Consolas"/>
                <a:cs typeface="Consolas"/>
              </a:rPr>
              <a:t>Code + </a:t>
            </a:r>
            <a:r>
              <a:rPr lang="de-DE" dirty="0" err="1" smtClean="0">
                <a:latin typeface="Consolas"/>
                <a:cs typeface="Consolas"/>
              </a:rPr>
              <a:t>Scope</a:t>
            </a:r>
            <a:r>
              <a:rPr lang="de-DE" dirty="0" smtClean="0">
                <a:latin typeface="Consolas"/>
                <a:cs typeface="Consolas"/>
              </a:rPr>
              <a:t> = </a:t>
            </a:r>
            <a:r>
              <a:rPr lang="de-DE" dirty="0" err="1" smtClean="0">
                <a:latin typeface="Consolas"/>
                <a:cs typeface="Consolas"/>
              </a:rPr>
              <a:t>Closure</a:t>
            </a:r>
            <a:endParaRPr lang="de-DE" dirty="0" smtClean="0">
              <a:latin typeface="Consolas"/>
              <a:cs typeface="Consolas"/>
            </a:endParaRPr>
          </a:p>
          <a:p>
            <a:pPr marL="0" indent="0">
              <a:buNone/>
            </a:pPr>
            <a:r>
              <a:rPr lang="de-DE" dirty="0" smtClean="0"/>
              <a:t>Eine </a:t>
            </a:r>
            <a:r>
              <a:rPr lang="de-DE" dirty="0"/>
              <a:t>Funktion wird stets in einem Funktionsgeltungsbereich ausgeführt. </a:t>
            </a:r>
          </a:p>
          <a:p>
            <a:pPr marL="0" indent="0">
              <a:buNone/>
            </a:pPr>
            <a:r>
              <a:rPr lang="de-DE" dirty="0"/>
              <a:t>Der Funktionsgeltungsbereich gilt auch, wenn in einer Funktion eine weitere, innere Funktion definiert wird. </a:t>
            </a:r>
            <a:endParaRPr lang="de-DE" dirty="0" smtClean="0"/>
          </a:p>
          <a:p>
            <a:pPr marL="0" indent="0">
              <a:buNone/>
            </a:pPr>
            <a:r>
              <a:rPr lang="de-DE" dirty="0" smtClean="0"/>
              <a:t>Diese </a:t>
            </a:r>
            <a:r>
              <a:rPr lang="de-DE" dirty="0"/>
              <a:t>Funktion hat dann Zugriff auf die Variablen der äußeren Funktion. Ausnahmen sind hier </a:t>
            </a:r>
            <a:r>
              <a:rPr lang="de-DE" dirty="0" err="1">
                <a:latin typeface="Consolas"/>
                <a:cs typeface="Consolas"/>
              </a:rPr>
              <a:t>this</a:t>
            </a:r>
            <a:r>
              <a:rPr lang="de-DE" dirty="0"/>
              <a:t> und der Bonusparameter </a:t>
            </a:r>
            <a:r>
              <a:rPr lang="de-DE" dirty="0" err="1">
                <a:latin typeface="Consolas"/>
                <a:cs typeface="Consolas"/>
              </a:rPr>
              <a:t>arguments</a:t>
            </a:r>
            <a:r>
              <a:rPr lang="de-DE" dirty="0"/>
              <a:t>, da diese Parameter von jeder Funktion selbst überschrieben </a:t>
            </a:r>
            <a:r>
              <a:rPr lang="de-DE" dirty="0" smtClean="0"/>
              <a:t>werden.</a:t>
            </a:r>
            <a:endParaRPr lang="de-DE" dirty="0"/>
          </a:p>
        </p:txBody>
      </p:sp>
      <p:sp>
        <p:nvSpPr>
          <p:cNvPr id="4" name="Titel 3"/>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21655635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smtClean="0"/>
              <a:t>outerFunction</a:t>
            </a:r>
            <a:r>
              <a:rPr lang="de-DE" dirty="0"/>
              <a:t>() {</a:t>
            </a:r>
          </a:p>
          <a:p>
            <a:r>
              <a:rPr lang="de-DE" dirty="0"/>
              <a:t>	</a:t>
            </a:r>
            <a:r>
              <a:rPr lang="de-DE" dirty="0" err="1"/>
              <a:t>var</a:t>
            </a:r>
            <a:r>
              <a:rPr lang="de-DE" dirty="0"/>
              <a:t> x = "</a:t>
            </a:r>
            <a:r>
              <a:rPr lang="de-DE" dirty="0" err="1"/>
              <a:t>Hello</a:t>
            </a:r>
            <a:r>
              <a:rPr lang="de-DE" dirty="0"/>
              <a:t>";</a:t>
            </a:r>
          </a:p>
          <a:p>
            <a:r>
              <a:rPr lang="de-DE" dirty="0"/>
              <a:t>	</a:t>
            </a:r>
            <a:r>
              <a:rPr lang="de-DE" dirty="0" err="1"/>
              <a:t>function</a:t>
            </a:r>
            <a:r>
              <a:rPr lang="de-DE" dirty="0"/>
              <a:t> </a:t>
            </a:r>
            <a:r>
              <a:rPr lang="de-DE" dirty="0" err="1"/>
              <a:t>innerFunction</a:t>
            </a:r>
            <a:r>
              <a:rPr lang="de-DE" dirty="0"/>
              <a:t>() {</a:t>
            </a:r>
          </a:p>
          <a:p>
            <a:r>
              <a:rPr lang="de-DE" dirty="0"/>
              <a:t>		</a:t>
            </a:r>
            <a:r>
              <a:rPr lang="de-DE" dirty="0" err="1"/>
              <a:t>return</a:t>
            </a:r>
            <a:r>
              <a:rPr lang="de-DE" dirty="0"/>
              <a:t> x;</a:t>
            </a:r>
          </a:p>
          <a:p>
            <a:r>
              <a:rPr lang="de-DE" dirty="0"/>
              <a:t>	}</a:t>
            </a:r>
          </a:p>
          <a:p>
            <a:r>
              <a:rPr lang="de-DE" dirty="0"/>
              <a:t>	</a:t>
            </a:r>
            <a:r>
              <a:rPr lang="de-DE" dirty="0" err="1"/>
              <a:t>return</a:t>
            </a:r>
            <a:r>
              <a:rPr lang="de-DE" dirty="0"/>
              <a:t> </a:t>
            </a:r>
            <a:r>
              <a:rPr lang="de-DE" dirty="0" err="1"/>
              <a:t>innerFunction</a:t>
            </a:r>
            <a:r>
              <a:rPr lang="de-DE" dirty="0"/>
              <a:t>();</a:t>
            </a:r>
          </a:p>
          <a:p>
            <a:r>
              <a:rPr lang="de-DE" dirty="0"/>
              <a:t>}</a:t>
            </a:r>
          </a:p>
          <a:p>
            <a:endParaRPr lang="de-DE" dirty="0"/>
          </a:p>
          <a:p>
            <a:r>
              <a:rPr lang="de-DE" dirty="0" err="1" smtClean="0"/>
              <a:t>outerFunction</a:t>
            </a:r>
            <a:r>
              <a:rPr lang="de-DE" dirty="0"/>
              <a:t>(</a:t>
            </a:r>
            <a:r>
              <a:rPr lang="de-DE" dirty="0" smtClean="0"/>
              <a:t>); </a:t>
            </a:r>
            <a:r>
              <a:rPr lang="de-DE" dirty="0"/>
              <a:t>// </a:t>
            </a:r>
            <a:r>
              <a:rPr lang="de-DE" dirty="0" err="1"/>
              <a:t>Hello</a:t>
            </a:r>
            <a:endParaRPr lang="de-DE" dirty="0"/>
          </a:p>
          <a:p>
            <a:endParaRPr lang="de-DE" dirty="0"/>
          </a:p>
        </p:txBody>
      </p:sp>
      <p:sp>
        <p:nvSpPr>
          <p:cNvPr id="3" name="Titel 2"/>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30695016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MyClass</a:t>
            </a:r>
            <a:r>
              <a:rPr lang="de-DE" dirty="0"/>
              <a:t> = (</a:t>
            </a:r>
            <a:r>
              <a:rPr lang="de-DE" dirty="0" err="1"/>
              <a:t>function</a:t>
            </a:r>
            <a:r>
              <a:rPr lang="de-DE" dirty="0"/>
              <a:t>() {</a:t>
            </a:r>
          </a:p>
          <a:p>
            <a:r>
              <a:rPr lang="de-DE" dirty="0"/>
              <a:t>    </a:t>
            </a:r>
            <a:r>
              <a:rPr lang="de-DE" dirty="0" err="1"/>
              <a:t>var</a:t>
            </a:r>
            <a:r>
              <a:rPr lang="de-DE" dirty="0"/>
              <a:t> </a:t>
            </a:r>
            <a:r>
              <a:rPr lang="de-DE" dirty="0" err="1"/>
              <a:t>multiplier</a:t>
            </a:r>
            <a:r>
              <a:rPr lang="de-DE" dirty="0"/>
              <a:t> = 10;</a:t>
            </a:r>
          </a:p>
          <a:p>
            <a:r>
              <a:rPr lang="de-DE" dirty="0"/>
              <a:t>    </a:t>
            </a:r>
            <a:r>
              <a:rPr lang="de-DE" dirty="0" err="1"/>
              <a:t>function</a:t>
            </a:r>
            <a:r>
              <a:rPr lang="de-DE" dirty="0"/>
              <a:t> </a:t>
            </a:r>
            <a:r>
              <a:rPr lang="de-DE" dirty="0" err="1"/>
              <a:t>MyClass</a:t>
            </a:r>
            <a:r>
              <a:rPr lang="de-DE" dirty="0"/>
              <a:t>(</a:t>
            </a:r>
            <a:r>
              <a:rPr lang="de-DE" dirty="0" err="1"/>
              <a:t>n</a:t>
            </a:r>
            <a:r>
              <a:rPr lang="de-DE" dirty="0"/>
              <a:t>) {</a:t>
            </a:r>
          </a:p>
          <a:p>
            <a:r>
              <a:rPr lang="de-DE" dirty="0"/>
              <a:t>        </a:t>
            </a:r>
            <a:r>
              <a:rPr lang="de-DE" dirty="0" err="1"/>
              <a:t>this.n</a:t>
            </a:r>
            <a:r>
              <a:rPr lang="de-DE" dirty="0"/>
              <a:t> = </a:t>
            </a:r>
            <a:r>
              <a:rPr lang="de-DE" dirty="0" err="1"/>
              <a:t>n</a:t>
            </a:r>
            <a:r>
              <a:rPr lang="de-DE" dirty="0"/>
              <a:t> * </a:t>
            </a:r>
            <a:r>
              <a:rPr lang="de-DE" dirty="0" err="1"/>
              <a:t>multiplier</a:t>
            </a:r>
            <a:r>
              <a:rPr lang="de-DE" dirty="0"/>
              <a:t>;</a:t>
            </a:r>
          </a:p>
          <a:p>
            <a:r>
              <a:rPr lang="de-DE" dirty="0"/>
              <a:t>    }</a:t>
            </a:r>
          </a:p>
          <a:p>
            <a:r>
              <a:rPr lang="de-DE" dirty="0"/>
              <a:t>    </a:t>
            </a:r>
            <a:r>
              <a:rPr lang="de-DE" dirty="0" err="1"/>
              <a:t>return</a:t>
            </a:r>
            <a:r>
              <a:rPr lang="de-DE" dirty="0"/>
              <a:t> </a:t>
            </a:r>
            <a:r>
              <a:rPr lang="de-DE" dirty="0" err="1"/>
              <a:t>MyClass</a:t>
            </a:r>
            <a:r>
              <a:rPr lang="de-DE" dirty="0"/>
              <a:t>;</a:t>
            </a:r>
          </a:p>
          <a:p>
            <a:r>
              <a:rPr lang="de-DE" dirty="0"/>
              <a:t>})();</a:t>
            </a:r>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Putting</a:t>
            </a:r>
            <a:r>
              <a:rPr lang="de-DE" dirty="0" smtClean="0"/>
              <a:t> </a:t>
            </a:r>
            <a:r>
              <a:rPr lang="de-DE" dirty="0" err="1" smtClean="0"/>
              <a:t>it</a:t>
            </a:r>
            <a:r>
              <a:rPr lang="de-DE" dirty="0" smtClean="0"/>
              <a:t> all </a:t>
            </a:r>
            <a:r>
              <a:rPr lang="de-DE" dirty="0" err="1" smtClean="0"/>
              <a:t>together</a:t>
            </a:r>
            <a:r>
              <a:rPr lang="de-DE" dirty="0"/>
              <a:t> </a:t>
            </a:r>
            <a:r>
              <a:rPr lang="de-DE" dirty="0" smtClean="0"/>
              <a:t>– IIFE &amp; </a:t>
            </a:r>
            <a:r>
              <a:rPr lang="de-DE" dirty="0" err="1" smtClean="0"/>
              <a:t>Closures</a:t>
            </a:r>
            <a:endParaRPr lang="de-DE" dirty="0"/>
          </a:p>
        </p:txBody>
      </p:sp>
    </p:spTree>
    <p:extLst>
      <p:ext uri="{BB962C8B-B14F-4D97-AF65-F5344CB8AC3E}">
        <p14:creationId xmlns:p14="http://schemas.microsoft.com/office/powerpoint/2010/main" val="108656226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return {</a:t>
            </a:r>
          </a:p>
          <a:p>
            <a:r>
              <a:rPr lang="en-US" dirty="0"/>
              <a:t>	</a:t>
            </a:r>
            <a:r>
              <a:rPr lang="en-US" dirty="0" smtClean="0"/>
              <a:t>	</a:t>
            </a:r>
            <a:r>
              <a:rPr lang="en-US" dirty="0" err="1" smtClean="0"/>
              <a:t>getVar</a:t>
            </a:r>
            <a:r>
              <a:rPr lang="en-US" dirty="0" smtClean="0"/>
              <a:t> : </a:t>
            </a:r>
            <a:r>
              <a:rPr lang="en-US" dirty="0"/>
              <a:t>function () {</a:t>
            </a:r>
          </a:p>
          <a:p>
            <a:r>
              <a:rPr lang="en-US" dirty="0"/>
              <a:t>		</a:t>
            </a:r>
            <a:r>
              <a:rPr lang="en-US" dirty="0" smtClean="0"/>
              <a:t>	return </a:t>
            </a:r>
            <a:r>
              <a:rPr lang="en-US" dirty="0" err="1"/>
              <a:t>privateVariable</a:t>
            </a:r>
            <a:r>
              <a:rPr lang="en-US" dirty="0"/>
              <a:t>;</a:t>
            </a:r>
          </a:p>
          <a:p>
            <a:r>
              <a:rPr lang="en-US" dirty="0"/>
              <a:t>	</a:t>
            </a:r>
            <a:r>
              <a:rPr lang="en-US" dirty="0" smtClean="0"/>
              <a:t>	}</a:t>
            </a:r>
            <a:endParaRPr lang="en-US" dirty="0"/>
          </a:p>
          <a:p>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260557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r>
              <a:rPr lang="en-US" dirty="0" err="1" smtClean="0"/>
              <a:t>addressService</a:t>
            </a:r>
            <a:r>
              <a:rPr lang="en-US" dirty="0" smtClean="0"/>
              <a:t>) </a:t>
            </a:r>
            <a:r>
              <a:rPr lang="en-US" dirty="0"/>
              <a:t>{</a:t>
            </a:r>
          </a:p>
          <a:p>
            <a:r>
              <a:rPr lang="en-US" dirty="0"/>
              <a:t>	// now have access to </a:t>
            </a:r>
            <a:r>
              <a:rPr lang="en-US" dirty="0" err="1" smtClean="0"/>
              <a:t>jQuery</a:t>
            </a:r>
            <a:r>
              <a:rPr lang="en-US" dirty="0" smtClean="0"/>
              <a:t> </a:t>
            </a:r>
            <a:r>
              <a:rPr lang="en-US" dirty="0"/>
              <a:t>(as $) and </a:t>
            </a:r>
            <a:r>
              <a:rPr lang="en-US" dirty="0" smtClean="0"/>
              <a:t/>
            </a:r>
            <a:br>
              <a:rPr lang="en-US" dirty="0" smtClean="0"/>
            </a:br>
            <a:r>
              <a:rPr lang="en-US" dirty="0" smtClean="0"/>
              <a:t>	// </a:t>
            </a:r>
            <a:r>
              <a:rPr lang="en-US" dirty="0" err="1" smtClean="0"/>
              <a:t>myModule</a:t>
            </a:r>
            <a:r>
              <a:rPr lang="en-US" dirty="0" smtClean="0"/>
              <a:t> as </a:t>
            </a:r>
            <a:r>
              <a:rPr lang="en-US" dirty="0" err="1" smtClean="0"/>
              <a:t>addressService</a:t>
            </a:r>
            <a:r>
              <a:rPr lang="en-US" dirty="0" smtClean="0"/>
              <a:t> in </a:t>
            </a:r>
            <a:r>
              <a:rPr lang="en-US" dirty="0"/>
              <a:t>this code</a:t>
            </a:r>
          </a:p>
          <a:p>
            <a:r>
              <a:rPr lang="en-US" dirty="0"/>
              <a:t>}(</a:t>
            </a:r>
            <a:r>
              <a:rPr lang="en-US" dirty="0" err="1"/>
              <a:t>jQuery</a:t>
            </a:r>
            <a:r>
              <a:rPr lang="en-US" dirty="0"/>
              <a:t>, </a:t>
            </a:r>
            <a:r>
              <a:rPr lang="en-US" dirty="0" err="1" smtClean="0"/>
              <a:t>myModule</a:t>
            </a:r>
            <a:r>
              <a:rPr lang="en-US" dirty="0" smtClean="0"/>
              <a:t>)</a:t>
            </a:r>
            <a:r>
              <a:rPr lang="en-US" dirty="0"/>
              <a:t>)</a:t>
            </a:r>
          </a:p>
        </p:txBody>
      </p:sp>
      <p:sp>
        <p:nvSpPr>
          <p:cNvPr id="3" name="Titel 2"/>
          <p:cNvSpPr>
            <a:spLocks noGrp="1"/>
          </p:cNvSpPr>
          <p:nvPr>
            <p:ph type="title"/>
          </p:nvPr>
        </p:nvSpPr>
        <p:spPr/>
        <p:txBody>
          <a:bodyPr/>
          <a:lstStyle/>
          <a:p>
            <a:r>
              <a:rPr lang="de-DE" dirty="0" smtClean="0"/>
              <a:t>Module – Import</a:t>
            </a:r>
            <a:endParaRPr lang="de-DE" dirty="0"/>
          </a:p>
        </p:txBody>
      </p:sp>
    </p:spTree>
    <p:extLst>
      <p:ext uri="{BB962C8B-B14F-4D97-AF65-F5344CB8AC3E}">
        <p14:creationId xmlns:p14="http://schemas.microsoft.com/office/powerpoint/2010/main" val="692524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Basistypen sind </a:t>
            </a:r>
            <a:endParaRPr lang="de-DE" dirty="0"/>
          </a:p>
          <a:p>
            <a:pPr>
              <a:buFont typeface="Arial"/>
              <a:buChar char="•"/>
            </a:pPr>
            <a:r>
              <a:rPr lang="de-DE" dirty="0" smtClean="0"/>
              <a:t>Zahlen (</a:t>
            </a:r>
            <a:r>
              <a:rPr lang="de-DE" dirty="0" err="1" smtClean="0"/>
              <a:t>number</a:t>
            </a:r>
            <a:r>
              <a:rPr lang="de-DE" dirty="0" smtClean="0"/>
              <a:t>)</a:t>
            </a:r>
          </a:p>
          <a:p>
            <a:pPr>
              <a:buFont typeface="Arial"/>
              <a:buChar char="•"/>
            </a:pPr>
            <a:r>
              <a:rPr lang="de-DE" dirty="0" smtClean="0"/>
              <a:t>Strings (</a:t>
            </a:r>
            <a:r>
              <a:rPr lang="de-DE" dirty="0" err="1" smtClean="0"/>
              <a:t>string</a:t>
            </a:r>
            <a:r>
              <a:rPr lang="de-DE" dirty="0" smtClean="0"/>
              <a:t>)</a:t>
            </a:r>
          </a:p>
          <a:p>
            <a:pPr>
              <a:buFont typeface="Arial"/>
              <a:buChar char="•"/>
            </a:pPr>
            <a:r>
              <a:rPr lang="de-DE" dirty="0" smtClean="0"/>
              <a:t>Boolean (</a:t>
            </a:r>
            <a:r>
              <a:rPr lang="de-DE" dirty="0" err="1" smtClean="0"/>
              <a:t>boolean</a:t>
            </a:r>
            <a:r>
              <a:rPr lang="de-DE" dirty="0" smtClean="0"/>
              <a:t>)</a:t>
            </a:r>
          </a:p>
          <a:p>
            <a:pPr>
              <a:buFont typeface="Arial"/>
              <a:buChar char="•"/>
            </a:pPr>
            <a:r>
              <a:rPr lang="de-DE" dirty="0" smtClean="0"/>
              <a:t>null </a:t>
            </a:r>
            <a:endParaRPr lang="de-DE" dirty="0"/>
          </a:p>
          <a:p>
            <a:pPr>
              <a:buFont typeface="Arial"/>
              <a:buChar char="•"/>
            </a:pPr>
            <a:r>
              <a:rPr lang="de-DE" dirty="0" smtClean="0"/>
              <a:t>undefined </a:t>
            </a:r>
          </a:p>
          <a:p>
            <a:pPr marL="0" indent="0">
              <a:buNone/>
            </a:pPr>
            <a:r>
              <a:rPr lang="de-DE" dirty="0" smtClean="0"/>
              <a:t>Diese </a:t>
            </a:r>
            <a:r>
              <a:rPr lang="de-DE" dirty="0"/>
              <a:t>sind unveränderlich.</a:t>
            </a:r>
          </a:p>
        </p:txBody>
      </p:sp>
      <p:sp>
        <p:nvSpPr>
          <p:cNvPr id="3" name="Titel 2"/>
          <p:cNvSpPr>
            <a:spLocks noGrp="1"/>
          </p:cNvSpPr>
          <p:nvPr>
            <p:ph type="title"/>
          </p:nvPr>
        </p:nvSpPr>
        <p:spPr/>
        <p:txBody>
          <a:bodyPr/>
          <a:lstStyle/>
          <a:p>
            <a:r>
              <a:rPr lang="de-DE" dirty="0" smtClean="0"/>
              <a:t>Typen in JS sind sehr einfach</a:t>
            </a:r>
            <a:endParaRPr lang="de-DE" dirty="0"/>
          </a:p>
        </p:txBody>
      </p:sp>
    </p:spTree>
    <p:extLst>
      <p:ext uri="{BB962C8B-B14F-4D97-AF65-F5344CB8AC3E}">
        <p14:creationId xmlns:p14="http://schemas.microsoft.com/office/powerpoint/2010/main" val="17824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Variablen: Werden durch die </a:t>
            </a:r>
            <a:r>
              <a:rPr lang="de-DE" dirty="0" err="1" smtClean="0"/>
              <a:t>var</a:t>
            </a:r>
            <a:r>
              <a:rPr lang="de-DE" dirty="0" smtClean="0"/>
              <a:t>-Anweisung deklariert.</a:t>
            </a:r>
          </a:p>
          <a:p>
            <a:pPr marL="0" indent="0">
              <a:buNone/>
            </a:pPr>
            <a:r>
              <a:rPr lang="de-DE" dirty="0" smtClean="0"/>
              <a:t>Wenn die </a:t>
            </a:r>
            <a:r>
              <a:rPr lang="de-DE" dirty="0" err="1" smtClean="0"/>
              <a:t>var</a:t>
            </a:r>
            <a:r>
              <a:rPr lang="de-DE" dirty="0" smtClean="0"/>
              <a:t>-Anweisung vergessen wird, dann werden globale Variablen (im Browser das </a:t>
            </a:r>
            <a:r>
              <a:rPr lang="de-DE" dirty="0" err="1" smtClean="0"/>
              <a:t>Window</a:t>
            </a:r>
            <a:r>
              <a:rPr lang="de-DE" dirty="0" smtClean="0"/>
              <a:t>-Objekt) deklariert.</a:t>
            </a:r>
          </a:p>
          <a:p>
            <a:pPr marL="0" indent="0">
              <a:buNone/>
            </a:pPr>
            <a:r>
              <a:rPr lang="de-DE" dirty="0" smtClean="0"/>
              <a:t>Warum das? JS </a:t>
            </a:r>
            <a:r>
              <a:rPr lang="de-DE" dirty="0"/>
              <a:t>war dazu da, per </a:t>
            </a:r>
            <a:r>
              <a:rPr lang="de-DE" dirty="0" err="1"/>
              <a:t>Copy‘n‘Paste</a:t>
            </a:r>
            <a:r>
              <a:rPr lang="de-DE" dirty="0"/>
              <a:t> verwendet zu werden (z.B. </a:t>
            </a:r>
            <a:r>
              <a:rPr lang="de-DE" dirty="0" err="1"/>
              <a:t>MouseOver</a:t>
            </a:r>
            <a:r>
              <a:rPr lang="de-DE" dirty="0"/>
              <a:t>). Daher war es sehr </a:t>
            </a:r>
            <a:r>
              <a:rPr lang="de-DE" dirty="0" smtClean="0"/>
              <a:t>fehlertolerant (Semikolon optional, </a:t>
            </a:r>
            <a:r>
              <a:rPr lang="de-DE" dirty="0" err="1" smtClean="0"/>
              <a:t>var</a:t>
            </a:r>
            <a:r>
              <a:rPr lang="de-DE" dirty="0" smtClean="0"/>
              <a:t> optional). </a:t>
            </a:r>
          </a:p>
          <a:p>
            <a:pPr marL="0" indent="0">
              <a:buNone/>
            </a:pPr>
            <a:r>
              <a:rPr lang="de-DE" dirty="0" smtClean="0"/>
              <a:t>Dies </a:t>
            </a:r>
            <a:r>
              <a:rPr lang="de-DE" dirty="0"/>
              <a:t>ist in größeren Anwendungen nicht mehr </a:t>
            </a:r>
            <a:r>
              <a:rPr lang="de-DE" dirty="0" smtClean="0"/>
              <a:t>wünschenswert</a:t>
            </a:r>
            <a:r>
              <a:rPr lang="de-DE" dirty="0"/>
              <a:t>.</a:t>
            </a:r>
          </a:p>
          <a:p>
            <a:pPr marL="0" indent="0">
              <a:buNone/>
            </a:pPr>
            <a:r>
              <a:rPr lang="de-DE" dirty="0" smtClean="0"/>
              <a:t>Daher ist das in ES5 nicht mehr erlaubt.</a:t>
            </a:r>
          </a:p>
          <a:p>
            <a:pPr marL="0" indent="0">
              <a:buNone/>
            </a:pPr>
            <a:r>
              <a:rPr lang="de-DE" dirty="0" smtClean="0"/>
              <a:t>Die </a:t>
            </a:r>
            <a:r>
              <a:rPr lang="de-DE" dirty="0" err="1" smtClean="0"/>
              <a:t>var</a:t>
            </a:r>
            <a:r>
              <a:rPr lang="de-DE" dirty="0" smtClean="0"/>
              <a:t>-Anweisung ist Pflicht im „</a:t>
            </a:r>
            <a:r>
              <a:rPr lang="de-DE" dirty="0" err="1" smtClean="0"/>
              <a:t>strict</a:t>
            </a:r>
            <a:r>
              <a:rPr lang="de-DE" dirty="0" smtClean="0"/>
              <a:t> </a:t>
            </a:r>
            <a:r>
              <a:rPr lang="de-DE" dirty="0" err="1" smtClean="0"/>
              <a:t>mode</a:t>
            </a:r>
            <a:r>
              <a:rPr lang="de-DE" dirty="0" smtClean="0"/>
              <a:t>“.</a:t>
            </a:r>
          </a:p>
          <a:p>
            <a:pPr marL="0" indent="0">
              <a:buNone/>
            </a:pPr>
            <a:endParaRPr lang="de-DE" dirty="0"/>
          </a:p>
        </p:txBody>
      </p:sp>
      <p:sp>
        <p:nvSpPr>
          <p:cNvPr id="3" name="Titel 2"/>
          <p:cNvSpPr>
            <a:spLocks noGrp="1"/>
          </p:cNvSpPr>
          <p:nvPr>
            <p:ph type="title"/>
          </p:nvPr>
        </p:nvSpPr>
        <p:spPr/>
        <p:txBody>
          <a:bodyPr/>
          <a:lstStyle/>
          <a:p>
            <a:r>
              <a:rPr lang="de-DE" dirty="0" err="1" smtClean="0"/>
              <a:t>Strict</a:t>
            </a:r>
            <a:endParaRPr lang="de-DE" dirty="0"/>
          </a:p>
        </p:txBody>
      </p:sp>
    </p:spTree>
    <p:extLst>
      <p:ext uri="{BB962C8B-B14F-4D97-AF65-F5344CB8AC3E}">
        <p14:creationId xmlns:p14="http://schemas.microsoft.com/office/powerpoint/2010/main" val="35630919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Wobei wir bei </a:t>
            </a:r>
            <a:r>
              <a:rPr lang="de-DE" dirty="0" err="1" smtClean="0"/>
              <a:t>var</a:t>
            </a:r>
            <a:r>
              <a:rPr lang="de-DE" dirty="0" smtClean="0"/>
              <a:t> wären.</a:t>
            </a:r>
          </a:p>
          <a:p>
            <a:pPr marL="0" indent="0">
              <a:buNone/>
            </a:pPr>
            <a:r>
              <a:rPr lang="de-DE" dirty="0" err="1" smtClean="0"/>
              <a:t>Var</a:t>
            </a:r>
            <a:r>
              <a:rPr lang="de-DE" dirty="0" smtClean="0"/>
              <a:t> ist das Schlüsselwort, um eine Variable zu definieren.</a:t>
            </a:r>
            <a:endParaRPr lang="de-DE" dirty="0"/>
          </a:p>
        </p:txBody>
      </p:sp>
      <p:sp>
        <p:nvSpPr>
          <p:cNvPr id="3" name="Titel 2"/>
          <p:cNvSpPr>
            <a:spLocks noGrp="1"/>
          </p:cNvSpPr>
          <p:nvPr>
            <p:ph type="title"/>
          </p:nvPr>
        </p:nvSpPr>
        <p:spPr/>
        <p:txBody>
          <a:bodyPr/>
          <a:lstStyle/>
          <a:p>
            <a:r>
              <a:rPr lang="de-DE" dirty="0" err="1" smtClean="0"/>
              <a:t>var</a:t>
            </a:r>
            <a:endParaRPr lang="de-DE" dirty="0"/>
          </a:p>
        </p:txBody>
      </p:sp>
    </p:spTree>
    <p:extLst>
      <p:ext uri="{BB962C8B-B14F-4D97-AF65-F5344CB8AC3E}">
        <p14:creationId xmlns:p14="http://schemas.microsoft.com/office/powerpoint/2010/main" val="6528721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dirty="0" smtClean="0"/>
              <a:t>Achtung</a:t>
            </a:r>
            <a:r>
              <a:rPr lang="de-DE" dirty="0"/>
              <a:t>: Anders als in vielen anderen Programmiersprachen, wie Java und C, wird durch einen Block kein neuer Gültigkeitsbereich für Variablen definiert. Das heißt, auch Variablen, die in einem Block definiert wurden, sind außerhalb des Blocks nach ihrer Deklaration sichtbar</a:t>
            </a:r>
            <a:r>
              <a:rPr lang="de-DE" dirty="0" smtClean="0"/>
              <a:t>.</a:t>
            </a:r>
            <a:endParaRPr lang="de-DE" dirty="0"/>
          </a:p>
        </p:txBody>
      </p:sp>
      <p:sp>
        <p:nvSpPr>
          <p:cNvPr id="3" name="Titel 2"/>
          <p:cNvSpPr>
            <a:spLocks noGrp="1"/>
          </p:cNvSpPr>
          <p:nvPr>
            <p:ph type="title"/>
          </p:nvPr>
        </p:nvSpPr>
        <p:spPr/>
        <p:txBody>
          <a:bodyPr>
            <a:normAutofit/>
          </a:bodyPr>
          <a:lstStyle/>
          <a:p>
            <a:r>
              <a:rPr lang="de-DE" dirty="0"/>
              <a:t>Gültigkeitsbereich </a:t>
            </a:r>
            <a:r>
              <a:rPr lang="de-DE" dirty="0" smtClean="0"/>
              <a:t>von Variablen</a:t>
            </a:r>
            <a:r>
              <a:rPr lang="de-DE" dirty="0"/>
              <a:t/>
            </a:r>
            <a:br>
              <a:rPr lang="de-DE" dirty="0"/>
            </a:br>
            <a:endParaRPr lang="de-DE" dirty="0"/>
          </a:p>
        </p:txBody>
      </p:sp>
    </p:spTree>
    <p:extLst>
      <p:ext uri="{BB962C8B-B14F-4D97-AF65-F5344CB8AC3E}">
        <p14:creationId xmlns:p14="http://schemas.microsoft.com/office/powerpoint/2010/main" val="34861311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Objekte</a:t>
            </a:r>
            <a:endParaRPr lang="de-DE" dirty="0"/>
          </a:p>
        </p:txBody>
      </p:sp>
      <p:sp>
        <p:nvSpPr>
          <p:cNvPr id="2" name="Inhaltsplatzhalter 1"/>
          <p:cNvSpPr>
            <a:spLocks noGrp="1"/>
          </p:cNvSpPr>
          <p:nvPr>
            <p:ph type="body" sz="quarter" idx="11"/>
          </p:nvPr>
        </p:nvSpPr>
        <p:spPr/>
        <p:txBody>
          <a:bodyPr/>
          <a:lstStyle/>
          <a:p>
            <a:pPr marL="0" indent="0">
              <a:buNone/>
            </a:pPr>
            <a:r>
              <a:rPr lang="de-DE" dirty="0"/>
              <a:t>Alle </a:t>
            </a:r>
            <a:r>
              <a:rPr lang="de-DE" dirty="0" smtClean="0"/>
              <a:t>Datentypen außer Basistypen </a:t>
            </a:r>
            <a:r>
              <a:rPr lang="de-DE" dirty="0"/>
              <a:t>sind Objekte:</a:t>
            </a:r>
          </a:p>
          <a:p>
            <a:r>
              <a:rPr lang="de-DE" dirty="0" smtClean="0"/>
              <a:t>Arrays </a:t>
            </a:r>
          </a:p>
          <a:p>
            <a:r>
              <a:rPr lang="de-DE" dirty="0" smtClean="0"/>
              <a:t>Funktionen </a:t>
            </a:r>
          </a:p>
          <a:p>
            <a:r>
              <a:rPr lang="de-DE" dirty="0" smtClean="0"/>
              <a:t>Reguläre Ausdrücke (Funktionen)</a:t>
            </a:r>
          </a:p>
          <a:p>
            <a:r>
              <a:rPr lang="de-DE" dirty="0" smtClean="0"/>
              <a:t>Objekte </a:t>
            </a:r>
            <a:r>
              <a:rPr lang="de-DE" dirty="0"/>
              <a:t>selbst</a:t>
            </a:r>
          </a:p>
        </p:txBody>
      </p:sp>
    </p:spTree>
    <p:extLst>
      <p:ext uri="{BB962C8B-B14F-4D97-AF65-F5344CB8AC3E}">
        <p14:creationId xmlns:p14="http://schemas.microsoft.com/office/powerpoint/2010/main" val="21331765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Wir hatten bereits Typen besprochen.</a:t>
            </a:r>
          </a:p>
          <a:p>
            <a:pPr marL="0" indent="0">
              <a:buNone/>
            </a:pPr>
            <a:r>
              <a:rPr lang="de-DE" dirty="0" smtClean="0"/>
              <a:t>In JS gibt es Literale</a:t>
            </a:r>
            <a:endParaRPr lang="de-DE" dirty="0"/>
          </a:p>
          <a:p>
            <a:r>
              <a:rPr lang="de-DE" dirty="0" smtClean="0"/>
              <a:t>lassen sich direkt verwenden</a:t>
            </a:r>
          </a:p>
          <a:p>
            <a:r>
              <a:rPr lang="de-DE" dirty="0" smtClean="0"/>
              <a:t>sind unveränderlich</a:t>
            </a:r>
          </a:p>
          <a:p>
            <a:r>
              <a:rPr lang="de-DE" dirty="0" smtClean="0"/>
              <a:t>haben Methoden</a:t>
            </a:r>
          </a:p>
          <a:p>
            <a:r>
              <a:rPr lang="de-DE" dirty="0" smtClean="0"/>
              <a:t>nutzen </a:t>
            </a:r>
            <a:r>
              <a:rPr lang="de-DE" dirty="0" err="1" smtClean="0"/>
              <a:t>Autoboxing</a:t>
            </a:r>
            <a:endParaRPr lang="de-DE" dirty="0" smtClean="0"/>
          </a:p>
          <a:p>
            <a:pPr>
              <a:buFont typeface="Arial"/>
              <a:buChar char="•"/>
            </a:pPr>
            <a:endParaRPr lang="de-DE" dirty="0" smtClean="0"/>
          </a:p>
        </p:txBody>
      </p:sp>
      <p:sp>
        <p:nvSpPr>
          <p:cNvPr id="3" name="Titel 2"/>
          <p:cNvSpPr>
            <a:spLocks noGrp="1"/>
          </p:cNvSpPr>
          <p:nvPr>
            <p:ph type="title"/>
          </p:nvPr>
        </p:nvSpPr>
        <p:spPr/>
        <p:txBody>
          <a:bodyPr/>
          <a:lstStyle/>
          <a:p>
            <a:r>
              <a:rPr lang="de-DE" dirty="0" smtClean="0"/>
              <a:t>Literale</a:t>
            </a:r>
            <a:endParaRPr lang="de-DE" dirty="0"/>
          </a:p>
        </p:txBody>
      </p:sp>
    </p:spTree>
    <p:extLst>
      <p:ext uri="{BB962C8B-B14F-4D97-AF65-F5344CB8AC3E}">
        <p14:creationId xmlns:p14="http://schemas.microsoft.com/office/powerpoint/2010/main" val="25426554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1334</Words>
  <Application>Microsoft Macintosh PowerPoint</Application>
  <PresentationFormat>Bildschirmpräsentation (4:3)</PresentationFormat>
  <Paragraphs>238</Paragraphs>
  <Slides>38</Slides>
  <Notes>7</Notes>
  <HiddenSlides>0</HiddenSlides>
  <MMClips>0</MMClips>
  <ScaleCrop>false</ScaleCrop>
  <HeadingPairs>
    <vt:vector size="4" baseType="variant">
      <vt:variant>
        <vt:lpstr>Design</vt:lpstr>
      </vt:variant>
      <vt:variant>
        <vt:i4>1</vt:i4>
      </vt:variant>
      <vt:variant>
        <vt:lpstr>Folientitel</vt:lpstr>
      </vt:variant>
      <vt:variant>
        <vt:i4>38</vt:i4>
      </vt:variant>
    </vt:vector>
  </HeadingPairs>
  <TitlesOfParts>
    <vt:vector size="39" baseType="lpstr">
      <vt:lpstr>Präsentation v3.0 (4x3)</vt:lpstr>
      <vt:lpstr>Code Talks  </vt:lpstr>
      <vt:lpstr>Development</vt:lpstr>
      <vt:lpstr>Design goals</vt:lpstr>
      <vt:lpstr>Typen in JS sind sehr einfach</vt:lpstr>
      <vt:lpstr>Strict</vt:lpstr>
      <vt:lpstr>var</vt:lpstr>
      <vt:lpstr>Gültigkeitsbereich von Variablen </vt:lpstr>
      <vt:lpstr>Objekte</vt:lpstr>
      <vt:lpstr>Literale</vt:lpstr>
      <vt:lpstr>Objekt</vt:lpstr>
      <vt:lpstr>Object</vt:lpstr>
      <vt:lpstr>Method Invocation</vt:lpstr>
      <vt:lpstr>Browser</vt:lpstr>
      <vt:lpstr>Node.js</vt:lpstr>
      <vt:lpstr>Console</vt:lpstr>
      <vt:lpstr>Arrays</vt:lpstr>
      <vt:lpstr>Arrays</vt:lpstr>
      <vt:lpstr>Arrays</vt:lpstr>
      <vt:lpstr>Bonus: Arrays</vt:lpstr>
      <vt:lpstr>For-each ist gut </vt:lpstr>
      <vt:lpstr>Kontrollstrukturen: for-Schleife</vt:lpstr>
      <vt:lpstr>For-Schleife</vt:lpstr>
      <vt:lpstr>Funktionen</vt:lpstr>
      <vt:lpstr>Funktionsliteral</vt:lpstr>
      <vt:lpstr>Parameter</vt:lpstr>
      <vt:lpstr>Bonusparameter</vt:lpstr>
      <vt:lpstr>Fallstricke des Bonusparameters</vt:lpstr>
      <vt:lpstr>Immediate Functions</vt:lpstr>
      <vt:lpstr>Class Pattern – Konstruktor Functions</vt:lpstr>
      <vt:lpstr>Class Pattern – this</vt:lpstr>
      <vt:lpstr>Class Pattern – method pattern</vt:lpstr>
      <vt:lpstr>Class Pattern – Prototypes!</vt:lpstr>
      <vt:lpstr>Class Pattern – Sichtbarkeit von Variablen</vt:lpstr>
      <vt:lpstr>Closures</vt:lpstr>
      <vt:lpstr>Closures</vt:lpstr>
      <vt:lpstr>Class Pattern – Putting it all together – IIFE &amp; Closures</vt:lpstr>
      <vt:lpstr>Module – Export</vt:lpstr>
      <vt:lpstr>Module – Import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577</cp:revision>
  <dcterms:created xsi:type="dcterms:W3CDTF">2007-11-03T16:56:34Z</dcterms:created>
  <dcterms:modified xsi:type="dcterms:W3CDTF">2014-10-08T19:34:44Z</dcterms:modified>
  <cp:category/>
  <cp:contentStatus>Endgültig (v2.0)</cp:contentStatus>
</cp:coreProperties>
</file>