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0"/>
  </p:notesMasterIdLst>
  <p:handoutMasterIdLst>
    <p:handoutMasterId r:id="rId51"/>
  </p:handoutMasterIdLst>
  <p:sldIdLst>
    <p:sldId id="256" r:id="rId5"/>
    <p:sldId id="516" r:id="rId6"/>
    <p:sldId id="453" r:id="rId7"/>
    <p:sldId id="509" r:id="rId8"/>
    <p:sldId id="454" r:id="rId9"/>
    <p:sldId id="504" r:id="rId10"/>
    <p:sldId id="505" r:id="rId11"/>
    <p:sldId id="506" r:id="rId12"/>
    <p:sldId id="507" r:id="rId13"/>
    <p:sldId id="508" r:id="rId14"/>
    <p:sldId id="275" r:id="rId15"/>
    <p:sldId id="510" r:id="rId16"/>
    <p:sldId id="288" r:id="rId17"/>
    <p:sldId id="494" r:id="rId18"/>
    <p:sldId id="289" r:id="rId19"/>
    <p:sldId id="456" r:id="rId20"/>
    <p:sldId id="455" r:id="rId21"/>
    <p:sldId id="457" r:id="rId22"/>
    <p:sldId id="458" r:id="rId23"/>
    <p:sldId id="520" r:id="rId24"/>
    <p:sldId id="467" r:id="rId25"/>
    <p:sldId id="466" r:id="rId26"/>
    <p:sldId id="521" r:id="rId27"/>
    <p:sldId id="517" r:id="rId28"/>
    <p:sldId id="518" r:id="rId29"/>
    <p:sldId id="519" r:id="rId30"/>
    <p:sldId id="503" r:id="rId31"/>
    <p:sldId id="476" r:id="rId32"/>
    <p:sldId id="471" r:id="rId33"/>
    <p:sldId id="472" r:id="rId34"/>
    <p:sldId id="523" r:id="rId35"/>
    <p:sldId id="524" r:id="rId36"/>
    <p:sldId id="478" r:id="rId37"/>
    <p:sldId id="479" r:id="rId38"/>
    <p:sldId id="480" r:id="rId39"/>
    <p:sldId id="481" r:id="rId40"/>
    <p:sldId id="482" r:id="rId41"/>
    <p:sldId id="497" r:id="rId42"/>
    <p:sldId id="490" r:id="rId43"/>
    <p:sldId id="500" r:id="rId44"/>
    <p:sldId id="522" r:id="rId45"/>
    <p:sldId id="501" r:id="rId46"/>
    <p:sldId id="498" r:id="rId47"/>
    <p:sldId id="499" r:id="rId48"/>
    <p:sldId id="515" r:id="rId49"/>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66568" autoAdjust="0"/>
  </p:normalViewPr>
  <p:slideViewPr>
    <p:cSldViewPr>
      <p:cViewPr>
        <p:scale>
          <a:sx n="100" d="100"/>
          <a:sy n="100" d="100"/>
        </p:scale>
        <p:origin x="-648" y="-40"/>
      </p:cViewPr>
      <p:guideLst>
        <p:guide orient="horz" pos="618"/>
        <p:guide pos="383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08/10/14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08/10/14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Konstruke</a:t>
            </a:r>
            <a:r>
              <a:rPr lang="de-DE" dirty="0" smtClean="0"/>
              <a:t> auf den folgenden</a:t>
            </a:r>
            <a:r>
              <a:rPr lang="de-DE" baseline="0" dirty="0" smtClean="0"/>
              <a:t> Folien!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6</a:t>
            </a:fld>
            <a:endParaRPr lang="de-DE"/>
          </a:p>
        </p:txBody>
      </p:sp>
    </p:spTree>
    <p:extLst>
      <p:ext uri="{BB962C8B-B14F-4D97-AF65-F5344CB8AC3E}">
        <p14:creationId xmlns:p14="http://schemas.microsoft.com/office/powerpoint/2010/main" val="3304315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33</a:t>
            </a:fld>
            <a:endParaRPr lang="de-DE"/>
          </a:p>
        </p:txBody>
      </p:sp>
    </p:spTree>
    <p:extLst>
      <p:ext uri="{BB962C8B-B14F-4D97-AF65-F5344CB8AC3E}">
        <p14:creationId xmlns:p14="http://schemas.microsoft.com/office/powerpoint/2010/main" val="130462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e.g. </a:t>
            </a:r>
            <a:r>
              <a:rPr lang="de-DE" dirty="0" err="1" smtClean="0"/>
              <a:t>Lexical</a:t>
            </a:r>
            <a:r>
              <a:rPr lang="de-DE" dirty="0" smtClean="0"/>
              <a:t> </a:t>
            </a:r>
            <a:r>
              <a:rPr lang="de-DE" dirty="0" err="1" smtClean="0"/>
              <a:t>scoping</a:t>
            </a:r>
            <a:r>
              <a:rPr lang="de-DE" dirty="0" smtClean="0"/>
              <a:t>,</a:t>
            </a:r>
            <a:r>
              <a:rPr lang="de-DE" baseline="0" dirty="0" smtClean="0"/>
              <a:t> Lambda, </a:t>
            </a:r>
            <a:r>
              <a:rPr lang="de-DE" baseline="0" dirty="0" err="1" smtClean="0"/>
              <a:t>Callbacks</a:t>
            </a: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indent="0">
              <a:buNone/>
            </a:pPr>
            <a:r>
              <a:rPr lang="de-DE" dirty="0" smtClean="0">
                <a:solidFill>
                  <a:srgbClr val="FFFFFF"/>
                </a:solidFill>
              </a:rPr>
              <a:t>Das Grundprinzip von </a:t>
            </a:r>
            <a:r>
              <a:rPr lang="de-DE" dirty="0" err="1" smtClean="0">
                <a:solidFill>
                  <a:srgbClr val="FFFFFF"/>
                </a:solidFill>
              </a:rPr>
              <a:t>Scheme</a:t>
            </a:r>
            <a:r>
              <a:rPr lang="de-DE" dirty="0" smtClean="0">
                <a:solidFill>
                  <a:srgbClr val="FFFFFF"/>
                </a:solidFill>
              </a:rPr>
              <a:t> ist es, eine Sprache nicht dadurch mächtig werden zu lassen, indem man immer mehr Features hinzufügt, sondern indem man Einschränkungen entfernt. </a:t>
            </a:r>
          </a:p>
          <a:p>
            <a:pPr marL="0" indent="0">
              <a:buNone/>
            </a:pPr>
            <a:r>
              <a:rPr lang="de-DE" dirty="0" smtClean="0">
                <a:solidFill>
                  <a:srgbClr val="FFFFFF"/>
                </a:solidFill>
              </a:rPr>
              <a:t>Es gab </a:t>
            </a:r>
            <a:r>
              <a:rPr lang="de-DE" dirty="0" err="1" smtClean="0">
                <a:solidFill>
                  <a:srgbClr val="FFFFFF"/>
                </a:solidFill>
              </a:rPr>
              <a:t>Scheme</a:t>
            </a:r>
            <a:r>
              <a:rPr lang="de-DE" dirty="0" smtClean="0">
                <a:solidFill>
                  <a:srgbClr val="FFFFFF"/>
                </a:solidFill>
              </a:rPr>
              <a:t>-Implementierungen von JavaScript.</a:t>
            </a:r>
          </a:p>
        </p:txBody>
      </p:sp>
      <p:sp>
        <p:nvSpPr>
          <p:cNvPr id="4" name="Foliennummernplatzhalter 3"/>
          <p:cNvSpPr>
            <a:spLocks noGrp="1"/>
          </p:cNvSpPr>
          <p:nvPr>
            <p:ph type="sldNum" sz="quarter" idx="10"/>
          </p:nvPr>
        </p:nvSpPr>
        <p:spPr/>
        <p:txBody>
          <a:bodyPr/>
          <a:lstStyle/>
          <a:p>
            <a:fld id="{96B3538B-D81F-476E-A31A-F9ABC7F48F1A}" type="slidenum">
              <a:rPr lang="de-DE" smtClean="0"/>
              <a:pPr/>
              <a:t>10</a:t>
            </a:fld>
            <a:endParaRPr lang="de-DE"/>
          </a:p>
        </p:txBody>
      </p:sp>
    </p:spTree>
    <p:extLst>
      <p:ext uri="{BB962C8B-B14F-4D97-AF65-F5344CB8AC3E}">
        <p14:creationId xmlns:p14="http://schemas.microsoft.com/office/powerpoint/2010/main" val="181027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null ist ein Objekt=?!</a:t>
            </a:r>
          </a:p>
          <a:p>
            <a:endParaRPr lang="de-DE" dirty="0" smtClean="0"/>
          </a:p>
        </p:txBody>
      </p:sp>
      <p:sp>
        <p:nvSpPr>
          <p:cNvPr id="4" name="Foliennummernplatzhalter 3"/>
          <p:cNvSpPr>
            <a:spLocks noGrp="1"/>
          </p:cNvSpPr>
          <p:nvPr>
            <p:ph type="sldNum" sz="quarter" idx="10"/>
          </p:nvPr>
        </p:nvSpPr>
        <p:spPr/>
        <p:txBody>
          <a:bodyPr/>
          <a:lstStyle/>
          <a:p>
            <a:fld id="{96B3538B-D81F-476E-A31A-F9ABC7F48F1A}" type="slidenum">
              <a:rPr lang="de-DE" smtClean="0"/>
              <a:pPr/>
              <a:t>11</a:t>
            </a:fld>
            <a:endParaRPr lang="de-DE"/>
          </a:p>
        </p:txBody>
      </p:sp>
    </p:spTree>
    <p:extLst>
      <p:ext uri="{BB962C8B-B14F-4D97-AF65-F5344CB8AC3E}">
        <p14:creationId xmlns:p14="http://schemas.microsoft.com/office/powerpoint/2010/main" val="1706859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Trick mit a=3</a:t>
            </a:r>
            <a:r>
              <a:rPr lang="de-DE" baseline="0" dirty="0" smtClean="0"/>
              <a:t> und b = 33 (b*1 + a) zeigen.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12</a:t>
            </a:fld>
            <a:endParaRPr lang="de-DE"/>
          </a:p>
        </p:txBody>
      </p:sp>
    </p:spTree>
    <p:extLst>
      <p:ext uri="{BB962C8B-B14F-4D97-AF65-F5344CB8AC3E}">
        <p14:creationId xmlns:p14="http://schemas.microsoft.com/office/powerpoint/2010/main" val="1694985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15</a:t>
            </a:fld>
            <a:endParaRPr lang="de-DE"/>
          </a:p>
        </p:txBody>
      </p:sp>
    </p:spTree>
    <p:extLst>
      <p:ext uri="{BB962C8B-B14F-4D97-AF65-F5344CB8AC3E}">
        <p14:creationId xmlns:p14="http://schemas.microsoft.com/office/powerpoint/2010/main" val="2950292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23</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9_for-in_loops!</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25</a:t>
            </a:fld>
            <a:endParaRPr lang="de-DE"/>
          </a:p>
        </p:txBody>
      </p:sp>
    </p:spTree>
    <p:extLst>
      <p:ext uri="{BB962C8B-B14F-4D97-AF65-F5344CB8AC3E}">
        <p14:creationId xmlns:p14="http://schemas.microsoft.com/office/powerpoint/2010/main" val="4271103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27</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p:txBody>
      </p:sp>
      <p:sp>
        <p:nvSpPr>
          <p:cNvPr id="4" name="Foliennummernplatzhalter 3"/>
          <p:cNvSpPr>
            <a:spLocks noGrp="1"/>
          </p:cNvSpPr>
          <p:nvPr>
            <p:ph type="sldNum" sz="quarter" idx="10"/>
          </p:nvPr>
        </p:nvSpPr>
        <p:spPr/>
        <p:txBody>
          <a:bodyPr/>
          <a:lstStyle/>
          <a:p>
            <a:fld id="{96B3538B-D81F-476E-A31A-F9ABC7F48F1A}" type="slidenum">
              <a:rPr lang="de-DE" smtClean="0"/>
              <a:pPr/>
              <a:t>29</a:t>
            </a:fld>
            <a:endParaRPr lang="de-DE"/>
          </a:p>
        </p:txBody>
      </p:sp>
    </p:spTree>
    <p:extLst>
      <p:ext uri="{BB962C8B-B14F-4D97-AF65-F5344CB8AC3E}">
        <p14:creationId xmlns:p14="http://schemas.microsoft.com/office/powerpoint/2010/main" val="366690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9">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8" r:id="rId7"/>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 Id="rId3"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3.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microsoft.com/office/2007/relationships/hdphoto" Target="../media/hdphoto3.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microsoft.com/office/2007/relationships/hdphoto" Target="../media/hdphoto3.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smtClean="0"/>
              <a:t>Notizen</a:t>
            </a:r>
            <a:endParaRPr lang="de-DE" dirty="0"/>
          </a:p>
        </p:txBody>
      </p:sp>
      <p:sp>
        <p:nvSpPr>
          <p:cNvPr id="3" name="Titel 2"/>
          <p:cNvSpPr>
            <a:spLocks noGrp="1"/>
          </p:cNvSpPr>
          <p:nvPr>
            <p:ph type="title"/>
          </p:nvPr>
        </p:nvSpPr>
        <p:spPr/>
        <p:txBody>
          <a:bodyPr/>
          <a:lstStyle/>
          <a:p>
            <a:r>
              <a:rPr lang="de-DE" dirty="0" smtClean="0"/>
              <a:t>Code Talks		</a:t>
            </a:r>
            <a:endParaRPr lang="de-DE" dirty="0"/>
          </a:p>
        </p:txBody>
      </p:sp>
    </p:spTree>
    <p:extLst>
      <p:ext uri="{BB962C8B-B14F-4D97-AF65-F5344CB8AC3E}">
        <p14:creationId xmlns:p14="http://schemas.microsoft.com/office/powerpoint/2010/main" val="4389497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Hubble's_Wide_View_of_'Mystic_Mountain'_in_Infrar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8093864"/>
          </a:xfrm>
          <a:prstGeom prst="rect">
            <a:avLst/>
          </a:prstGeom>
        </p:spPr>
      </p:pic>
      <p:sp>
        <p:nvSpPr>
          <p:cNvPr id="3" name="Titel 2"/>
          <p:cNvSpPr>
            <a:spLocks noGrp="1"/>
          </p:cNvSpPr>
          <p:nvPr>
            <p:ph type="title"/>
          </p:nvPr>
        </p:nvSpPr>
        <p:spPr/>
        <p:txBody>
          <a:bodyPr/>
          <a:lstStyle/>
          <a:p>
            <a:r>
              <a:rPr lang="de-DE" dirty="0" err="1" smtClean="0">
                <a:solidFill>
                  <a:srgbClr val="FFFFFF"/>
                </a:solidFill>
              </a:rPr>
              <a:t>Scheme</a:t>
            </a:r>
            <a:r>
              <a:rPr lang="de-DE" dirty="0" smtClean="0">
                <a:solidFill>
                  <a:srgbClr val="FFFFFF"/>
                </a:solidFill>
              </a:rPr>
              <a:t>: </a:t>
            </a:r>
            <a:r>
              <a:rPr lang="de-DE" dirty="0" err="1">
                <a:solidFill>
                  <a:srgbClr val="FFFFFF"/>
                </a:solidFill>
              </a:rPr>
              <a:t>minimalistic</a:t>
            </a:r>
            <a:r>
              <a:rPr lang="de-DE" dirty="0">
                <a:solidFill>
                  <a:srgbClr val="FFFFFF"/>
                </a:solidFill>
              </a:rPr>
              <a:t> </a:t>
            </a:r>
            <a:r>
              <a:rPr lang="de-DE" dirty="0" smtClean="0">
                <a:solidFill>
                  <a:srgbClr val="FFFFFF"/>
                </a:solidFill>
              </a:rPr>
              <a:t>LISP</a:t>
            </a:r>
            <a:endParaRPr lang="de-DE" dirty="0">
              <a:solidFill>
                <a:srgbClr val="FFFFFF"/>
              </a:solidFill>
            </a:endParaRPr>
          </a:p>
        </p:txBody>
      </p:sp>
      <p:sp>
        <p:nvSpPr>
          <p:cNvPr id="9" name="Textfeld 8"/>
          <p:cNvSpPr txBox="1"/>
          <p:nvPr/>
        </p:nvSpPr>
        <p:spPr>
          <a:xfrm>
            <a:off x="683568" y="1916832"/>
            <a:ext cx="7645182" cy="2554545"/>
          </a:xfrm>
          <a:prstGeom prst="rect">
            <a:avLst/>
          </a:prstGeom>
          <a:noFill/>
        </p:spPr>
        <p:txBody>
          <a:bodyPr wrap="square" rtlCol="0">
            <a:spAutoFit/>
          </a:bodyPr>
          <a:lstStyle/>
          <a:p>
            <a:pPr>
              <a:defRPr/>
            </a:pPr>
            <a:r>
              <a:rPr lang="de-DE" sz="2000" dirty="0" smtClean="0">
                <a:solidFill>
                  <a:schemeClr val="bg1"/>
                </a:solidFill>
              </a:rPr>
              <a:t>Hat Einiges von </a:t>
            </a:r>
            <a:r>
              <a:rPr lang="de-DE" sz="2000" dirty="0" err="1" smtClean="0">
                <a:solidFill>
                  <a:schemeClr val="bg1"/>
                </a:solidFill>
              </a:rPr>
              <a:t>Scheme</a:t>
            </a:r>
            <a:r>
              <a:rPr lang="de-DE" sz="2000" dirty="0" smtClean="0">
                <a:solidFill>
                  <a:schemeClr val="bg1"/>
                </a:solidFill>
              </a:rPr>
              <a:t> geerbt:</a:t>
            </a:r>
          </a:p>
          <a:p>
            <a:pPr>
              <a:defRPr/>
            </a:pPr>
            <a:r>
              <a:rPr lang="de-DE" sz="2000" dirty="0" smtClean="0">
                <a:solidFill>
                  <a:schemeClr val="bg1"/>
                </a:solidFill>
              </a:rPr>
              <a:t>e.g</a:t>
            </a:r>
            <a:r>
              <a:rPr lang="de-DE" sz="2000" dirty="0">
                <a:solidFill>
                  <a:schemeClr val="bg1"/>
                </a:solidFill>
              </a:rPr>
              <a:t>. </a:t>
            </a:r>
            <a:r>
              <a:rPr lang="de-DE" sz="2000" dirty="0" err="1">
                <a:solidFill>
                  <a:schemeClr val="bg1"/>
                </a:solidFill>
              </a:rPr>
              <a:t>Lexical</a:t>
            </a:r>
            <a:r>
              <a:rPr lang="de-DE" sz="2000" dirty="0">
                <a:solidFill>
                  <a:schemeClr val="bg1"/>
                </a:solidFill>
              </a:rPr>
              <a:t> </a:t>
            </a:r>
            <a:r>
              <a:rPr lang="de-DE" sz="2000" dirty="0" err="1">
                <a:solidFill>
                  <a:schemeClr val="bg1"/>
                </a:solidFill>
              </a:rPr>
              <a:t>scoping</a:t>
            </a:r>
            <a:r>
              <a:rPr lang="de-DE" sz="2000" dirty="0">
                <a:solidFill>
                  <a:schemeClr val="bg1"/>
                </a:solidFill>
              </a:rPr>
              <a:t>, Lambda, </a:t>
            </a:r>
            <a:r>
              <a:rPr lang="de-DE" sz="2000" dirty="0" err="1">
                <a:solidFill>
                  <a:schemeClr val="bg1"/>
                </a:solidFill>
              </a:rPr>
              <a:t>Callbacks</a:t>
            </a:r>
            <a:endParaRPr lang="de-DE" sz="2000" dirty="0">
              <a:solidFill>
                <a:schemeClr val="bg1"/>
              </a:solidFill>
            </a:endParaRPr>
          </a:p>
          <a:p>
            <a:pPr>
              <a:defRPr/>
            </a:pPr>
            <a:endParaRPr lang="de-DE" sz="2000" dirty="0"/>
          </a:p>
          <a:p>
            <a:r>
              <a:rPr lang="de-DE" sz="2000" dirty="0">
                <a:solidFill>
                  <a:srgbClr val="FFFFFF"/>
                </a:solidFill>
              </a:rPr>
              <a:t>Das Grundprinzip von </a:t>
            </a:r>
            <a:r>
              <a:rPr lang="de-DE" sz="2000" dirty="0" err="1">
                <a:solidFill>
                  <a:srgbClr val="FFFFFF"/>
                </a:solidFill>
              </a:rPr>
              <a:t>Scheme</a:t>
            </a:r>
            <a:r>
              <a:rPr lang="de-DE" sz="2000" dirty="0">
                <a:solidFill>
                  <a:srgbClr val="FFFFFF"/>
                </a:solidFill>
              </a:rPr>
              <a:t> ist es, eine Sprache nicht dadurch mächtig werden zu lassen, indem man immer mehr Features hinzufügt, sondern indem man Einschränkungen entfernt. </a:t>
            </a:r>
            <a:endParaRPr lang="de-DE" sz="2000" dirty="0" smtClean="0">
              <a:solidFill>
                <a:srgbClr val="FFFFFF"/>
              </a:solidFill>
            </a:endParaRPr>
          </a:p>
          <a:p>
            <a:endParaRPr lang="de-DE" sz="2000" dirty="0">
              <a:solidFill>
                <a:srgbClr val="FFFFFF"/>
              </a:solidFill>
            </a:endParaRPr>
          </a:p>
          <a:p>
            <a:r>
              <a:rPr lang="de-DE" sz="2000" dirty="0">
                <a:solidFill>
                  <a:srgbClr val="FFFFFF"/>
                </a:solidFill>
              </a:rPr>
              <a:t>Es gab </a:t>
            </a:r>
            <a:r>
              <a:rPr lang="de-DE" sz="2000" dirty="0" err="1">
                <a:solidFill>
                  <a:srgbClr val="FFFFFF"/>
                </a:solidFill>
              </a:rPr>
              <a:t>Scheme</a:t>
            </a:r>
            <a:r>
              <a:rPr lang="de-DE" sz="2000" dirty="0">
                <a:solidFill>
                  <a:srgbClr val="FFFFFF"/>
                </a:solidFill>
              </a:rPr>
              <a:t>-Implementierungen von JavaScript.</a:t>
            </a:r>
          </a:p>
        </p:txBody>
      </p:sp>
    </p:spTree>
    <p:extLst>
      <p:ext uri="{BB962C8B-B14F-4D97-AF65-F5344CB8AC3E}">
        <p14:creationId xmlns:p14="http://schemas.microsoft.com/office/powerpoint/2010/main" val="33550132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Basistypen sind </a:t>
            </a:r>
            <a:endParaRPr lang="de-DE" dirty="0"/>
          </a:p>
          <a:p>
            <a:pPr>
              <a:buFont typeface="Arial"/>
              <a:buChar char="•"/>
            </a:pPr>
            <a:r>
              <a:rPr lang="de-DE" dirty="0" smtClean="0"/>
              <a:t>Zahlen (</a:t>
            </a:r>
            <a:r>
              <a:rPr lang="de-DE" dirty="0" err="1" smtClean="0"/>
              <a:t>number</a:t>
            </a:r>
            <a:r>
              <a:rPr lang="de-DE" dirty="0" smtClean="0"/>
              <a:t>)</a:t>
            </a:r>
          </a:p>
          <a:p>
            <a:pPr>
              <a:buFont typeface="Arial"/>
              <a:buChar char="•"/>
            </a:pPr>
            <a:r>
              <a:rPr lang="de-DE" dirty="0" smtClean="0"/>
              <a:t>Strings (</a:t>
            </a:r>
            <a:r>
              <a:rPr lang="de-DE" dirty="0" err="1" smtClean="0"/>
              <a:t>string</a:t>
            </a:r>
            <a:r>
              <a:rPr lang="de-DE" dirty="0" smtClean="0"/>
              <a:t>)</a:t>
            </a:r>
          </a:p>
          <a:p>
            <a:pPr>
              <a:buFont typeface="Arial"/>
              <a:buChar char="•"/>
            </a:pPr>
            <a:r>
              <a:rPr lang="de-DE" dirty="0" smtClean="0"/>
              <a:t>Boolean (</a:t>
            </a:r>
            <a:r>
              <a:rPr lang="de-DE" dirty="0" err="1" smtClean="0"/>
              <a:t>boolean</a:t>
            </a:r>
            <a:r>
              <a:rPr lang="de-DE" dirty="0" smtClean="0"/>
              <a:t>)</a:t>
            </a:r>
          </a:p>
          <a:p>
            <a:pPr>
              <a:buFont typeface="Arial"/>
              <a:buChar char="•"/>
            </a:pPr>
            <a:r>
              <a:rPr lang="de-DE" dirty="0" smtClean="0"/>
              <a:t>undefined </a:t>
            </a:r>
          </a:p>
          <a:p>
            <a:pPr>
              <a:buFont typeface="Arial"/>
              <a:buChar char="•"/>
            </a:pPr>
            <a:r>
              <a:rPr lang="de-DE" dirty="0"/>
              <a:t>null ist </a:t>
            </a:r>
            <a:r>
              <a:rPr lang="de-DE" dirty="0" smtClean="0"/>
              <a:t>kein </a:t>
            </a:r>
            <a:r>
              <a:rPr lang="de-DE" dirty="0" err="1" smtClean="0"/>
              <a:t>Basistyp</a:t>
            </a:r>
            <a:r>
              <a:rPr lang="de-DE" dirty="0" smtClean="0"/>
              <a:t> sondern ein Objekt!</a:t>
            </a:r>
            <a:endParaRPr lang="de-DE" dirty="0" smtClean="0"/>
          </a:p>
          <a:p>
            <a:pPr marL="0" indent="0">
              <a:buNone/>
            </a:pPr>
            <a:endParaRPr lang="de-DE" dirty="0"/>
          </a:p>
        </p:txBody>
      </p:sp>
      <p:sp>
        <p:nvSpPr>
          <p:cNvPr id="3" name="Titel 2"/>
          <p:cNvSpPr>
            <a:spLocks noGrp="1"/>
          </p:cNvSpPr>
          <p:nvPr>
            <p:ph type="title"/>
          </p:nvPr>
        </p:nvSpPr>
        <p:spPr/>
        <p:txBody>
          <a:bodyPr/>
          <a:lstStyle/>
          <a:p>
            <a:r>
              <a:rPr lang="de-DE" dirty="0" smtClean="0"/>
              <a:t>Typen in JS sind sehr einfach</a:t>
            </a:r>
            <a:endParaRPr lang="de-DE" dirty="0"/>
          </a:p>
        </p:txBody>
      </p:sp>
    </p:spTree>
    <p:extLst>
      <p:ext uri="{BB962C8B-B14F-4D97-AF65-F5344CB8AC3E}">
        <p14:creationId xmlns:p14="http://schemas.microsoft.com/office/powerpoint/2010/main" val="17824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2600" dirty="0" smtClean="0"/>
              <a:t>JS ist keine statisch typisierte Sprache</a:t>
            </a:r>
          </a:p>
          <a:p>
            <a:pPr marL="0" indent="0">
              <a:buNone/>
            </a:pPr>
            <a:r>
              <a:rPr lang="de-DE" sz="2600" dirty="0" smtClean="0"/>
              <a:t>Keine Cast-Operator, stattdessen implizite Typkonvertierung</a:t>
            </a:r>
            <a:endParaRPr lang="de-DE" sz="2600" dirty="0"/>
          </a:p>
        </p:txBody>
      </p:sp>
      <p:sp>
        <p:nvSpPr>
          <p:cNvPr id="3" name="Titel 2"/>
          <p:cNvSpPr>
            <a:spLocks noGrp="1"/>
          </p:cNvSpPr>
          <p:nvPr>
            <p:ph type="title"/>
          </p:nvPr>
        </p:nvSpPr>
        <p:spPr/>
        <p:txBody>
          <a:bodyPr/>
          <a:lstStyle/>
          <a:p>
            <a:r>
              <a:rPr lang="de-DE" dirty="0" smtClean="0"/>
              <a:t>Typenlose Verwendung</a:t>
            </a:r>
            <a:endParaRPr lang="de-DE" dirty="0"/>
          </a:p>
        </p:txBody>
      </p:sp>
    </p:spTree>
    <p:extLst>
      <p:ext uri="{BB962C8B-B14F-4D97-AF65-F5344CB8AC3E}">
        <p14:creationId xmlns:p14="http://schemas.microsoft.com/office/powerpoint/2010/main" val="9432368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Variablen: Werden durch die </a:t>
            </a:r>
            <a:r>
              <a:rPr lang="de-DE" dirty="0" err="1" smtClean="0"/>
              <a:t>var</a:t>
            </a:r>
            <a:r>
              <a:rPr lang="de-DE" dirty="0" smtClean="0"/>
              <a:t>-Anweisung deklariert.</a:t>
            </a:r>
          </a:p>
          <a:p>
            <a:pPr marL="0" indent="0">
              <a:buNone/>
            </a:pPr>
            <a:r>
              <a:rPr lang="de-DE" dirty="0" smtClean="0"/>
              <a:t>Wenn die </a:t>
            </a:r>
            <a:r>
              <a:rPr lang="de-DE" dirty="0" err="1" smtClean="0"/>
              <a:t>var</a:t>
            </a:r>
            <a:r>
              <a:rPr lang="de-DE" dirty="0" smtClean="0"/>
              <a:t>-Anweisung vergessen wird, dann werden globale Variablen (im Browser das </a:t>
            </a:r>
            <a:r>
              <a:rPr lang="de-DE" dirty="0" err="1" smtClean="0"/>
              <a:t>Window</a:t>
            </a:r>
            <a:r>
              <a:rPr lang="de-DE" dirty="0" smtClean="0"/>
              <a:t>-Objekt) deklariert.</a:t>
            </a:r>
          </a:p>
          <a:p>
            <a:pPr marL="0" indent="0">
              <a:buNone/>
            </a:pPr>
            <a:r>
              <a:rPr lang="de-DE" dirty="0" smtClean="0"/>
              <a:t>Warum das? JS </a:t>
            </a:r>
            <a:r>
              <a:rPr lang="de-DE" dirty="0"/>
              <a:t>war dazu da, per </a:t>
            </a:r>
            <a:r>
              <a:rPr lang="de-DE" dirty="0" err="1"/>
              <a:t>Copy‘n‘Paste</a:t>
            </a:r>
            <a:r>
              <a:rPr lang="de-DE" dirty="0"/>
              <a:t> verwendet zu werden (z.B. </a:t>
            </a:r>
            <a:r>
              <a:rPr lang="de-DE" dirty="0" err="1"/>
              <a:t>MouseOver</a:t>
            </a:r>
            <a:r>
              <a:rPr lang="de-DE" dirty="0"/>
              <a:t>). Daher war es sehr </a:t>
            </a:r>
            <a:r>
              <a:rPr lang="de-DE" dirty="0" smtClean="0"/>
              <a:t>fehlertolerant (Semikolon optional, </a:t>
            </a:r>
            <a:r>
              <a:rPr lang="de-DE" dirty="0" err="1" smtClean="0"/>
              <a:t>var</a:t>
            </a:r>
            <a:r>
              <a:rPr lang="de-DE" dirty="0" smtClean="0"/>
              <a:t> optional). </a:t>
            </a:r>
          </a:p>
          <a:p>
            <a:pPr marL="0" indent="0">
              <a:buNone/>
            </a:pPr>
            <a:r>
              <a:rPr lang="de-DE" dirty="0" smtClean="0"/>
              <a:t>Dies </a:t>
            </a:r>
            <a:r>
              <a:rPr lang="de-DE" dirty="0"/>
              <a:t>ist in größeren Anwendungen nicht mehr </a:t>
            </a:r>
            <a:r>
              <a:rPr lang="de-DE" dirty="0" smtClean="0"/>
              <a:t>wünschenswert</a:t>
            </a:r>
            <a:r>
              <a:rPr lang="de-DE" dirty="0"/>
              <a:t>.</a:t>
            </a:r>
          </a:p>
          <a:p>
            <a:pPr marL="0" indent="0">
              <a:buNone/>
            </a:pPr>
            <a:r>
              <a:rPr lang="de-DE" dirty="0" smtClean="0"/>
              <a:t>Daher ist das in ES5 nicht mehr erlaubt.</a:t>
            </a:r>
          </a:p>
          <a:p>
            <a:pPr marL="0" indent="0">
              <a:buNone/>
            </a:pPr>
            <a:r>
              <a:rPr lang="de-DE" dirty="0" smtClean="0"/>
              <a:t>Die </a:t>
            </a:r>
            <a:r>
              <a:rPr lang="de-DE" dirty="0" err="1" smtClean="0"/>
              <a:t>var</a:t>
            </a:r>
            <a:r>
              <a:rPr lang="de-DE" dirty="0" smtClean="0"/>
              <a:t>-Anweisung ist Pflicht im „</a:t>
            </a:r>
            <a:r>
              <a:rPr lang="de-DE" dirty="0" err="1" smtClean="0"/>
              <a:t>strict</a:t>
            </a:r>
            <a:r>
              <a:rPr lang="de-DE" dirty="0" smtClean="0"/>
              <a:t> </a:t>
            </a:r>
            <a:r>
              <a:rPr lang="de-DE" dirty="0" err="1" smtClean="0"/>
              <a:t>mode</a:t>
            </a:r>
            <a:r>
              <a:rPr lang="de-DE" dirty="0" smtClean="0"/>
              <a:t>“.</a:t>
            </a:r>
          </a:p>
          <a:p>
            <a:pPr marL="0" indent="0">
              <a:buNone/>
            </a:pPr>
            <a:endParaRPr lang="de-DE" dirty="0"/>
          </a:p>
        </p:txBody>
      </p:sp>
      <p:sp>
        <p:nvSpPr>
          <p:cNvPr id="3" name="Titel 2"/>
          <p:cNvSpPr>
            <a:spLocks noGrp="1"/>
          </p:cNvSpPr>
          <p:nvPr>
            <p:ph type="title"/>
          </p:nvPr>
        </p:nvSpPr>
        <p:spPr/>
        <p:txBody>
          <a:bodyPr/>
          <a:lstStyle/>
          <a:p>
            <a:r>
              <a:rPr lang="de-DE" dirty="0" err="1" smtClean="0"/>
              <a:t>Strict</a:t>
            </a:r>
            <a:endParaRPr lang="de-DE" dirty="0"/>
          </a:p>
        </p:txBody>
      </p:sp>
    </p:spTree>
    <p:extLst>
      <p:ext uri="{BB962C8B-B14F-4D97-AF65-F5344CB8AC3E}">
        <p14:creationId xmlns:p14="http://schemas.microsoft.com/office/powerpoint/2010/main" val="35630919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Wobei wir bei </a:t>
            </a:r>
            <a:r>
              <a:rPr lang="de-DE" dirty="0" err="1" smtClean="0"/>
              <a:t>var</a:t>
            </a:r>
            <a:r>
              <a:rPr lang="de-DE" dirty="0" smtClean="0"/>
              <a:t> wären.</a:t>
            </a:r>
          </a:p>
          <a:p>
            <a:pPr marL="0" indent="0">
              <a:buNone/>
            </a:pPr>
            <a:r>
              <a:rPr lang="de-DE" dirty="0" err="1" smtClean="0"/>
              <a:t>Var</a:t>
            </a:r>
            <a:r>
              <a:rPr lang="de-DE" dirty="0" smtClean="0"/>
              <a:t> ist das Schlüsselwort, um eine Variable zu definieren.</a:t>
            </a:r>
            <a:endParaRPr lang="de-DE" dirty="0"/>
          </a:p>
        </p:txBody>
      </p:sp>
      <p:sp>
        <p:nvSpPr>
          <p:cNvPr id="3" name="Titel 2"/>
          <p:cNvSpPr>
            <a:spLocks noGrp="1"/>
          </p:cNvSpPr>
          <p:nvPr>
            <p:ph type="title"/>
          </p:nvPr>
        </p:nvSpPr>
        <p:spPr/>
        <p:txBody>
          <a:bodyPr/>
          <a:lstStyle/>
          <a:p>
            <a:r>
              <a:rPr lang="de-DE" dirty="0" err="1" smtClean="0"/>
              <a:t>var</a:t>
            </a:r>
            <a:endParaRPr lang="de-DE" dirty="0"/>
          </a:p>
        </p:txBody>
      </p:sp>
    </p:spTree>
    <p:extLst>
      <p:ext uri="{BB962C8B-B14F-4D97-AF65-F5344CB8AC3E}">
        <p14:creationId xmlns:p14="http://schemas.microsoft.com/office/powerpoint/2010/main" val="6528721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dirty="0" smtClean="0"/>
              <a:t>Achtung</a:t>
            </a:r>
            <a:r>
              <a:rPr lang="de-DE" dirty="0"/>
              <a:t>: Anders als in vielen anderen Programmiersprachen, wie Java und C, wird durch einen Block kein neuer Gültigkeitsbereich für Variablen definiert. Das heißt, auch Variablen, die in einem Block definiert wurden, sind außerhalb des Blocks nach ihrer Deklaration sichtbar</a:t>
            </a:r>
            <a:r>
              <a:rPr lang="de-DE" dirty="0" smtClean="0"/>
              <a:t>.</a:t>
            </a:r>
            <a:endParaRPr lang="de-DE" dirty="0"/>
          </a:p>
        </p:txBody>
      </p:sp>
      <p:sp>
        <p:nvSpPr>
          <p:cNvPr id="3" name="Titel 2"/>
          <p:cNvSpPr>
            <a:spLocks noGrp="1"/>
          </p:cNvSpPr>
          <p:nvPr>
            <p:ph type="title"/>
          </p:nvPr>
        </p:nvSpPr>
        <p:spPr/>
        <p:txBody>
          <a:bodyPr>
            <a:normAutofit/>
          </a:bodyPr>
          <a:lstStyle/>
          <a:p>
            <a:r>
              <a:rPr lang="de-DE" dirty="0"/>
              <a:t>Gültigkeitsbereich </a:t>
            </a:r>
            <a:r>
              <a:rPr lang="de-DE" dirty="0" smtClean="0"/>
              <a:t>von Variablen</a:t>
            </a:r>
            <a:r>
              <a:rPr lang="de-DE" dirty="0"/>
              <a:t/>
            </a:r>
            <a:br>
              <a:rPr lang="de-DE" dirty="0"/>
            </a:br>
            <a:endParaRPr lang="de-DE" dirty="0"/>
          </a:p>
        </p:txBody>
      </p:sp>
    </p:spTree>
    <p:extLst>
      <p:ext uri="{BB962C8B-B14F-4D97-AF65-F5344CB8AC3E}">
        <p14:creationId xmlns:p14="http://schemas.microsoft.com/office/powerpoint/2010/main" val="34861311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Objekte</a:t>
            </a:r>
            <a:endParaRPr lang="de-DE" dirty="0"/>
          </a:p>
        </p:txBody>
      </p:sp>
      <p:sp>
        <p:nvSpPr>
          <p:cNvPr id="2" name="Inhaltsplatzhalter 1"/>
          <p:cNvSpPr>
            <a:spLocks noGrp="1"/>
          </p:cNvSpPr>
          <p:nvPr>
            <p:ph type="body" sz="quarter" idx="11"/>
          </p:nvPr>
        </p:nvSpPr>
        <p:spPr/>
        <p:txBody>
          <a:bodyPr/>
          <a:lstStyle/>
          <a:p>
            <a:pPr marL="0" indent="0">
              <a:buNone/>
            </a:pPr>
            <a:r>
              <a:rPr lang="de-DE" dirty="0"/>
              <a:t>Alle </a:t>
            </a:r>
            <a:r>
              <a:rPr lang="de-DE" dirty="0" smtClean="0"/>
              <a:t>Datentypen außer Basistypen </a:t>
            </a:r>
            <a:r>
              <a:rPr lang="de-DE" dirty="0"/>
              <a:t>sind Objekte:</a:t>
            </a:r>
          </a:p>
          <a:p>
            <a:r>
              <a:rPr lang="de-DE" dirty="0" smtClean="0"/>
              <a:t>Arrays </a:t>
            </a:r>
          </a:p>
          <a:p>
            <a:r>
              <a:rPr lang="de-DE" dirty="0" smtClean="0"/>
              <a:t>Funktionen </a:t>
            </a:r>
          </a:p>
          <a:p>
            <a:r>
              <a:rPr lang="de-DE" dirty="0" smtClean="0"/>
              <a:t>Reguläre Ausdrücke (Funktionen)</a:t>
            </a:r>
          </a:p>
          <a:p>
            <a:r>
              <a:rPr lang="de-DE" dirty="0" smtClean="0"/>
              <a:t>Objekte </a:t>
            </a:r>
            <a:r>
              <a:rPr lang="de-DE" dirty="0"/>
              <a:t>selbst</a:t>
            </a:r>
          </a:p>
        </p:txBody>
      </p:sp>
    </p:spTree>
    <p:extLst>
      <p:ext uri="{BB962C8B-B14F-4D97-AF65-F5344CB8AC3E}">
        <p14:creationId xmlns:p14="http://schemas.microsoft.com/office/powerpoint/2010/main" val="21331765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Wir hatten bereits Typen besprochen.</a:t>
            </a:r>
          </a:p>
          <a:p>
            <a:pPr marL="0" indent="0">
              <a:buNone/>
            </a:pPr>
            <a:r>
              <a:rPr lang="de-DE" dirty="0" smtClean="0"/>
              <a:t>In JS gibt es Literale</a:t>
            </a:r>
            <a:endParaRPr lang="de-DE" dirty="0"/>
          </a:p>
          <a:p>
            <a:r>
              <a:rPr lang="de-DE" dirty="0" smtClean="0"/>
              <a:t>lassen sich direkt verwenden</a:t>
            </a:r>
          </a:p>
          <a:p>
            <a:r>
              <a:rPr lang="de-DE" dirty="0" smtClean="0"/>
              <a:t>sind unveränderlich</a:t>
            </a:r>
          </a:p>
          <a:p>
            <a:r>
              <a:rPr lang="de-DE" dirty="0" smtClean="0"/>
              <a:t>haben Methoden</a:t>
            </a:r>
          </a:p>
          <a:p>
            <a:r>
              <a:rPr lang="de-DE" dirty="0" smtClean="0"/>
              <a:t>nutzen </a:t>
            </a:r>
            <a:r>
              <a:rPr lang="de-DE" dirty="0" err="1" smtClean="0"/>
              <a:t>Autoboxing</a:t>
            </a:r>
            <a:endParaRPr lang="de-DE" dirty="0" smtClean="0"/>
          </a:p>
          <a:p>
            <a:pPr>
              <a:buFont typeface="Arial"/>
              <a:buChar char="•"/>
            </a:pPr>
            <a:endParaRPr lang="de-DE" dirty="0" smtClean="0"/>
          </a:p>
        </p:txBody>
      </p:sp>
      <p:sp>
        <p:nvSpPr>
          <p:cNvPr id="3" name="Titel 2"/>
          <p:cNvSpPr>
            <a:spLocks noGrp="1"/>
          </p:cNvSpPr>
          <p:nvPr>
            <p:ph type="title"/>
          </p:nvPr>
        </p:nvSpPr>
        <p:spPr/>
        <p:txBody>
          <a:bodyPr/>
          <a:lstStyle/>
          <a:p>
            <a:r>
              <a:rPr lang="de-DE" dirty="0" smtClean="0"/>
              <a:t>Literale</a:t>
            </a:r>
            <a:endParaRPr lang="de-DE" dirty="0"/>
          </a:p>
        </p:txBody>
      </p:sp>
    </p:spTree>
    <p:extLst>
      <p:ext uri="{BB962C8B-B14F-4D97-AF65-F5344CB8AC3E}">
        <p14:creationId xmlns:p14="http://schemas.microsoft.com/office/powerpoint/2010/main" val="25426554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0" indent="0">
              <a:buNone/>
            </a:pPr>
            <a:r>
              <a:rPr lang="de-DE" dirty="0" smtClean="0"/>
              <a:t>Ein Objekt ist ein:</a:t>
            </a:r>
          </a:p>
          <a:p>
            <a:r>
              <a:rPr lang="de-DE" dirty="0" smtClean="0"/>
              <a:t>Container </a:t>
            </a:r>
            <a:r>
              <a:rPr lang="de-DE" dirty="0"/>
              <a:t>für Schlüssel-Wert-Paare </a:t>
            </a:r>
            <a:r>
              <a:rPr lang="de-DE" dirty="0" smtClean="0"/>
              <a:t>(Slots)</a:t>
            </a:r>
            <a:endParaRPr lang="de-DE" dirty="0" smtClean="0"/>
          </a:p>
          <a:p>
            <a:r>
              <a:rPr lang="de-DE" dirty="0" smtClean="0"/>
              <a:t>Kann direkt über das Objekt-Literal gebildet </a:t>
            </a:r>
            <a:r>
              <a:rPr lang="de-DE" dirty="0" smtClean="0"/>
              <a:t>werden</a:t>
            </a:r>
            <a:endParaRPr lang="de-DE" dirty="0" smtClean="0"/>
          </a:p>
        </p:txBody>
      </p:sp>
      <p:sp>
        <p:nvSpPr>
          <p:cNvPr id="2" name="Titel 1"/>
          <p:cNvSpPr>
            <a:spLocks noGrp="1"/>
          </p:cNvSpPr>
          <p:nvPr>
            <p:ph type="title"/>
          </p:nvPr>
        </p:nvSpPr>
        <p:spPr/>
        <p:txBody>
          <a:bodyPr/>
          <a:lstStyle/>
          <a:p>
            <a:r>
              <a:rPr lang="de-DE" dirty="0" smtClean="0"/>
              <a:t>Objekt</a:t>
            </a:r>
            <a:endParaRPr lang="de-DE" dirty="0"/>
          </a:p>
        </p:txBody>
      </p:sp>
    </p:spTree>
    <p:extLst>
      <p:ext uri="{BB962C8B-B14F-4D97-AF65-F5344CB8AC3E}">
        <p14:creationId xmlns:p14="http://schemas.microsoft.com/office/powerpoint/2010/main" val="94738605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tr-TR" dirty="0" smtClean="0">
                <a:solidFill>
                  <a:srgbClr val="FFFFFF"/>
                </a:solidFill>
                <a:highlight>
                  <a:srgbClr val="272822"/>
                </a:highlight>
              </a:rPr>
              <a:t>/</a:t>
            </a:r>
            <a:r>
              <a:rPr lang="tr-TR" dirty="0" smtClean="0">
                <a:solidFill>
                  <a:srgbClr val="FFFFFF"/>
                </a:solidFill>
                <a:highlight>
                  <a:srgbClr val="272822"/>
                </a:highlight>
              </a:rPr>
              <a:t>/ </a:t>
            </a:r>
            <a:r>
              <a:rPr lang="tr-TR" dirty="0" err="1" smtClean="0">
                <a:solidFill>
                  <a:srgbClr val="FFFFFF"/>
                </a:solidFill>
                <a:highlight>
                  <a:srgbClr val="272822"/>
                </a:highlight>
              </a:rPr>
              <a:t>there</a:t>
            </a:r>
            <a:r>
              <a:rPr lang="tr-TR" dirty="0" smtClean="0">
                <a:solidFill>
                  <a:srgbClr val="FFFFFF"/>
                </a:solidFill>
                <a:highlight>
                  <a:srgbClr val="272822"/>
                </a:highlight>
              </a:rPr>
              <a:t> is an Object </a:t>
            </a:r>
            <a:r>
              <a:rPr lang="tr-TR" dirty="0" err="1" smtClean="0">
                <a:solidFill>
                  <a:srgbClr val="FFFFFF"/>
                </a:solidFill>
                <a:highlight>
                  <a:srgbClr val="272822"/>
                </a:highlight>
              </a:rPr>
              <a:t>literal</a:t>
            </a:r>
            <a:endParaRPr lang="tr-TR" dirty="0" smtClean="0">
              <a:solidFill>
                <a:srgbClr val="FFFFFF"/>
              </a:solidFill>
              <a:highlight>
                <a:srgbClr val="272822"/>
              </a:highlight>
            </a:endParaRPr>
          </a:p>
          <a:p>
            <a:r>
              <a:rPr lang="en-US" dirty="0" err="1">
                <a:solidFill>
                  <a:srgbClr val="FFFFFF"/>
                </a:solidFill>
                <a:highlight>
                  <a:srgbClr val="272822"/>
                </a:highlight>
              </a:rPr>
              <a:t>var</a:t>
            </a:r>
            <a:r>
              <a:rPr lang="en-US" dirty="0">
                <a:solidFill>
                  <a:srgbClr val="FFFFFF"/>
                </a:solidFill>
                <a:highlight>
                  <a:srgbClr val="272822"/>
                </a:highlight>
              </a:rPr>
              <a:t> person = {</a:t>
            </a:r>
          </a:p>
          <a:p>
            <a:r>
              <a:rPr lang="en-US" dirty="0">
                <a:solidFill>
                  <a:srgbClr val="FFFFFF"/>
                </a:solidFill>
                <a:highlight>
                  <a:srgbClr val="272822"/>
                </a:highlight>
              </a:rPr>
              <a:t>    name: "</a:t>
            </a:r>
            <a:r>
              <a:rPr lang="en-US" dirty="0" err="1">
                <a:solidFill>
                  <a:srgbClr val="FFFFFF"/>
                </a:solidFill>
                <a:highlight>
                  <a:srgbClr val="272822"/>
                </a:highlight>
              </a:rPr>
              <a:t>Oma</a:t>
            </a:r>
            <a:r>
              <a:rPr lang="en-US" dirty="0">
                <a:solidFill>
                  <a:srgbClr val="FFFFFF"/>
                </a:solidFill>
                <a:highlight>
                  <a:srgbClr val="272822"/>
                </a:highlight>
              </a:rPr>
              <a:t>",</a:t>
            </a:r>
          </a:p>
          <a:p>
            <a:r>
              <a:rPr lang="en-US" dirty="0">
                <a:solidFill>
                  <a:srgbClr val="FFFFFF"/>
                </a:solidFill>
                <a:highlight>
                  <a:srgbClr val="272822"/>
                </a:highlight>
              </a:rPr>
              <a:t>    age: 88</a:t>
            </a:r>
          </a:p>
          <a:p>
            <a:r>
              <a:rPr lang="en-US" dirty="0">
                <a:solidFill>
                  <a:srgbClr val="FFFFFF"/>
                </a:solidFill>
                <a:highlight>
                  <a:srgbClr val="272822"/>
                </a:highlight>
              </a:rPr>
              <a:t>};</a:t>
            </a:r>
            <a:endParaRPr lang="tr-TR" dirty="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Object</a:t>
            </a:r>
            <a:endParaRPr lang="de-DE" dirty="0"/>
          </a:p>
        </p:txBody>
      </p:sp>
    </p:spTree>
    <p:extLst>
      <p:ext uri="{BB962C8B-B14F-4D97-AF65-F5344CB8AC3E}">
        <p14:creationId xmlns:p14="http://schemas.microsoft.com/office/powerpoint/2010/main" val="16739216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1"/>
          </p:nvPr>
        </p:nvSpPr>
        <p:spPr/>
        <p:txBody>
          <a:bodyPr/>
          <a:lstStyle/>
          <a:p>
            <a:r>
              <a:rPr lang="de-DE" dirty="0"/>
              <a:t>Die </a:t>
            </a:r>
            <a:r>
              <a:rPr lang="de-DE" dirty="0" err="1"/>
              <a:t>Holisticon</a:t>
            </a:r>
            <a:r>
              <a:rPr lang="de-DE" dirty="0"/>
              <a:t> AG ist eine Management- und IT-Beratung mit Sitz in Hamburg. Mit einem ganzheitlichen Beratungsansatz unterstützen wir unsere Kunden in ihren Entwicklungsprojekten auf technischer, taktischer wie auch strategischer Ebene.</a:t>
            </a:r>
          </a:p>
          <a:p>
            <a:r>
              <a:rPr lang="de-DE" dirty="0" smtClean="0"/>
              <a:t>Wir </a:t>
            </a:r>
            <a:r>
              <a:rPr lang="de-DE" dirty="0"/>
              <a:t>machen genau das, was wir besonders gut können: Agil, BPM/SOA, Softwarearchitektur und </a:t>
            </a:r>
            <a:r>
              <a:rPr lang="de-DE" dirty="0" smtClean="0"/>
              <a:t>AUCH Enterprise </a:t>
            </a:r>
            <a:r>
              <a:rPr lang="de-DE" dirty="0"/>
              <a:t>Java. Und das, was wir gut können, machen wir </a:t>
            </a:r>
            <a:r>
              <a:rPr lang="de-DE" dirty="0" smtClean="0"/>
              <a:t>unaufgeregt</a:t>
            </a:r>
            <a:r>
              <a:rPr lang="de-DE" dirty="0"/>
              <a:t>, geradlinig, </a:t>
            </a:r>
            <a:r>
              <a:rPr lang="de-DE" dirty="0" smtClean="0"/>
              <a:t>schnörkellos.</a:t>
            </a:r>
          </a:p>
          <a:p>
            <a:r>
              <a:rPr lang="de-DE" dirty="0" smtClean="0"/>
              <a:t>Kunden sind mittlere und große Unternehmen. Klassische Enterprise. </a:t>
            </a:r>
            <a:r>
              <a:rPr lang="de-DE" dirty="0" err="1" smtClean="0"/>
              <a:t>JavaEE-Stack</a:t>
            </a:r>
            <a:r>
              <a:rPr lang="de-DE" dirty="0" smtClean="0"/>
              <a:t>.</a:t>
            </a:r>
          </a:p>
          <a:p>
            <a:r>
              <a:rPr lang="de-DE" dirty="0" smtClean="0"/>
              <a:t>JS kommt im Enterprise an (</a:t>
            </a:r>
            <a:r>
              <a:rPr lang="de-DE" dirty="0" err="1" smtClean="0"/>
              <a:t>AngularJS</a:t>
            </a:r>
            <a:r>
              <a:rPr lang="de-DE" dirty="0" smtClean="0"/>
              <a:t> etc.). Daher gehört auch das Coaching dazu.</a:t>
            </a:r>
            <a:endParaRPr lang="de-DE" dirty="0"/>
          </a:p>
        </p:txBody>
      </p:sp>
    </p:spTree>
    <p:extLst>
      <p:ext uri="{BB962C8B-B14F-4D97-AF65-F5344CB8AC3E}">
        <p14:creationId xmlns:p14="http://schemas.microsoft.com/office/powerpoint/2010/main" val="11163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Debuggen über alert ist doof</a:t>
            </a:r>
          </a:p>
          <a:p>
            <a:r>
              <a:rPr lang="de-DE" dirty="0" smtClean="0"/>
              <a:t>Aber: Mit </a:t>
            </a:r>
            <a:r>
              <a:rPr lang="de-DE" dirty="0" err="1" smtClean="0"/>
              <a:t>console.log</a:t>
            </a:r>
            <a:r>
              <a:rPr lang="de-DE" dirty="0" smtClean="0"/>
              <a:t>() (</a:t>
            </a:r>
            <a:r>
              <a:rPr lang="de-DE" dirty="0" err="1" smtClean="0"/>
              <a:t>debug</a:t>
            </a:r>
            <a:r>
              <a:rPr lang="de-DE" dirty="0" smtClean="0"/>
              <a:t>, </a:t>
            </a:r>
            <a:r>
              <a:rPr lang="de-DE" dirty="0" err="1" smtClean="0"/>
              <a:t>info</a:t>
            </a:r>
            <a:r>
              <a:rPr lang="de-DE" dirty="0" smtClean="0"/>
              <a:t>, warn, </a:t>
            </a:r>
            <a:r>
              <a:rPr lang="de-DE" dirty="0" err="1" smtClean="0"/>
              <a:t>error</a:t>
            </a:r>
            <a:r>
              <a:rPr lang="de-DE" dirty="0" smtClean="0"/>
              <a:t>) bekommt man geregeltes </a:t>
            </a:r>
            <a:r>
              <a:rPr lang="de-DE" dirty="0" err="1" smtClean="0"/>
              <a:t>Logging</a:t>
            </a:r>
            <a:r>
              <a:rPr lang="de-DE" dirty="0" smtClean="0"/>
              <a:t> hin</a:t>
            </a:r>
          </a:p>
          <a:p>
            <a:r>
              <a:rPr lang="de-DE" dirty="0"/>
              <a:t>Es gibt JS-Debugger</a:t>
            </a:r>
          </a:p>
          <a:p>
            <a:r>
              <a:rPr lang="de-DE" dirty="0"/>
              <a:t>Besser ist natürlich test-getriebene </a:t>
            </a:r>
            <a:r>
              <a:rPr lang="de-DE" dirty="0" smtClean="0"/>
              <a:t>Entwicklung</a:t>
            </a:r>
            <a:endParaRPr lang="de-DE" dirty="0"/>
          </a:p>
          <a:p>
            <a:endParaRPr lang="de-DE" dirty="0"/>
          </a:p>
        </p:txBody>
      </p:sp>
      <p:sp>
        <p:nvSpPr>
          <p:cNvPr id="3" name="Titel 2"/>
          <p:cNvSpPr>
            <a:spLocks noGrp="1"/>
          </p:cNvSpPr>
          <p:nvPr>
            <p:ph type="title"/>
          </p:nvPr>
        </p:nvSpPr>
        <p:spPr/>
        <p:txBody>
          <a:bodyPr/>
          <a:lstStyle/>
          <a:p>
            <a:r>
              <a:rPr lang="de-DE" dirty="0" err="1" smtClean="0"/>
              <a:t>Console</a:t>
            </a:r>
            <a:endParaRPr lang="de-DE" dirty="0"/>
          </a:p>
        </p:txBody>
      </p:sp>
    </p:spTree>
    <p:extLst>
      <p:ext uri="{BB962C8B-B14F-4D97-AF65-F5344CB8AC3E}">
        <p14:creationId xmlns:p14="http://schemas.microsoft.com/office/powerpoint/2010/main" val="1302894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Native / ursprüngliche Ablaufumgebung ist der Browser</a:t>
            </a:r>
          </a:p>
          <a:p>
            <a:pPr marL="0" indent="0">
              <a:buNone/>
            </a:pPr>
            <a:endParaRPr lang="de-DE" dirty="0">
              <a:solidFill>
                <a:srgbClr val="FFFFFF"/>
              </a:solidFill>
            </a:endParaRPr>
          </a:p>
          <a:p>
            <a:pPr marL="0" indent="0">
              <a:buNone/>
            </a:pPr>
            <a:r>
              <a:rPr lang="de-DE" dirty="0" smtClean="0">
                <a:solidFill>
                  <a:srgbClr val="FFFFFF"/>
                </a:solidFill>
              </a:rPr>
              <a:t>ABER: JS ist auch </a:t>
            </a:r>
            <a:r>
              <a:rPr lang="de-DE" dirty="0" err="1" smtClean="0">
                <a:solidFill>
                  <a:srgbClr val="FFFFFF"/>
                </a:solidFill>
              </a:rPr>
              <a:t>Headless</a:t>
            </a:r>
            <a:r>
              <a:rPr lang="de-DE" dirty="0" smtClean="0">
                <a:solidFill>
                  <a:srgbClr val="FFFFFF"/>
                </a:solidFill>
              </a:rPr>
              <a:t> über </a:t>
            </a:r>
            <a:r>
              <a:rPr lang="de-DE" dirty="0" err="1" smtClean="0">
                <a:solidFill>
                  <a:srgbClr val="FFFFFF"/>
                </a:solidFill>
              </a:rPr>
              <a:t>Node</a:t>
            </a:r>
            <a:r>
              <a:rPr lang="de-DE" dirty="0" smtClean="0">
                <a:solidFill>
                  <a:srgbClr val="FFFFFF"/>
                </a:solidFill>
              </a:rPr>
              <a:t> (V8 + Libraries) möglich</a:t>
            </a:r>
          </a:p>
          <a:p>
            <a:pPr marL="0" indent="0">
              <a:buNone/>
            </a:pPr>
            <a:endParaRPr lang="de-DE" dirty="0">
              <a:solidFill>
                <a:srgbClr val="FFFFFF"/>
              </a:solidFill>
            </a:endParaRPr>
          </a:p>
        </p:txBody>
      </p:sp>
      <p:sp>
        <p:nvSpPr>
          <p:cNvPr id="3" name="Titel 2"/>
          <p:cNvSpPr>
            <a:spLocks noGrp="1"/>
          </p:cNvSpPr>
          <p:nvPr>
            <p:ph type="title"/>
          </p:nvPr>
        </p:nvSpPr>
        <p:spPr/>
        <p:txBody>
          <a:bodyPr/>
          <a:lstStyle/>
          <a:p>
            <a:r>
              <a:rPr lang="de-DE" dirty="0" smtClean="0">
                <a:solidFill>
                  <a:srgbClr val="FFFFFF"/>
                </a:solidFill>
              </a:rPr>
              <a:t>Browser</a:t>
            </a:r>
            <a:endParaRPr lang="de-DE" dirty="0">
              <a:solidFill>
                <a:srgbClr val="FFFFFF"/>
              </a:solidFill>
            </a:endParaRPr>
          </a:p>
        </p:txBody>
      </p:sp>
    </p:spTree>
    <p:extLst>
      <p:ext uri="{BB962C8B-B14F-4D97-AF65-F5344CB8AC3E}">
        <p14:creationId xmlns:p14="http://schemas.microsoft.com/office/powerpoint/2010/main" val="13114307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3" name="Titel 2"/>
          <p:cNvSpPr>
            <a:spLocks noGrp="1"/>
          </p:cNvSpPr>
          <p:nvPr>
            <p:ph type="title"/>
          </p:nvPr>
        </p:nvSpPr>
        <p:spPr/>
        <p:txBody>
          <a:bodyPr/>
          <a:lstStyle/>
          <a:p>
            <a:r>
              <a:rPr lang="de-DE" dirty="0" err="1" smtClean="0">
                <a:solidFill>
                  <a:srgbClr val="FFFFFF"/>
                </a:solidFill>
              </a:rPr>
              <a:t>Node.js</a:t>
            </a:r>
            <a:endParaRPr lang="de-DE" dirty="0">
              <a:solidFill>
                <a:srgbClr val="FFFFFF"/>
              </a:solidFill>
            </a:endParaRPr>
          </a:p>
        </p:txBody>
      </p:sp>
      <p:pic>
        <p:nvPicPr>
          <p:cNvPr id="4" name="Bild 3"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526840"/>
            <a:ext cx="5688632" cy="1532448"/>
          </a:xfrm>
          <a:prstGeom prst="rect">
            <a:avLst/>
          </a:prstGeom>
        </p:spPr>
      </p:pic>
    </p:spTree>
    <p:extLst>
      <p:ext uri="{BB962C8B-B14F-4D97-AF65-F5344CB8AC3E}">
        <p14:creationId xmlns:p14="http://schemas.microsoft.com/office/powerpoint/2010/main" val="18696736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 Array ist vom Typ </a:t>
            </a:r>
            <a:r>
              <a:rPr lang="de-DE" dirty="0" err="1" smtClean="0"/>
              <a:t>Object</a:t>
            </a:r>
            <a:r>
              <a:rPr lang="de-DE" dirty="0" smtClean="0"/>
              <a:t> (hat als Literal die [])</a:t>
            </a:r>
            <a:endParaRPr lang="de-DE" dirty="0" smtClean="0"/>
          </a:p>
          <a:p>
            <a:r>
              <a:rPr lang="de-DE" dirty="0" smtClean="0"/>
              <a:t>D.h., es ist ein Objekt mit Properties und Methoden.</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1640229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da-DK" dirty="0">
                <a:solidFill>
                  <a:srgbClr val="FFFFFF"/>
                </a:solidFill>
                <a:highlight>
                  <a:srgbClr val="272822"/>
                </a:highlight>
              </a:rPr>
              <a:t>for (var i = 0, j = 100; i &lt; 100; i++, j--) {</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i);</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j);</a:t>
            </a:r>
          </a:p>
          <a:p>
            <a:r>
              <a:rPr lang="da-DK" dirty="0">
                <a:solidFill>
                  <a:srgbClr val="FFFFFF"/>
                </a:solidFill>
                <a:highlight>
                  <a:srgbClr val="272822"/>
                </a:highlight>
              </a:rPr>
              <a:t>};</a:t>
            </a:r>
            <a:endParaRPr lang="da-DK" dirty="0" smtClean="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Kontrollstrukturen: </a:t>
            </a:r>
            <a:r>
              <a:rPr lang="de-DE" dirty="0" err="1" smtClean="0"/>
              <a:t>for</a:t>
            </a:r>
            <a:r>
              <a:rPr lang="de-DE" dirty="0" smtClean="0"/>
              <a:t>-Schleife</a:t>
            </a:r>
            <a:endParaRPr lang="de-DE" dirty="0"/>
          </a:p>
        </p:txBody>
      </p:sp>
    </p:spTree>
    <p:extLst>
      <p:ext uri="{BB962C8B-B14F-4D97-AF65-F5344CB8AC3E}">
        <p14:creationId xmlns:p14="http://schemas.microsoft.com/office/powerpoint/2010/main" val="1809036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var</a:t>
            </a:r>
            <a:r>
              <a:rPr lang="de-DE" dirty="0"/>
              <a:t> </a:t>
            </a:r>
            <a:r>
              <a:rPr lang="de-DE" dirty="0" err="1"/>
              <a:t>foobar</a:t>
            </a:r>
            <a:r>
              <a:rPr lang="de-DE" dirty="0"/>
              <a:t> = {"</a:t>
            </a:r>
            <a:r>
              <a:rPr lang="de-DE" dirty="0" err="1"/>
              <a:t>foo</a:t>
            </a:r>
            <a:r>
              <a:rPr lang="de-DE" dirty="0"/>
              <a:t>": "</a:t>
            </a:r>
            <a:r>
              <a:rPr lang="de-DE" dirty="0" err="1"/>
              <a:t>hello</a:t>
            </a:r>
            <a:r>
              <a:rPr lang="de-DE" dirty="0"/>
              <a:t>", "bar": "</a:t>
            </a:r>
            <a:r>
              <a:rPr lang="de-DE" dirty="0" err="1"/>
              <a:t>world</a:t>
            </a:r>
            <a:r>
              <a:rPr lang="de-DE" dirty="0"/>
              <a:t>"};</a:t>
            </a:r>
          </a:p>
          <a:p>
            <a:r>
              <a:rPr lang="de-DE" dirty="0" err="1"/>
              <a:t>for</a:t>
            </a:r>
            <a:r>
              <a:rPr lang="de-DE" dirty="0"/>
              <a:t> (</a:t>
            </a:r>
            <a:r>
              <a:rPr lang="de-DE" dirty="0" err="1"/>
              <a:t>var</a:t>
            </a:r>
            <a:r>
              <a:rPr lang="de-DE" dirty="0"/>
              <a:t> i in </a:t>
            </a:r>
            <a:r>
              <a:rPr lang="de-DE" dirty="0" err="1"/>
              <a:t>foobar</a:t>
            </a:r>
            <a:r>
              <a:rPr lang="de-DE" dirty="0"/>
              <a:t>) {</a:t>
            </a:r>
          </a:p>
          <a:p>
            <a:r>
              <a:rPr lang="de-DE" dirty="0"/>
              <a:t>    </a:t>
            </a:r>
            <a:r>
              <a:rPr lang="de-DE" dirty="0" err="1"/>
              <a:t>console.log</a:t>
            </a:r>
            <a:r>
              <a:rPr lang="de-DE" dirty="0"/>
              <a:t> (i + " ist " + </a:t>
            </a:r>
            <a:r>
              <a:rPr lang="de-DE" dirty="0" err="1"/>
              <a:t>foobar</a:t>
            </a:r>
            <a:r>
              <a:rPr lang="de-DE" dirty="0"/>
              <a:t>[i]); </a:t>
            </a:r>
          </a:p>
          <a:p>
            <a:r>
              <a:rPr lang="de-DE" dirty="0"/>
              <a:t>}</a:t>
            </a:r>
          </a:p>
          <a:p>
            <a:endParaRPr lang="de-DE" dirty="0"/>
          </a:p>
        </p:txBody>
      </p:sp>
      <p:sp>
        <p:nvSpPr>
          <p:cNvPr id="3" name="Titel 2"/>
          <p:cNvSpPr>
            <a:spLocks noGrp="1"/>
          </p:cNvSpPr>
          <p:nvPr>
            <p:ph type="title"/>
          </p:nvPr>
        </p:nvSpPr>
        <p:spPr/>
        <p:txBody>
          <a:bodyPr/>
          <a:lstStyle/>
          <a:p>
            <a:r>
              <a:rPr lang="de-DE" dirty="0" err="1" smtClean="0"/>
              <a:t>for</a:t>
            </a:r>
            <a:r>
              <a:rPr lang="de-DE" dirty="0" smtClean="0"/>
              <a:t>-in-Schleife</a:t>
            </a:r>
            <a:endParaRPr lang="de-DE" dirty="0"/>
          </a:p>
        </p:txBody>
      </p:sp>
    </p:spTree>
    <p:extLst>
      <p:ext uri="{BB962C8B-B14F-4D97-AF65-F5344CB8AC3E}">
        <p14:creationId xmlns:p14="http://schemas.microsoft.com/office/powerpoint/2010/main" val="1841772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b="1" dirty="0"/>
              <a:t>Veränderung von Eigenschaften in einer Schleife</a:t>
            </a:r>
          </a:p>
          <a:p>
            <a:pPr marL="0" indent="0">
              <a:buNone/>
            </a:pPr>
            <a:r>
              <a:rPr lang="de-DE" dirty="0"/>
              <a:t>Wenn die Eigenschaften in der Schleife hinzugefügt wurden, dann kann man sich nicht darauf verlassen, dass diese Eigenschaften in der Iteration berücksichtigt werden. Daher sollte das Objekt in der Schleife nicht verändert werden.</a:t>
            </a:r>
          </a:p>
          <a:p>
            <a:endParaRPr lang="de-DE" dirty="0"/>
          </a:p>
        </p:txBody>
      </p:sp>
      <p:sp>
        <p:nvSpPr>
          <p:cNvPr id="4" name="Titel 3"/>
          <p:cNvSpPr>
            <a:spLocks noGrp="1"/>
          </p:cNvSpPr>
          <p:nvPr>
            <p:ph type="title"/>
          </p:nvPr>
        </p:nvSpPr>
        <p:spPr/>
        <p:txBody>
          <a:bodyPr/>
          <a:lstStyle/>
          <a:p>
            <a:r>
              <a:rPr lang="de-DE" dirty="0" err="1" smtClean="0"/>
              <a:t>For</a:t>
            </a:r>
            <a:r>
              <a:rPr lang="de-DE" dirty="0" smtClean="0"/>
              <a:t>-Schleife</a:t>
            </a:r>
            <a:endParaRPr lang="de-DE" dirty="0"/>
          </a:p>
        </p:txBody>
      </p:sp>
    </p:spTree>
    <p:extLst>
      <p:ext uri="{BB962C8B-B14F-4D97-AF65-F5344CB8AC3E}">
        <p14:creationId xmlns:p14="http://schemas.microsoft.com/office/powerpoint/2010/main" val="223571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Methoden wie </a:t>
            </a:r>
            <a:r>
              <a:rPr lang="de-DE" dirty="0" err="1" smtClean="0"/>
              <a:t>forEach</a:t>
            </a:r>
            <a:endParaRPr lang="de-DE" dirty="0" smtClean="0"/>
          </a:p>
          <a:p>
            <a:r>
              <a:rPr lang="de-DE" dirty="0" smtClean="0"/>
              <a:t>aber auch </a:t>
            </a:r>
            <a:r>
              <a:rPr lang="de-DE" dirty="0" err="1" smtClean="0"/>
              <a:t>filter</a:t>
            </a:r>
            <a:r>
              <a:rPr lang="de-DE" dirty="0" smtClean="0"/>
              <a:t>, </a:t>
            </a:r>
            <a:r>
              <a:rPr lang="de-DE" dirty="0" err="1" smtClean="0"/>
              <a:t>map</a:t>
            </a:r>
            <a:r>
              <a:rPr lang="de-DE" dirty="0" smtClean="0"/>
              <a:t> &amp; </a:t>
            </a:r>
            <a:r>
              <a:rPr lang="de-DE" dirty="0" err="1" smtClean="0"/>
              <a:t>reduce</a:t>
            </a:r>
            <a:r>
              <a:rPr lang="de-DE" dirty="0" smtClean="0"/>
              <a:t>.</a:t>
            </a:r>
            <a:endParaRPr lang="de-DE" dirty="0" smtClean="0"/>
          </a:p>
          <a:p>
            <a:endParaRPr lang="de-DE" dirty="0"/>
          </a:p>
        </p:txBody>
      </p:sp>
      <p:sp>
        <p:nvSpPr>
          <p:cNvPr id="3" name="Titel 2"/>
          <p:cNvSpPr>
            <a:spLocks noGrp="1"/>
          </p:cNvSpPr>
          <p:nvPr>
            <p:ph type="title"/>
          </p:nvPr>
        </p:nvSpPr>
        <p:spPr/>
        <p:txBody>
          <a:bodyPr/>
          <a:lstStyle/>
          <a:p>
            <a:r>
              <a:rPr lang="de-DE" dirty="0" smtClean="0"/>
              <a:t>Arrays - </a:t>
            </a:r>
            <a:r>
              <a:rPr lang="de-DE" dirty="0" err="1" smtClean="0"/>
              <a:t>forEach</a:t>
            </a:r>
            <a:endParaRPr lang="de-DE" dirty="0"/>
          </a:p>
        </p:txBody>
      </p:sp>
    </p:spTree>
    <p:extLst>
      <p:ext uri="{BB962C8B-B14F-4D97-AF65-F5344CB8AC3E}">
        <p14:creationId xmlns:p14="http://schemas.microsoft.com/office/powerpoint/2010/main" val="375117409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dirty="0" smtClean="0"/>
              <a:t>Funktionen in JS sind wichtiger als Objekte.</a:t>
            </a:r>
          </a:p>
          <a:p>
            <a:pPr marL="0" indent="0">
              <a:buNone/>
            </a:pPr>
            <a:endParaRPr lang="de-DE" dirty="0"/>
          </a:p>
        </p:txBody>
      </p:sp>
      <p:sp>
        <p:nvSpPr>
          <p:cNvPr id="4" name="Titel 3"/>
          <p:cNvSpPr>
            <a:spLocks noGrp="1"/>
          </p:cNvSpPr>
          <p:nvPr>
            <p:ph type="title"/>
          </p:nvPr>
        </p:nvSpPr>
        <p:spPr/>
        <p:txBody>
          <a:bodyPr/>
          <a:lstStyle/>
          <a:p>
            <a:r>
              <a:rPr lang="de-DE" dirty="0" smtClean="0"/>
              <a:t>Funktionen</a:t>
            </a:r>
            <a:endParaRPr lang="de-DE" dirty="0"/>
          </a:p>
        </p:txBody>
      </p:sp>
    </p:spTree>
    <p:extLst>
      <p:ext uri="{BB962C8B-B14F-4D97-AF65-F5344CB8AC3E}">
        <p14:creationId xmlns:p14="http://schemas.microsoft.com/office/powerpoint/2010/main" val="2296971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r>
              <a:rPr lang="fr-FR" dirty="0" err="1"/>
              <a:t>function</a:t>
            </a:r>
            <a:r>
              <a:rPr lang="fr-FR" dirty="0"/>
              <a:t> plus(x, y) {</a:t>
            </a:r>
            <a:endParaRPr lang="de-DE" dirty="0"/>
          </a:p>
          <a:p>
            <a:r>
              <a:rPr lang="fr-FR" dirty="0"/>
              <a:t>	return x + y; </a:t>
            </a:r>
            <a:r>
              <a:rPr lang="fr-FR" dirty="0" smtClean="0"/>
              <a:t>// </a:t>
            </a:r>
            <a:r>
              <a:rPr lang="fr-FR" dirty="0" err="1" smtClean="0"/>
              <a:t>ansonsten</a:t>
            </a:r>
            <a:r>
              <a:rPr lang="fr-FR" dirty="0" smtClean="0"/>
              <a:t> undefined</a:t>
            </a:r>
            <a:endParaRPr lang="de-DE" dirty="0"/>
          </a:p>
          <a:p>
            <a:r>
              <a:rPr lang="de-DE" dirty="0"/>
              <a:t>}</a:t>
            </a:r>
          </a:p>
          <a:p>
            <a:r>
              <a:rPr lang="de-DE" dirty="0"/>
              <a:t> </a:t>
            </a:r>
          </a:p>
          <a:p>
            <a:r>
              <a:rPr lang="de-DE" dirty="0" smtClean="0"/>
              <a:t>plus</a:t>
            </a:r>
            <a:r>
              <a:rPr lang="de-DE" dirty="0"/>
              <a:t>(1,2</a:t>
            </a:r>
            <a:r>
              <a:rPr lang="de-DE" dirty="0" smtClean="0"/>
              <a:t>); </a:t>
            </a:r>
            <a:r>
              <a:rPr lang="de-DE" dirty="0"/>
              <a:t>/</a:t>
            </a:r>
            <a:r>
              <a:rPr lang="de-DE" dirty="0" smtClean="0"/>
              <a:t>/ 3 </a:t>
            </a:r>
            <a:endParaRPr lang="de-DE" dirty="0" smtClean="0"/>
          </a:p>
          <a:p>
            <a:endParaRPr lang="de-DE" dirty="0"/>
          </a:p>
          <a:p>
            <a:r>
              <a:rPr lang="de-DE" dirty="0" smtClean="0"/>
              <a:t>// Es </a:t>
            </a:r>
            <a:r>
              <a:rPr lang="de-DE" dirty="0"/>
              <a:t>gibt ein Literal für Funktionen.</a:t>
            </a:r>
          </a:p>
          <a:p>
            <a:r>
              <a:rPr lang="de-DE" dirty="0" smtClean="0"/>
              <a:t>// Funktionen </a:t>
            </a:r>
            <a:r>
              <a:rPr lang="de-DE" dirty="0"/>
              <a:t>können einen Namen haben oder anonym sein.</a:t>
            </a:r>
          </a:p>
          <a:p>
            <a:r>
              <a:rPr lang="de-DE" dirty="0" smtClean="0"/>
              <a:t>// Funktionen </a:t>
            </a:r>
            <a:r>
              <a:rPr lang="de-DE" dirty="0"/>
              <a:t>haben einen Rückgabewert (ansonsten undefined außer bei </a:t>
            </a:r>
            <a:br>
              <a:rPr lang="de-DE" dirty="0"/>
            </a:br>
            <a:r>
              <a:rPr lang="de-DE" dirty="0" smtClean="0"/>
              <a:t>// </a:t>
            </a:r>
            <a:r>
              <a:rPr lang="de-DE" dirty="0" err="1" smtClean="0"/>
              <a:t>Konstruktorfunktionen</a:t>
            </a:r>
            <a:r>
              <a:rPr lang="de-DE" dirty="0" smtClean="0"/>
              <a:t> </a:t>
            </a:r>
            <a:r>
              <a:rPr lang="de-DE" dirty="0"/>
              <a:t>– dazu mehr):</a:t>
            </a:r>
          </a:p>
          <a:p>
            <a:endParaRPr lang="de-DE" dirty="0"/>
          </a:p>
        </p:txBody>
      </p:sp>
      <p:sp>
        <p:nvSpPr>
          <p:cNvPr id="3" name="Titel 2"/>
          <p:cNvSpPr>
            <a:spLocks noGrp="1"/>
          </p:cNvSpPr>
          <p:nvPr>
            <p:ph type="title"/>
          </p:nvPr>
        </p:nvSpPr>
        <p:spPr/>
        <p:txBody>
          <a:bodyPr/>
          <a:lstStyle/>
          <a:p>
            <a:r>
              <a:rPr lang="de-DE" dirty="0" err="1" smtClean="0"/>
              <a:t>Funktionsliteral</a:t>
            </a:r>
            <a:endParaRPr lang="de-DE" dirty="0"/>
          </a:p>
        </p:txBody>
      </p:sp>
    </p:spTree>
    <p:extLst>
      <p:ext uri="{BB962C8B-B14F-4D97-AF65-F5344CB8AC3E}">
        <p14:creationId xmlns:p14="http://schemas.microsoft.com/office/powerpoint/2010/main" val="38128713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bf80d3f8aa6bf3bfba775040cf8b4ec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12" y="0"/>
            <a:ext cx="10289512" cy="6858000"/>
          </a:xfrm>
          <a:prstGeom prst="rect">
            <a:avLst/>
          </a:prstGeom>
        </p:spPr>
      </p:pic>
      <p:sp>
        <p:nvSpPr>
          <p:cNvPr id="2" name="Inhaltsplatzhalter 1"/>
          <p:cNvSpPr>
            <a:spLocks noGrp="1"/>
          </p:cNvSpPr>
          <p:nvPr>
            <p:ph idx="1"/>
          </p:nvPr>
        </p:nvSpPr>
        <p:spPr/>
        <p:txBody>
          <a:bodyPr/>
          <a:lstStyle/>
          <a:p>
            <a:pPr marL="0" indent="0">
              <a:buNone/>
            </a:pPr>
            <a:r>
              <a:rPr lang="de-DE" dirty="0" err="1" smtClean="0">
                <a:solidFill>
                  <a:schemeClr val="bg1"/>
                </a:solidFill>
              </a:rPr>
              <a:t>Scheme</a:t>
            </a:r>
            <a:r>
              <a:rPr lang="de-DE" dirty="0" smtClean="0">
                <a:solidFill>
                  <a:schemeClr val="bg1"/>
                </a:solidFill>
              </a:rPr>
              <a:t> im Web-Browser</a:t>
            </a:r>
          </a:p>
          <a:p>
            <a:pPr marL="0" indent="0">
              <a:buNone/>
            </a:pPr>
            <a:r>
              <a:rPr lang="de-DE" dirty="0">
                <a:solidFill>
                  <a:schemeClr val="bg1"/>
                </a:solidFill>
              </a:rPr>
              <a:t>HTML </a:t>
            </a:r>
            <a:r>
              <a:rPr lang="de-DE" dirty="0" err="1">
                <a:solidFill>
                  <a:schemeClr val="bg1"/>
                </a:solidFill>
              </a:rPr>
              <a:t>scripting</a:t>
            </a:r>
            <a:r>
              <a:rPr lang="de-DE" dirty="0">
                <a:solidFill>
                  <a:schemeClr val="bg1"/>
                </a:solidFill>
              </a:rPr>
              <a:t> </a:t>
            </a:r>
            <a:r>
              <a:rPr lang="de-DE" dirty="0" err="1" smtClean="0">
                <a:solidFill>
                  <a:schemeClr val="bg1"/>
                </a:solidFill>
              </a:rPr>
              <a:t>language</a:t>
            </a:r>
            <a:endParaRPr lang="de-DE" dirty="0" smtClean="0">
              <a:solidFill>
                <a:schemeClr val="bg1"/>
              </a:solidFill>
            </a:endParaRPr>
          </a:p>
          <a:p>
            <a:pPr marL="0" indent="0">
              <a:buNone/>
            </a:pPr>
            <a:r>
              <a:rPr lang="de-DE" dirty="0" err="1">
                <a:solidFill>
                  <a:schemeClr val="bg1"/>
                </a:solidFill>
              </a:rPr>
              <a:t>make</a:t>
            </a:r>
            <a:r>
              <a:rPr lang="de-DE" dirty="0">
                <a:solidFill>
                  <a:schemeClr val="bg1"/>
                </a:solidFill>
              </a:rPr>
              <a:t> </a:t>
            </a:r>
            <a:r>
              <a:rPr lang="de-DE" dirty="0" err="1">
                <a:solidFill>
                  <a:schemeClr val="bg1"/>
                </a:solidFill>
              </a:rPr>
              <a:t>it</a:t>
            </a:r>
            <a:r>
              <a:rPr lang="de-DE" dirty="0">
                <a:solidFill>
                  <a:schemeClr val="bg1"/>
                </a:solidFill>
              </a:rPr>
              <a:t> </a:t>
            </a:r>
            <a:r>
              <a:rPr lang="de-DE" dirty="0" err="1">
                <a:solidFill>
                  <a:schemeClr val="bg1"/>
                </a:solidFill>
              </a:rPr>
              <a:t>look</a:t>
            </a:r>
            <a:r>
              <a:rPr lang="de-DE" dirty="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Java</a:t>
            </a:r>
          </a:p>
          <a:p>
            <a:pPr marL="0" indent="0">
              <a:buNone/>
            </a:pPr>
            <a:r>
              <a:rPr lang="de-DE" dirty="0" err="1" smtClean="0">
                <a:solidFill>
                  <a:schemeClr val="bg1"/>
                </a:solidFill>
              </a:rPr>
              <a:t>made</a:t>
            </a:r>
            <a:r>
              <a:rPr lang="de-DE" dirty="0" smtClean="0">
                <a:solidFill>
                  <a:schemeClr val="bg1"/>
                </a:solidFill>
              </a:rPr>
              <a:t> </a:t>
            </a:r>
            <a:r>
              <a:rPr lang="de-DE" dirty="0" err="1" smtClean="0">
                <a:solidFill>
                  <a:schemeClr val="bg1"/>
                </a:solidFill>
              </a:rPr>
              <a:t>it</a:t>
            </a:r>
            <a:r>
              <a:rPr lang="de-DE" dirty="0" smtClean="0">
                <a:solidFill>
                  <a:schemeClr val="bg1"/>
                </a:solidFill>
              </a:rPr>
              <a:t> </a:t>
            </a:r>
            <a:r>
              <a:rPr lang="de-DE" dirty="0" err="1" smtClean="0">
                <a:solidFill>
                  <a:schemeClr val="bg1"/>
                </a:solidFill>
              </a:rPr>
              <a:t>look</a:t>
            </a:r>
            <a:r>
              <a:rPr lang="de-DE" dirty="0" smtClean="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C </a:t>
            </a:r>
            <a:r>
              <a:rPr lang="de-DE" dirty="0" err="1" smtClean="0">
                <a:solidFill>
                  <a:schemeClr val="bg1"/>
                </a:solidFill>
              </a:rPr>
              <a:t>and</a:t>
            </a:r>
            <a:r>
              <a:rPr lang="de-DE" dirty="0" smtClean="0">
                <a:solidFill>
                  <a:schemeClr val="bg1"/>
                </a:solidFill>
              </a:rPr>
              <a:t> </a:t>
            </a:r>
            <a:r>
              <a:rPr lang="de-DE" dirty="0" smtClean="0">
                <a:solidFill>
                  <a:schemeClr val="bg1"/>
                </a:solidFill>
              </a:rPr>
              <a:t>AWK (</a:t>
            </a:r>
            <a:r>
              <a:rPr lang="de-DE" dirty="0" err="1" smtClean="0">
                <a:solidFill>
                  <a:schemeClr val="bg1"/>
                </a:solidFill>
              </a:rPr>
              <a:t>really</a:t>
            </a:r>
            <a:r>
              <a:rPr lang="de-DE" dirty="0" smtClean="0">
                <a:solidFill>
                  <a:schemeClr val="bg1"/>
                </a:solidFill>
              </a:rPr>
              <a:t> AWK, </a:t>
            </a:r>
            <a:r>
              <a:rPr lang="de-DE" dirty="0" err="1" smtClean="0">
                <a:solidFill>
                  <a:schemeClr val="bg1"/>
                </a:solidFill>
              </a:rPr>
              <a:t>does</a:t>
            </a:r>
            <a:r>
              <a:rPr lang="de-DE" dirty="0" smtClean="0">
                <a:solidFill>
                  <a:schemeClr val="bg1"/>
                </a:solidFill>
              </a:rPr>
              <a:t> not </a:t>
            </a:r>
            <a:r>
              <a:rPr lang="de-DE" dirty="0" err="1" smtClean="0">
                <a:solidFill>
                  <a:schemeClr val="bg1"/>
                </a:solidFill>
              </a:rPr>
              <a:t>like</a:t>
            </a:r>
            <a:r>
              <a:rPr lang="de-DE" dirty="0" smtClean="0">
                <a:solidFill>
                  <a:schemeClr val="bg1"/>
                </a:solidFill>
              </a:rPr>
              <a:t> so)</a:t>
            </a:r>
            <a:endParaRPr lang="de-DE" dirty="0">
              <a:solidFill>
                <a:schemeClr val="bg1"/>
              </a:solidFill>
            </a:endParaRPr>
          </a:p>
          <a:p>
            <a:pPr marL="0" indent="0">
              <a:buNone/>
            </a:pPr>
            <a:r>
              <a:rPr lang="de-DE" dirty="0" err="1">
                <a:solidFill>
                  <a:schemeClr val="bg1"/>
                </a:solidFill>
              </a:rPr>
              <a:t>Mistakes</a:t>
            </a:r>
            <a:r>
              <a:rPr lang="de-DE" dirty="0">
                <a:solidFill>
                  <a:schemeClr val="bg1"/>
                </a:solidFill>
              </a:rPr>
              <a:t> (</a:t>
            </a:r>
            <a:r>
              <a:rPr lang="de-DE" dirty="0" err="1">
                <a:solidFill>
                  <a:schemeClr val="bg1"/>
                </a:solidFill>
              </a:rPr>
              <a:t>some</a:t>
            </a:r>
            <a:r>
              <a:rPr lang="de-DE" dirty="0">
                <a:solidFill>
                  <a:schemeClr val="bg1"/>
                </a:solidFill>
              </a:rPr>
              <a:t> </a:t>
            </a:r>
            <a:r>
              <a:rPr lang="de-DE" dirty="0" err="1">
                <a:solidFill>
                  <a:schemeClr val="bg1"/>
                </a:solidFill>
              </a:rPr>
              <a:t>recapitulating</a:t>
            </a:r>
            <a:r>
              <a:rPr lang="de-DE" dirty="0">
                <a:solidFill>
                  <a:schemeClr val="bg1"/>
                </a:solidFill>
              </a:rPr>
              <a:t> LISP) </a:t>
            </a:r>
            <a:r>
              <a:rPr lang="de-DE" dirty="0" err="1">
                <a:solidFill>
                  <a:schemeClr val="bg1"/>
                </a:solidFill>
              </a:rPr>
              <a:t>were</a:t>
            </a:r>
            <a:r>
              <a:rPr lang="de-DE" dirty="0">
                <a:solidFill>
                  <a:schemeClr val="bg1"/>
                </a:solidFill>
              </a:rPr>
              <a:t> </a:t>
            </a:r>
            <a:r>
              <a:rPr lang="de-DE" dirty="0" err="1">
                <a:solidFill>
                  <a:schemeClr val="bg1"/>
                </a:solidFill>
              </a:rPr>
              <a:t>frozen</a:t>
            </a:r>
            <a:r>
              <a:rPr lang="de-DE" dirty="0">
                <a:solidFill>
                  <a:schemeClr val="bg1"/>
                </a:solidFill>
              </a:rPr>
              <a:t> </a:t>
            </a:r>
            <a:r>
              <a:rPr lang="de-DE" dirty="0" err="1" smtClean="0">
                <a:solidFill>
                  <a:schemeClr val="bg1"/>
                </a:solidFill>
              </a:rPr>
              <a:t>early</a:t>
            </a:r>
            <a:endParaRPr lang="de-DE" dirty="0" smtClean="0">
              <a:solidFill>
                <a:schemeClr val="bg1"/>
              </a:solidFill>
            </a:endParaRPr>
          </a:p>
          <a:p>
            <a:pPr marL="0" indent="0">
              <a:buNone/>
            </a:pPr>
            <a:endParaRPr lang="de-DE" dirty="0">
              <a:solidFill>
                <a:schemeClr val="bg1"/>
              </a:solidFill>
            </a:endParaRPr>
          </a:p>
        </p:txBody>
      </p:sp>
      <p:sp>
        <p:nvSpPr>
          <p:cNvPr id="3" name="Titel 2"/>
          <p:cNvSpPr>
            <a:spLocks noGrp="1"/>
          </p:cNvSpPr>
          <p:nvPr>
            <p:ph type="title"/>
          </p:nvPr>
        </p:nvSpPr>
        <p:spPr/>
        <p:txBody>
          <a:bodyPr/>
          <a:lstStyle/>
          <a:p>
            <a:r>
              <a:rPr lang="de-DE" dirty="0" smtClean="0">
                <a:solidFill>
                  <a:schemeClr val="bg1"/>
                </a:solidFill>
              </a:rPr>
              <a:t>Development</a:t>
            </a:r>
            <a:endParaRPr lang="de-DE" dirty="0">
              <a:solidFill>
                <a:schemeClr val="bg1"/>
              </a:solidFill>
            </a:endParaRPr>
          </a:p>
        </p:txBody>
      </p:sp>
      <p:sp>
        <p:nvSpPr>
          <p:cNvPr id="4" name="Textfeld 3"/>
          <p:cNvSpPr txBox="1"/>
          <p:nvPr/>
        </p:nvSpPr>
        <p:spPr>
          <a:xfrm>
            <a:off x="28352" y="6382489"/>
            <a:ext cx="6761580" cy="430887"/>
          </a:xfrm>
          <a:prstGeom prst="rect">
            <a:avLst/>
          </a:prstGeom>
          <a:noFill/>
        </p:spPr>
        <p:txBody>
          <a:bodyPr wrap="none" rtlCol="0">
            <a:spAutoFit/>
          </a:bodyPr>
          <a:lstStyle/>
          <a:p>
            <a:r>
              <a:rPr lang="de-DE" sz="1100" dirty="0" smtClean="0">
                <a:solidFill>
                  <a:srgbClr val="FFFFFF"/>
                </a:solidFill>
              </a:rPr>
              <a:t>Inhalt: http</a:t>
            </a:r>
            <a:r>
              <a:rPr lang="de-DE" sz="1100" dirty="0">
                <a:solidFill>
                  <a:srgbClr val="FFFFFF"/>
                </a:solidFill>
              </a:rPr>
              <a:t>://</a:t>
            </a:r>
            <a:r>
              <a:rPr lang="de-DE" sz="1100" dirty="0" err="1">
                <a:solidFill>
                  <a:srgbClr val="FFFFFF"/>
                </a:solidFill>
              </a:rPr>
              <a:t>de.slideshare.net</a:t>
            </a:r>
            <a:r>
              <a:rPr lang="de-DE" sz="1100" dirty="0">
                <a:solidFill>
                  <a:srgbClr val="FFFFFF"/>
                </a:solidFill>
              </a:rPr>
              <a:t>/</a:t>
            </a:r>
            <a:r>
              <a:rPr lang="de-DE" sz="1100" dirty="0" err="1">
                <a:solidFill>
                  <a:srgbClr val="FFFFFF"/>
                </a:solidFill>
              </a:rPr>
              <a:t>BrendanEich</a:t>
            </a:r>
            <a:r>
              <a:rPr lang="de-DE" sz="1100" dirty="0">
                <a:solidFill>
                  <a:srgbClr val="FFFFFF"/>
                </a:solidFill>
              </a:rPr>
              <a:t>/splash-</a:t>
            </a:r>
            <a:r>
              <a:rPr lang="de-DE" sz="1100" dirty="0" smtClean="0">
                <a:solidFill>
                  <a:srgbClr val="FFFFFF"/>
                </a:solidFill>
              </a:rPr>
              <a:t>9915475</a:t>
            </a:r>
          </a:p>
          <a:p>
            <a:r>
              <a:rPr lang="de-DE" sz="1100" dirty="0">
                <a:solidFill>
                  <a:srgbClr val="FFFFFF"/>
                </a:solidFill>
              </a:rPr>
              <a:t>Bild: Mozilla Digital Memory Bank, </a:t>
            </a:r>
            <a:r>
              <a:rPr lang="de-DE" sz="1100" dirty="0" err="1">
                <a:solidFill>
                  <a:srgbClr val="FFFFFF"/>
                </a:solidFill>
              </a:rPr>
              <a:t>Object</a:t>
            </a:r>
            <a:r>
              <a:rPr lang="de-DE" sz="1100" dirty="0">
                <a:solidFill>
                  <a:srgbClr val="FFFFFF"/>
                </a:solidFill>
              </a:rPr>
              <a:t> #135, 19 May 2006, </a:t>
            </a:r>
            <a:r>
              <a:rPr lang="de-DE" sz="1100" dirty="0" smtClean="0">
                <a:solidFill>
                  <a:srgbClr val="FFFFFF"/>
                </a:solidFill>
              </a:rPr>
              <a:t>http</a:t>
            </a:r>
            <a:r>
              <a:rPr lang="de-DE" sz="1100" dirty="0">
                <a:solidFill>
                  <a:srgbClr val="FFFFFF"/>
                </a:solidFill>
              </a:rPr>
              <a:t>://</a:t>
            </a:r>
            <a:r>
              <a:rPr lang="de-DE" sz="1100" dirty="0" err="1">
                <a:solidFill>
                  <a:srgbClr val="FFFFFF"/>
                </a:solidFill>
              </a:rPr>
              <a:t>mozillamemory.org</a:t>
            </a:r>
            <a:r>
              <a:rPr lang="de-DE" sz="1100" dirty="0">
                <a:solidFill>
                  <a:srgbClr val="FFFFFF"/>
                </a:solidFill>
              </a:rPr>
              <a:t>/</a:t>
            </a:r>
            <a:r>
              <a:rPr lang="de-DE" sz="1100" dirty="0" err="1">
                <a:solidFill>
                  <a:srgbClr val="FFFFFF"/>
                </a:solidFill>
              </a:rPr>
              <a:t>detailview.php?id</a:t>
            </a:r>
            <a:r>
              <a:rPr lang="de-DE" sz="1100" dirty="0">
                <a:solidFill>
                  <a:srgbClr val="FFFFFF"/>
                </a:solidFill>
              </a:rPr>
              <a:t>=</a:t>
            </a:r>
            <a:r>
              <a:rPr lang="de-DE" sz="1100" dirty="0" smtClean="0">
                <a:solidFill>
                  <a:srgbClr val="FFFFFF"/>
                </a:solidFill>
              </a:rPr>
              <a:t>135</a:t>
            </a:r>
            <a:endParaRPr lang="de-DE" sz="1100" dirty="0">
              <a:solidFill>
                <a:srgbClr val="FFFFFF"/>
              </a:solidFill>
            </a:endParaRPr>
          </a:p>
        </p:txBody>
      </p:sp>
    </p:spTree>
    <p:extLst>
      <p:ext uri="{BB962C8B-B14F-4D97-AF65-F5344CB8AC3E}">
        <p14:creationId xmlns:p14="http://schemas.microsoft.com/office/powerpoint/2010/main" val="19978960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Slots – alles wird in JS über einen Namen oder eine Referenz adressiert</a:t>
            </a:r>
          </a:p>
          <a:p>
            <a:r>
              <a:rPr lang="de-DE" dirty="0" smtClean="0"/>
              <a:t>Deshalb:</a:t>
            </a:r>
          </a:p>
          <a:p>
            <a:r>
              <a:rPr lang="de-DE" dirty="0" smtClean="0"/>
              <a:t>Funktionen lassen sich nicht anhand der Parameter überladen.</a:t>
            </a:r>
          </a:p>
          <a:p>
            <a:r>
              <a:rPr lang="de-DE" dirty="0" smtClean="0"/>
              <a:t>Nicht übergebene Parameter sind „undefined“.</a:t>
            </a:r>
          </a:p>
          <a:p>
            <a:r>
              <a:rPr lang="de-DE" dirty="0" smtClean="0"/>
              <a:t>Zuviel übergebene Parameter stehen im Bonusparameter „</a:t>
            </a:r>
            <a:r>
              <a:rPr lang="de-DE" dirty="0" err="1" smtClean="0"/>
              <a:t>arguments</a:t>
            </a:r>
            <a:r>
              <a:rPr lang="de-DE" dirty="0" smtClean="0"/>
              <a:t>“ zur Verfügung.</a:t>
            </a:r>
            <a:endParaRPr lang="de-DE" dirty="0"/>
          </a:p>
        </p:txBody>
      </p:sp>
      <p:sp>
        <p:nvSpPr>
          <p:cNvPr id="4" name="Titel 3"/>
          <p:cNvSpPr>
            <a:spLocks noGrp="1"/>
          </p:cNvSpPr>
          <p:nvPr>
            <p:ph type="title"/>
          </p:nvPr>
        </p:nvSpPr>
        <p:spPr/>
        <p:txBody>
          <a:bodyPr/>
          <a:lstStyle/>
          <a:p>
            <a:r>
              <a:rPr lang="de-DE" dirty="0" smtClean="0"/>
              <a:t>Parameter</a:t>
            </a:r>
            <a:endParaRPr lang="de-DE" dirty="0"/>
          </a:p>
        </p:txBody>
      </p:sp>
    </p:spTree>
    <p:extLst>
      <p:ext uri="{BB962C8B-B14F-4D97-AF65-F5344CB8AC3E}">
        <p14:creationId xmlns:p14="http://schemas.microsoft.com/office/powerpoint/2010/main" val="119196098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smtClean="0"/>
              <a:t>function</a:t>
            </a:r>
            <a:r>
              <a:rPr lang="de-DE" dirty="0" smtClean="0"/>
              <a:t> log(</a:t>
            </a:r>
            <a:r>
              <a:rPr lang="de-DE" dirty="0"/>
              <a:t>) {</a:t>
            </a:r>
          </a:p>
          <a:p>
            <a:r>
              <a:rPr lang="de-DE" dirty="0"/>
              <a:t>  </a:t>
            </a:r>
            <a:r>
              <a:rPr lang="de-DE" dirty="0" err="1" smtClean="0"/>
              <a:t>for</a:t>
            </a:r>
            <a:r>
              <a:rPr lang="de-DE" dirty="0" smtClean="0"/>
              <a:t> (</a:t>
            </a:r>
            <a:r>
              <a:rPr lang="de-DE" dirty="0" err="1" smtClean="0"/>
              <a:t>var</a:t>
            </a:r>
            <a:r>
              <a:rPr lang="de-DE" dirty="0" smtClean="0"/>
              <a:t> p = 0; ...) {}</a:t>
            </a:r>
            <a:r>
              <a:rPr lang="de-DE" dirty="0" smtClean="0"/>
              <a:t>;</a:t>
            </a:r>
            <a:endParaRPr lang="de-DE" dirty="0"/>
          </a:p>
          <a:p>
            <a:r>
              <a:rPr lang="de-DE" dirty="0" smtClean="0"/>
              <a:t>}</a:t>
            </a:r>
          </a:p>
          <a:p>
            <a:endParaRPr lang="de-DE" dirty="0"/>
          </a:p>
          <a:p>
            <a:r>
              <a:rPr lang="de-DE" dirty="0" err="1" smtClean="0"/>
              <a:t>console.log</a:t>
            </a:r>
            <a:r>
              <a:rPr lang="de-DE" dirty="0" smtClean="0"/>
              <a:t>(p);</a:t>
            </a:r>
            <a:endParaRPr lang="de-DE" dirty="0"/>
          </a:p>
        </p:txBody>
      </p:sp>
      <p:sp>
        <p:nvSpPr>
          <p:cNvPr id="4" name="Titel 3"/>
          <p:cNvSpPr>
            <a:spLocks noGrp="1"/>
          </p:cNvSpPr>
          <p:nvPr>
            <p:ph type="title"/>
          </p:nvPr>
        </p:nvSpPr>
        <p:spPr/>
        <p:txBody>
          <a:bodyPr/>
          <a:lstStyle/>
          <a:p>
            <a:r>
              <a:rPr lang="de-DE" dirty="0" smtClean="0"/>
              <a:t>Sichtbarkeit </a:t>
            </a:r>
            <a:r>
              <a:rPr lang="de-DE" dirty="0" smtClean="0"/>
              <a:t>von Variablen</a:t>
            </a:r>
            <a:endParaRPr lang="de-DE" dirty="0"/>
          </a:p>
        </p:txBody>
      </p:sp>
    </p:spTree>
    <p:extLst>
      <p:ext uri="{BB962C8B-B14F-4D97-AF65-F5344CB8AC3E}">
        <p14:creationId xmlns:p14="http://schemas.microsoft.com/office/powerpoint/2010/main" val="151434274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a:t>
            </a:r>
            <a:r>
              <a:rPr lang="de-DE" dirty="0" err="1" smtClean="0"/>
              <a:t>function</a:t>
            </a:r>
            <a:r>
              <a:rPr lang="de-DE" dirty="0" smtClean="0"/>
              <a:t> log(</a:t>
            </a:r>
            <a:r>
              <a:rPr lang="de-DE" dirty="0"/>
              <a:t>) {</a:t>
            </a:r>
          </a:p>
          <a:p>
            <a:r>
              <a:rPr lang="de-DE" dirty="0"/>
              <a:t>  </a:t>
            </a:r>
            <a:r>
              <a:rPr lang="de-DE" dirty="0" err="1" smtClean="0"/>
              <a:t>for</a:t>
            </a:r>
            <a:r>
              <a:rPr lang="de-DE" dirty="0" smtClean="0"/>
              <a:t> (</a:t>
            </a:r>
            <a:r>
              <a:rPr lang="de-DE" dirty="0" err="1" smtClean="0"/>
              <a:t>var</a:t>
            </a:r>
            <a:r>
              <a:rPr lang="de-DE" dirty="0" smtClean="0"/>
              <a:t> p = 0; ...) {}</a:t>
            </a:r>
            <a:r>
              <a:rPr lang="de-DE" dirty="0" smtClean="0"/>
              <a:t>;</a:t>
            </a:r>
            <a:endParaRPr lang="de-DE" dirty="0"/>
          </a:p>
          <a:p>
            <a:r>
              <a:rPr lang="de-DE" dirty="0" smtClean="0"/>
              <a:t>}())</a:t>
            </a:r>
          </a:p>
          <a:p>
            <a:endParaRPr lang="de-DE" dirty="0"/>
          </a:p>
          <a:p>
            <a:r>
              <a:rPr lang="de-DE" dirty="0" smtClean="0"/>
              <a:t>// IFEE dann auf die Konstruktor-Funktion und Prototypen anwenden</a:t>
            </a:r>
            <a:endParaRPr lang="de-DE" dirty="0"/>
          </a:p>
        </p:txBody>
      </p:sp>
      <p:sp>
        <p:nvSpPr>
          <p:cNvPr id="4" name="Titel 3"/>
          <p:cNvSpPr>
            <a:spLocks noGrp="1"/>
          </p:cNvSpPr>
          <p:nvPr>
            <p:ph type="title"/>
          </p:nvPr>
        </p:nvSpPr>
        <p:spPr/>
        <p:txBody>
          <a:bodyPr/>
          <a:lstStyle/>
          <a:p>
            <a:r>
              <a:rPr lang="de-DE" dirty="0" smtClean="0"/>
              <a:t>IFEE</a:t>
            </a:r>
            <a:endParaRPr lang="de-DE" dirty="0"/>
          </a:p>
        </p:txBody>
      </p:sp>
    </p:spTree>
    <p:extLst>
      <p:ext uri="{BB962C8B-B14F-4D97-AF65-F5344CB8AC3E}">
        <p14:creationId xmlns:p14="http://schemas.microsoft.com/office/powerpoint/2010/main" val="358258866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err="1" smtClean="0"/>
              <a:t>var</a:t>
            </a:r>
            <a:r>
              <a:rPr lang="de-DE" dirty="0" smtClean="0"/>
              <a:t> </a:t>
            </a:r>
            <a:r>
              <a:rPr lang="de-DE" dirty="0" err="1"/>
              <a:t>instance</a:t>
            </a:r>
            <a:r>
              <a:rPr lang="de-DE" dirty="0"/>
              <a:t> = </a:t>
            </a:r>
            <a:r>
              <a:rPr lang="de-DE" dirty="0" err="1"/>
              <a:t>new</a:t>
            </a:r>
            <a:r>
              <a:rPr lang="de-DE" dirty="0"/>
              <a:t> </a:t>
            </a:r>
            <a:r>
              <a:rPr lang="de-DE" dirty="0" err="1"/>
              <a:t>MyClass</a:t>
            </a:r>
            <a:r>
              <a:rPr lang="de-DE" dirty="0"/>
              <a:t>();</a:t>
            </a:r>
          </a:p>
          <a:p>
            <a:endParaRPr lang="de-DE" dirty="0"/>
          </a:p>
          <a:p>
            <a:r>
              <a:rPr lang="de-DE" dirty="0" smtClean="0"/>
              <a:t>// Funktionen werden auch zum Bauen von Objekten </a:t>
            </a:r>
            <a:r>
              <a:rPr lang="de-DE" dirty="0" err="1" smtClean="0"/>
              <a:t>gentzt</a:t>
            </a:r>
            <a:endParaRPr lang="de-DE" dirty="0" smtClean="0"/>
          </a:p>
          <a:p>
            <a:r>
              <a:rPr lang="de-DE" dirty="0" smtClean="0"/>
              <a:t>// </a:t>
            </a:r>
            <a:r>
              <a:rPr lang="de-DE" dirty="0" err="1" smtClean="0"/>
              <a:t>Konstruktorfunktionen</a:t>
            </a:r>
            <a:r>
              <a:rPr lang="de-DE" dirty="0" smtClean="0"/>
              <a:t> sind „ganz normale“ </a:t>
            </a:r>
            <a:r>
              <a:rPr lang="de-DE" dirty="0" err="1" smtClean="0"/>
              <a:t>Fuktionen</a:t>
            </a:r>
            <a:endParaRPr lang="de-DE" dirty="0" smtClean="0"/>
          </a:p>
          <a:p>
            <a:r>
              <a:rPr lang="de-DE" dirty="0" smtClean="0"/>
              <a:t>// Per Konvention fangen diese mit einem Großbuchstaben an</a:t>
            </a:r>
          </a:p>
          <a:p>
            <a:r>
              <a:rPr lang="de-DE" dirty="0" smtClean="0"/>
              <a:t>// Werden mit dem </a:t>
            </a:r>
            <a:r>
              <a:rPr lang="de-DE" dirty="0" err="1" smtClean="0"/>
              <a:t>Keyword</a:t>
            </a:r>
            <a:r>
              <a:rPr lang="de-DE" dirty="0" smtClean="0"/>
              <a:t> „</a:t>
            </a:r>
            <a:r>
              <a:rPr lang="de-DE" dirty="0" err="1" smtClean="0"/>
              <a:t>new</a:t>
            </a:r>
            <a:r>
              <a:rPr lang="de-DE" dirty="0" smtClean="0"/>
              <a:t>“ verwenden.</a:t>
            </a:r>
          </a:p>
          <a:p>
            <a:r>
              <a:rPr lang="de-DE" dirty="0" smtClean="0"/>
              <a:t>// Diese „</a:t>
            </a:r>
            <a:r>
              <a:rPr lang="de-DE" dirty="0" err="1" smtClean="0"/>
              <a:t>new</a:t>
            </a:r>
            <a:r>
              <a:rPr lang="de-DE" dirty="0" smtClean="0"/>
              <a:t>“ (das vergessen werden kann) führt dann dazu, dass es ein </a:t>
            </a:r>
            <a:r>
              <a:rPr lang="de-DE" dirty="0" err="1" smtClean="0"/>
              <a:t>this</a:t>
            </a:r>
            <a:r>
              <a:rPr lang="de-DE" dirty="0" smtClean="0"/>
              <a:t> gibt</a:t>
            </a:r>
            <a:endParaRPr lang="de-DE" dirty="0"/>
          </a:p>
        </p:txBody>
      </p:sp>
      <p:sp>
        <p:nvSpPr>
          <p:cNvPr id="4" name="Titel 3"/>
          <p:cNvSpPr>
            <a:spLocks noGrp="1"/>
          </p:cNvSpPr>
          <p:nvPr>
            <p:ph type="title"/>
          </p:nvPr>
        </p:nvSpPr>
        <p:spPr/>
        <p:txBody>
          <a:bodyPr/>
          <a:lstStyle/>
          <a:p>
            <a:r>
              <a:rPr lang="de-DE" dirty="0"/>
              <a:t>Class </a:t>
            </a:r>
            <a:r>
              <a:rPr lang="de-DE" dirty="0" smtClean="0"/>
              <a:t>Pattern </a:t>
            </a:r>
            <a:r>
              <a:rPr lang="de-DE" dirty="0"/>
              <a:t>– Konstruktor Functions</a:t>
            </a:r>
          </a:p>
        </p:txBody>
      </p:sp>
    </p:spTree>
    <p:extLst>
      <p:ext uri="{BB962C8B-B14F-4D97-AF65-F5344CB8AC3E}">
        <p14:creationId xmlns:p14="http://schemas.microsoft.com/office/powerpoint/2010/main" val="251444640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(arg) {</a:t>
            </a:r>
          </a:p>
          <a:p>
            <a:r>
              <a:rPr lang="de-DE" dirty="0"/>
              <a:t>    </a:t>
            </a:r>
            <a:r>
              <a:rPr lang="de-DE" dirty="0" err="1"/>
              <a:t>this.arg</a:t>
            </a:r>
            <a:r>
              <a:rPr lang="de-DE" dirty="0"/>
              <a:t> = arg;</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r>
              <a:rPr lang="de-DE" dirty="0" err="1"/>
              <a:t>foo</a:t>
            </a:r>
            <a:r>
              <a:rPr lang="de-DE" dirty="0"/>
              <a:t>');</a:t>
            </a:r>
          </a:p>
          <a:p>
            <a:r>
              <a:rPr lang="de-DE" dirty="0" err="1"/>
              <a:t>console.log</a:t>
            </a:r>
            <a:r>
              <a:rPr lang="de-DE" dirty="0"/>
              <a:t>(</a:t>
            </a:r>
            <a:r>
              <a:rPr lang="de-DE" dirty="0" err="1"/>
              <a:t>inst.arg</a:t>
            </a:r>
            <a:r>
              <a:rPr lang="de-DE" dirty="0"/>
              <a:t>); // =&gt; '</a:t>
            </a:r>
            <a:r>
              <a:rPr lang="de-DE" dirty="0" err="1"/>
              <a:t>foo</a:t>
            </a:r>
            <a:r>
              <a:rPr lang="de-DE" dirty="0"/>
              <a:t>'</a:t>
            </a:r>
          </a:p>
          <a:p>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this</a:t>
            </a:r>
            <a:endParaRPr lang="de-DE" dirty="0"/>
          </a:p>
        </p:txBody>
      </p:sp>
    </p:spTree>
    <p:extLst>
      <p:ext uri="{BB962C8B-B14F-4D97-AF65-F5344CB8AC3E}">
        <p14:creationId xmlns:p14="http://schemas.microsoft.com/office/powerpoint/2010/main" val="2558183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a:t>    </a:t>
            </a:r>
            <a:r>
              <a:rPr lang="de-DE" dirty="0" err="1"/>
              <a:t>this.greet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    };</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smtClean="0"/>
              <a:t>Hello</a:t>
            </a:r>
            <a:endParaRPr lang="de-DE" dirty="0" smtClean="0"/>
          </a:p>
          <a:p>
            <a:endParaRPr lang="de-DE" dirty="0"/>
          </a:p>
          <a:p>
            <a:r>
              <a:rPr lang="de-DE" dirty="0" smtClean="0"/>
              <a:t>// Strange: Jedes Objekt hat eine eigene Kopie der Funktion </a:t>
            </a:r>
            <a:r>
              <a:rPr lang="de-DE" dirty="0" err="1" smtClean="0"/>
              <a:t>greet</a:t>
            </a:r>
            <a:r>
              <a:rPr lang="de-DE" dirty="0" smtClean="0"/>
              <a:t>!</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method</a:t>
            </a:r>
            <a:r>
              <a:rPr lang="de-DE" dirty="0" smtClean="0"/>
              <a:t> </a:t>
            </a:r>
            <a:r>
              <a:rPr lang="de-DE" dirty="0" err="1" smtClean="0"/>
              <a:t>pattern</a:t>
            </a:r>
            <a:endParaRPr lang="de-DE" dirty="0"/>
          </a:p>
        </p:txBody>
      </p:sp>
    </p:spTree>
    <p:extLst>
      <p:ext uri="{BB962C8B-B14F-4D97-AF65-F5344CB8AC3E}">
        <p14:creationId xmlns:p14="http://schemas.microsoft.com/office/powerpoint/2010/main" val="9937698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err="1"/>
              <a:t>MyClass.prototype.greet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a:t>Hello</a:t>
            </a:r>
            <a:r>
              <a:rPr lang="de-DE" dirty="0" smtClean="0"/>
              <a:t>!</a:t>
            </a:r>
          </a:p>
          <a:p>
            <a:endParaRPr lang="de-DE" dirty="0"/>
          </a:p>
          <a:p>
            <a:r>
              <a:rPr lang="de-DE" dirty="0"/>
              <a:t>// </a:t>
            </a:r>
            <a:r>
              <a:rPr lang="de-DE" dirty="0" smtClean="0"/>
              <a:t>Jetzt gibt es nur noch eine „Kopie“ der </a:t>
            </a:r>
            <a:r>
              <a:rPr lang="de-DE" dirty="0" err="1" smtClean="0"/>
              <a:t>greet</a:t>
            </a:r>
            <a:r>
              <a:rPr lang="de-DE" dirty="0" smtClean="0"/>
              <a:t>-Funktion </a:t>
            </a:r>
            <a:r>
              <a:rPr lang="de-DE" dirty="0" smtClean="0">
                <a:sym typeface="Wingdings"/>
              </a:rPr>
              <a:t></a:t>
            </a:r>
          </a:p>
          <a:p>
            <a:r>
              <a:rPr lang="de-DE" dirty="0" smtClean="0">
                <a:sym typeface="Wingdings"/>
              </a:rPr>
              <a:t>// Zuerst wird im Objekt geschaut, dann wird in der Prototype-Chain nach oben gegangen, bis die Property gefunden wird.</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Prototypes</a:t>
            </a:r>
            <a:endParaRPr lang="de-DE" dirty="0"/>
          </a:p>
        </p:txBody>
      </p:sp>
    </p:spTree>
    <p:extLst>
      <p:ext uri="{BB962C8B-B14F-4D97-AF65-F5344CB8AC3E}">
        <p14:creationId xmlns:p14="http://schemas.microsoft.com/office/powerpoint/2010/main" val="32323690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Wir haben bereits gelernt, dass die Sichtbarkeit von Variablen in einer Funktion liegen.</a:t>
            </a:r>
          </a:p>
          <a:p>
            <a:endParaRPr lang="de-DE" dirty="0"/>
          </a:p>
          <a:p>
            <a:r>
              <a:rPr lang="de-DE" dirty="0" smtClean="0"/>
              <a:t>Daher können wir Konstruktor und Prototype in eine Funktion kapseln.</a:t>
            </a:r>
            <a:endParaRPr lang="de-DE" dirty="0"/>
          </a:p>
        </p:txBody>
      </p:sp>
      <p:sp>
        <p:nvSpPr>
          <p:cNvPr id="4" name="Titel 3"/>
          <p:cNvSpPr>
            <a:spLocks noGrp="1"/>
          </p:cNvSpPr>
          <p:nvPr>
            <p:ph type="title"/>
          </p:nvPr>
        </p:nvSpPr>
        <p:spPr/>
        <p:txBody>
          <a:bodyPr/>
          <a:lstStyle/>
          <a:p>
            <a:r>
              <a:rPr lang="de-DE" dirty="0"/>
              <a:t>Class Pattern </a:t>
            </a:r>
            <a:r>
              <a:rPr lang="de-DE" dirty="0" smtClean="0"/>
              <a:t>– Sichtbarkeit von Variablen</a:t>
            </a:r>
            <a:endParaRPr lang="de-DE" dirty="0"/>
          </a:p>
        </p:txBody>
      </p:sp>
    </p:spTree>
    <p:extLst>
      <p:ext uri="{BB962C8B-B14F-4D97-AF65-F5344CB8AC3E}">
        <p14:creationId xmlns:p14="http://schemas.microsoft.com/office/powerpoint/2010/main" val="164376240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Und dann IFEE dann auf die Konstruktor-Funktion und Prototypen anwenden</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smtClean="0"/>
              <a:t>IFEE</a:t>
            </a:r>
            <a:endParaRPr lang="de-DE" dirty="0"/>
          </a:p>
        </p:txBody>
      </p:sp>
    </p:spTree>
    <p:extLst>
      <p:ext uri="{BB962C8B-B14F-4D97-AF65-F5344CB8AC3E}">
        <p14:creationId xmlns:p14="http://schemas.microsoft.com/office/powerpoint/2010/main" val="322566365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en-US" dirty="0" err="1"/>
              <a:t>var</a:t>
            </a:r>
            <a:r>
              <a:rPr lang="en-US" dirty="0"/>
              <a:t> </a:t>
            </a:r>
            <a:r>
              <a:rPr lang="en-US" dirty="0" smtClean="0"/>
              <a:t>module = </a:t>
            </a:r>
            <a:r>
              <a:rPr lang="en-US" dirty="0"/>
              <a:t>(function () {</a:t>
            </a:r>
          </a:p>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return {</a:t>
            </a:r>
          </a:p>
          <a:p>
            <a:r>
              <a:rPr lang="en-US" dirty="0"/>
              <a:t>	</a:t>
            </a:r>
            <a:r>
              <a:rPr lang="en-US" dirty="0" smtClean="0"/>
              <a:t>	</a:t>
            </a:r>
            <a:r>
              <a:rPr lang="en-US" dirty="0" err="1" smtClean="0"/>
              <a:t>getVar</a:t>
            </a:r>
            <a:r>
              <a:rPr lang="en-US" dirty="0" smtClean="0"/>
              <a:t> : </a:t>
            </a:r>
            <a:r>
              <a:rPr lang="en-US" dirty="0"/>
              <a:t>function () {</a:t>
            </a:r>
          </a:p>
          <a:p>
            <a:r>
              <a:rPr lang="en-US" dirty="0"/>
              <a:t>		</a:t>
            </a:r>
            <a:r>
              <a:rPr lang="en-US" dirty="0" smtClean="0"/>
              <a:t>	return </a:t>
            </a:r>
            <a:r>
              <a:rPr lang="en-US" dirty="0" err="1"/>
              <a:t>privateVariable</a:t>
            </a:r>
            <a:r>
              <a:rPr lang="en-US" dirty="0"/>
              <a:t>;</a:t>
            </a:r>
          </a:p>
          <a:p>
            <a:r>
              <a:rPr lang="en-US" dirty="0"/>
              <a:t>	</a:t>
            </a:r>
            <a:r>
              <a:rPr lang="en-US" dirty="0" smtClean="0"/>
              <a:t>	}</a:t>
            </a:r>
            <a:endParaRPr lang="en-US" dirty="0"/>
          </a:p>
          <a:p>
            <a:r>
              <a:rPr lang="en-US" dirty="0"/>
              <a:t>	</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a:t>
            </a:r>
            <a:r>
              <a:rPr lang="de-DE" dirty="0" smtClean="0"/>
              <a:t>Export 1</a:t>
            </a:r>
            <a:endParaRPr lang="de-DE" dirty="0"/>
          </a:p>
        </p:txBody>
      </p:sp>
    </p:spTree>
    <p:extLst>
      <p:ext uri="{BB962C8B-B14F-4D97-AF65-F5344CB8AC3E}">
        <p14:creationId xmlns:p14="http://schemas.microsoft.com/office/powerpoint/2010/main" val="2605572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800px-Brendan-Eich-20080310.jpg"/>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Inhaltsplatzhalter 1"/>
          <p:cNvSpPr>
            <a:spLocks noGrp="1"/>
          </p:cNvSpPr>
          <p:nvPr>
            <p:ph idx="1"/>
          </p:nvPr>
        </p:nvSpPr>
        <p:spPr/>
        <p:txBody>
          <a:bodyPr>
            <a:normAutofit/>
          </a:bodyPr>
          <a:lstStyle/>
          <a:p>
            <a:pPr marL="0" indent="0">
              <a:buNone/>
            </a:pPr>
            <a:r>
              <a:rPr lang="de-DE" dirty="0" smtClean="0">
                <a:solidFill>
                  <a:schemeClr val="bg1"/>
                </a:solidFill>
              </a:rPr>
              <a:t>„</a:t>
            </a:r>
            <a:r>
              <a:rPr lang="de-DE" dirty="0" err="1" smtClean="0">
                <a:solidFill>
                  <a:schemeClr val="bg1"/>
                </a:solidFill>
              </a:rPr>
              <a:t>Why</a:t>
            </a:r>
            <a:r>
              <a:rPr lang="de-DE" dirty="0" smtClean="0">
                <a:solidFill>
                  <a:schemeClr val="bg1"/>
                </a:solidFill>
              </a:rPr>
              <a:t> </a:t>
            </a:r>
            <a:r>
              <a:rPr lang="de-DE" dirty="0" err="1">
                <a:solidFill>
                  <a:schemeClr val="bg1"/>
                </a:solidFill>
              </a:rPr>
              <a:t>two</a:t>
            </a:r>
            <a:r>
              <a:rPr lang="de-DE" dirty="0">
                <a:solidFill>
                  <a:schemeClr val="bg1"/>
                </a:solidFill>
              </a:rPr>
              <a:t> </a:t>
            </a:r>
            <a:r>
              <a:rPr lang="de-DE" dirty="0" err="1">
                <a:solidFill>
                  <a:schemeClr val="bg1"/>
                </a:solidFill>
              </a:rPr>
              <a:t>programming</a:t>
            </a:r>
            <a:r>
              <a:rPr lang="de-DE" dirty="0">
                <a:solidFill>
                  <a:schemeClr val="bg1"/>
                </a:solidFill>
              </a:rPr>
              <a:t> </a:t>
            </a:r>
            <a:r>
              <a:rPr lang="de-DE" dirty="0" err="1">
                <a:solidFill>
                  <a:schemeClr val="bg1"/>
                </a:solidFill>
              </a:rPr>
              <a:t>languages</a:t>
            </a:r>
            <a:r>
              <a:rPr lang="de-DE" dirty="0" smtClean="0">
                <a:solidFill>
                  <a:schemeClr val="bg1"/>
                </a:solidFill>
              </a:rPr>
              <a:t>?“ </a:t>
            </a:r>
            <a:endParaRPr lang="de-DE" dirty="0">
              <a:solidFill>
                <a:schemeClr val="bg1"/>
              </a:solidFill>
            </a:endParaRPr>
          </a:p>
          <a:p>
            <a:pPr marL="0" indent="0">
              <a:buNone/>
            </a:pPr>
            <a:r>
              <a:rPr lang="de-DE" dirty="0" err="1" smtClean="0">
                <a:solidFill>
                  <a:schemeClr val="bg1"/>
                </a:solidFill>
              </a:rPr>
              <a:t>Answer</a:t>
            </a:r>
            <a:r>
              <a:rPr lang="de-DE" dirty="0">
                <a:solidFill>
                  <a:schemeClr val="bg1"/>
                </a:solidFill>
              </a:rPr>
              <a:t>: </a:t>
            </a:r>
            <a:r>
              <a:rPr lang="de-DE" dirty="0" err="1">
                <a:solidFill>
                  <a:schemeClr val="bg1"/>
                </a:solidFill>
              </a:rPr>
              <a:t>division</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labor</a:t>
            </a:r>
            <a:r>
              <a:rPr lang="de-DE" dirty="0">
                <a:solidFill>
                  <a:schemeClr val="bg1"/>
                </a:solidFill>
              </a:rPr>
              <a:t>, </a:t>
            </a:r>
            <a:r>
              <a:rPr lang="de-DE" dirty="0" err="1">
                <a:solidFill>
                  <a:schemeClr val="bg1"/>
                </a:solidFill>
              </a:rPr>
              <a:t>specialization</a:t>
            </a:r>
            <a:r>
              <a:rPr lang="de-DE" dirty="0">
                <a:solidFill>
                  <a:schemeClr val="bg1"/>
                </a:solidFill>
              </a:rPr>
              <a:t> </a:t>
            </a:r>
          </a:p>
          <a:p>
            <a:pPr marL="0" indent="0">
              <a:buNone/>
            </a:pPr>
            <a:r>
              <a:rPr lang="de-DE" dirty="0" smtClean="0">
                <a:solidFill>
                  <a:schemeClr val="bg1"/>
                </a:solidFill>
              </a:rPr>
              <a:t>	Java </a:t>
            </a:r>
            <a:r>
              <a:rPr lang="de-DE" dirty="0" err="1">
                <a:solidFill>
                  <a:schemeClr val="bg1"/>
                </a:solidFill>
              </a:rPr>
              <a:t>for</a:t>
            </a:r>
            <a:r>
              <a:rPr lang="de-DE" dirty="0">
                <a:solidFill>
                  <a:schemeClr val="bg1"/>
                </a:solidFill>
              </a:rPr>
              <a:t> high-</a:t>
            </a:r>
            <a:r>
              <a:rPr lang="de-DE" dirty="0" err="1">
                <a:solidFill>
                  <a:schemeClr val="bg1"/>
                </a:solidFill>
              </a:rPr>
              <a:t>priced</a:t>
            </a:r>
            <a:r>
              <a:rPr lang="de-DE" dirty="0">
                <a:solidFill>
                  <a:schemeClr val="bg1"/>
                </a:solidFill>
              </a:rPr>
              <a:t> </a:t>
            </a:r>
            <a:r>
              <a:rPr lang="de-DE" dirty="0" err="1">
                <a:solidFill>
                  <a:schemeClr val="bg1"/>
                </a:solidFill>
              </a:rPr>
              <a:t>components</a:t>
            </a:r>
            <a:r>
              <a:rPr lang="de-DE" dirty="0">
                <a:solidFill>
                  <a:schemeClr val="bg1"/>
                </a:solidFill>
              </a:rPr>
              <a:t>/</a:t>
            </a:r>
            <a:r>
              <a:rPr lang="de-DE" dirty="0" err="1">
                <a:solidFill>
                  <a:schemeClr val="bg1"/>
                </a:solidFill>
              </a:rPr>
              <a:t>widgets</a:t>
            </a:r>
            <a:r>
              <a:rPr lang="de-DE" dirty="0">
                <a:solidFill>
                  <a:schemeClr val="bg1"/>
                </a:solidFill>
              </a:rPr>
              <a:t> </a:t>
            </a:r>
            <a:r>
              <a:rPr lang="de-DE" dirty="0" smtClean="0">
                <a:solidFill>
                  <a:schemeClr val="bg1"/>
                </a:solidFill>
              </a:rPr>
              <a:t/>
            </a:r>
            <a:br>
              <a:rPr lang="de-DE" dirty="0" smtClean="0">
                <a:solidFill>
                  <a:schemeClr val="bg1"/>
                </a:solidFill>
              </a:rPr>
            </a:br>
            <a:r>
              <a:rPr lang="de-DE" dirty="0" smtClean="0">
                <a:solidFill>
                  <a:schemeClr val="bg1"/>
                </a:solidFill>
              </a:rPr>
              <a:t>	(</a:t>
            </a:r>
            <a:r>
              <a:rPr lang="de-DE" dirty="0" err="1">
                <a:solidFill>
                  <a:schemeClr val="bg1"/>
                </a:solidFill>
              </a:rPr>
              <a:t>applet</a:t>
            </a:r>
            <a:r>
              <a:rPr lang="de-DE" dirty="0">
                <a:solidFill>
                  <a:schemeClr val="bg1"/>
                </a:solidFill>
              </a:rPr>
              <a:t>/</a:t>
            </a:r>
            <a:r>
              <a:rPr lang="de-DE" dirty="0" err="1">
                <a:solidFill>
                  <a:schemeClr val="bg1"/>
                </a:solidFill>
              </a:rPr>
              <a:t>plugin</a:t>
            </a:r>
            <a:r>
              <a:rPr lang="de-DE" dirty="0">
                <a:solidFill>
                  <a:schemeClr val="bg1"/>
                </a:solidFill>
              </a:rPr>
              <a:t> </a:t>
            </a:r>
            <a:r>
              <a:rPr lang="de-DE" dirty="0" err="1">
                <a:solidFill>
                  <a:schemeClr val="bg1"/>
                </a:solidFill>
              </a:rPr>
              <a:t>model</a:t>
            </a:r>
            <a:r>
              <a:rPr lang="de-DE" dirty="0">
                <a:solidFill>
                  <a:schemeClr val="bg1"/>
                </a:solidFill>
              </a:rPr>
              <a:t>) </a:t>
            </a:r>
          </a:p>
          <a:p>
            <a:pPr marL="0" indent="0">
              <a:buNone/>
            </a:pPr>
            <a:r>
              <a:rPr lang="de-DE" dirty="0" smtClean="0">
                <a:solidFill>
                  <a:schemeClr val="bg1"/>
                </a:solidFill>
              </a:rPr>
              <a:t>	JavaScript </a:t>
            </a:r>
            <a:r>
              <a:rPr lang="de-DE" dirty="0" err="1">
                <a:solidFill>
                  <a:schemeClr val="bg1"/>
                </a:solidFill>
              </a:rPr>
              <a:t>for</a:t>
            </a:r>
            <a:r>
              <a:rPr lang="de-DE" dirty="0">
                <a:solidFill>
                  <a:schemeClr val="bg1"/>
                </a:solidFill>
              </a:rPr>
              <a:t> </a:t>
            </a:r>
            <a:r>
              <a:rPr lang="de-DE" dirty="0" err="1">
                <a:solidFill>
                  <a:schemeClr val="bg1"/>
                </a:solidFill>
              </a:rPr>
              <a:t>mass</a:t>
            </a:r>
            <a:r>
              <a:rPr lang="de-DE" dirty="0">
                <a:solidFill>
                  <a:schemeClr val="bg1"/>
                </a:solidFill>
              </a:rPr>
              <a:t> </a:t>
            </a:r>
            <a:r>
              <a:rPr lang="de-DE" dirty="0" err="1">
                <a:solidFill>
                  <a:schemeClr val="bg1"/>
                </a:solidFill>
              </a:rPr>
              <a:t>market</a:t>
            </a:r>
            <a:r>
              <a:rPr lang="de-DE" dirty="0">
                <a:solidFill>
                  <a:schemeClr val="bg1"/>
                </a:solidFill>
              </a:rPr>
              <a:t> web </a:t>
            </a:r>
            <a:r>
              <a:rPr lang="de-DE" dirty="0" err="1">
                <a:solidFill>
                  <a:schemeClr val="bg1"/>
                </a:solidFill>
              </a:rPr>
              <a:t>designers</a:t>
            </a:r>
            <a:r>
              <a:rPr lang="de-DE" dirty="0">
                <a:solidFill>
                  <a:schemeClr val="bg1"/>
                </a:solidFill>
              </a:rPr>
              <a:t> </a:t>
            </a:r>
            <a:r>
              <a:rPr lang="de-DE" dirty="0" smtClean="0">
                <a:solidFill>
                  <a:schemeClr val="bg1"/>
                </a:solidFill>
              </a:rPr>
              <a:t/>
            </a:r>
            <a:br>
              <a:rPr lang="de-DE" dirty="0" smtClean="0">
                <a:solidFill>
                  <a:schemeClr val="bg1"/>
                </a:solidFill>
              </a:rPr>
            </a:br>
            <a:r>
              <a:rPr lang="de-DE" dirty="0" smtClean="0">
                <a:solidFill>
                  <a:schemeClr val="bg1"/>
                </a:solidFill>
              </a:rPr>
              <a:t>	(</a:t>
            </a:r>
            <a:r>
              <a:rPr lang="de-DE" dirty="0" err="1">
                <a:solidFill>
                  <a:schemeClr val="bg1"/>
                </a:solidFill>
              </a:rPr>
              <a:t>glue</a:t>
            </a:r>
            <a:r>
              <a:rPr lang="de-DE" dirty="0">
                <a:solidFill>
                  <a:schemeClr val="bg1"/>
                </a:solidFill>
              </a:rPr>
              <a:t> </a:t>
            </a:r>
            <a:r>
              <a:rPr lang="de-DE" dirty="0" err="1" smtClean="0">
                <a:solidFill>
                  <a:schemeClr val="bg1"/>
                </a:solidFill>
              </a:rPr>
              <a:t>code</a:t>
            </a:r>
            <a:r>
              <a:rPr lang="de-DE" dirty="0" smtClean="0">
                <a:solidFill>
                  <a:schemeClr val="bg1"/>
                </a:solidFill>
              </a:rPr>
              <a:t> </a:t>
            </a:r>
            <a:r>
              <a:rPr lang="de-DE" dirty="0" err="1" smtClean="0">
                <a:solidFill>
                  <a:schemeClr val="bg1"/>
                </a:solidFill>
              </a:rPr>
              <a:t>between</a:t>
            </a:r>
            <a:r>
              <a:rPr lang="de-DE" dirty="0" smtClean="0">
                <a:solidFill>
                  <a:schemeClr val="bg1"/>
                </a:solidFill>
              </a:rPr>
              <a:t> </a:t>
            </a:r>
            <a:r>
              <a:rPr lang="de-DE" dirty="0" err="1" smtClean="0">
                <a:solidFill>
                  <a:schemeClr val="bg1"/>
                </a:solidFill>
              </a:rPr>
              <a:t>components</a:t>
            </a:r>
            <a:r>
              <a:rPr lang="de-DE" dirty="0">
                <a:solidFill>
                  <a:schemeClr val="bg1"/>
                </a:solidFill>
              </a:rPr>
              <a:t>, </a:t>
            </a:r>
            <a:r>
              <a:rPr lang="de-DE" dirty="0" smtClean="0">
                <a:solidFill>
                  <a:schemeClr val="bg1"/>
                </a:solidFill>
              </a:rPr>
              <a:t/>
            </a:r>
            <a:br>
              <a:rPr lang="de-DE" dirty="0" smtClean="0">
                <a:solidFill>
                  <a:schemeClr val="bg1"/>
                </a:solidFill>
              </a:rPr>
            </a:br>
            <a:r>
              <a:rPr lang="de-DE" dirty="0" smtClean="0">
                <a:solidFill>
                  <a:schemeClr val="bg1"/>
                </a:solidFill>
              </a:rPr>
              <a:t>	</a:t>
            </a:r>
            <a:r>
              <a:rPr lang="de-DE" dirty="0" err="1" smtClean="0">
                <a:solidFill>
                  <a:schemeClr val="bg1"/>
                </a:solidFill>
              </a:rPr>
              <a:t>scripting</a:t>
            </a:r>
            <a:r>
              <a:rPr lang="de-DE" dirty="0" smtClean="0">
                <a:solidFill>
                  <a:schemeClr val="bg1"/>
                </a:solidFill>
              </a:rPr>
              <a:t> </a:t>
            </a:r>
            <a:r>
              <a:rPr lang="de-DE" dirty="0" err="1">
                <a:solidFill>
                  <a:schemeClr val="bg1"/>
                </a:solidFill>
              </a:rPr>
              <a:t>of</a:t>
            </a:r>
            <a:r>
              <a:rPr lang="de-DE" dirty="0">
                <a:solidFill>
                  <a:schemeClr val="bg1"/>
                </a:solidFill>
              </a:rPr>
              <a:t> Java </a:t>
            </a:r>
            <a:r>
              <a:rPr lang="de-DE" dirty="0" smtClean="0">
                <a:solidFill>
                  <a:schemeClr val="bg1"/>
                </a:solidFill>
              </a:rPr>
              <a:t>Applets,</a:t>
            </a:r>
            <a:br>
              <a:rPr lang="de-DE" dirty="0" smtClean="0">
                <a:solidFill>
                  <a:schemeClr val="bg1"/>
                </a:solidFill>
              </a:rPr>
            </a:br>
            <a:r>
              <a:rPr lang="de-DE" dirty="0" smtClean="0">
                <a:solidFill>
                  <a:schemeClr val="bg1"/>
                </a:solidFill>
              </a:rPr>
              <a:t>	form </a:t>
            </a:r>
            <a:r>
              <a:rPr lang="de-DE" dirty="0" err="1" smtClean="0">
                <a:solidFill>
                  <a:schemeClr val="bg1"/>
                </a:solidFill>
              </a:rPr>
              <a:t>validation</a:t>
            </a:r>
            <a:r>
              <a:rPr lang="de-DE" dirty="0" smtClean="0">
                <a:solidFill>
                  <a:schemeClr val="bg1"/>
                </a:solidFill>
              </a:rPr>
              <a:t>, </a:t>
            </a:r>
            <a:r>
              <a:rPr lang="de-DE" dirty="0" err="1" smtClean="0">
                <a:solidFill>
                  <a:schemeClr val="bg1"/>
                </a:solidFill>
              </a:rPr>
              <a:t>image</a:t>
            </a:r>
            <a:r>
              <a:rPr lang="de-DE" dirty="0" smtClean="0">
                <a:solidFill>
                  <a:schemeClr val="bg1"/>
                </a:solidFill>
              </a:rPr>
              <a:t> </a:t>
            </a:r>
            <a:r>
              <a:rPr lang="de-DE" dirty="0" err="1" smtClean="0">
                <a:solidFill>
                  <a:schemeClr val="bg1"/>
                </a:solidFill>
              </a:rPr>
              <a:t>rollovers</a:t>
            </a:r>
            <a:r>
              <a:rPr lang="de-DE" dirty="0" smtClean="0">
                <a:solidFill>
                  <a:schemeClr val="bg1"/>
                </a:solidFill>
              </a:rPr>
              <a:t>,)</a:t>
            </a:r>
          </a:p>
          <a:p>
            <a:pPr marL="0" indent="0">
              <a:buNone/>
            </a:pPr>
            <a:r>
              <a:rPr lang="de-DE" dirty="0">
                <a:solidFill>
                  <a:schemeClr val="bg1"/>
                </a:solidFill>
              </a:rPr>
              <a:t>In </a:t>
            </a:r>
            <a:r>
              <a:rPr lang="de-DE" dirty="0" err="1">
                <a:solidFill>
                  <a:schemeClr val="bg1"/>
                </a:solidFill>
              </a:rPr>
              <a:t>the</a:t>
            </a:r>
            <a:r>
              <a:rPr lang="de-DE" dirty="0">
                <a:solidFill>
                  <a:schemeClr val="bg1"/>
                </a:solidFill>
              </a:rPr>
              <a:t> last </a:t>
            </a:r>
            <a:r>
              <a:rPr lang="de-DE" dirty="0" err="1">
                <a:solidFill>
                  <a:schemeClr val="bg1"/>
                </a:solidFill>
              </a:rPr>
              <a:t>decade</a:t>
            </a:r>
            <a:r>
              <a:rPr lang="de-DE" dirty="0">
                <a:solidFill>
                  <a:schemeClr val="bg1"/>
                </a:solidFill>
              </a:rPr>
              <a:t> Java </a:t>
            </a:r>
            <a:r>
              <a:rPr lang="de-DE" dirty="0" err="1">
                <a:solidFill>
                  <a:schemeClr val="bg1"/>
                </a:solidFill>
              </a:rPr>
              <a:t>has</a:t>
            </a:r>
            <a:r>
              <a:rPr lang="de-DE" dirty="0">
                <a:solidFill>
                  <a:schemeClr val="bg1"/>
                </a:solidFill>
              </a:rPr>
              <a:t> </a:t>
            </a:r>
            <a:r>
              <a:rPr lang="de-DE" dirty="0" err="1">
                <a:solidFill>
                  <a:schemeClr val="bg1"/>
                </a:solidFill>
              </a:rPr>
              <a:t>almost</a:t>
            </a:r>
            <a:r>
              <a:rPr lang="de-DE" dirty="0">
                <a:solidFill>
                  <a:schemeClr val="bg1"/>
                </a:solidFill>
              </a:rPr>
              <a:t> </a:t>
            </a:r>
            <a:r>
              <a:rPr lang="de-DE" dirty="0" err="1">
                <a:solidFill>
                  <a:schemeClr val="bg1"/>
                </a:solidFill>
              </a:rPr>
              <a:t>disappeared</a:t>
            </a:r>
            <a:r>
              <a:rPr lang="de-DE" dirty="0">
                <a:solidFill>
                  <a:schemeClr val="bg1"/>
                </a:solidFill>
              </a:rPr>
              <a:t> on </a:t>
            </a:r>
            <a:r>
              <a:rPr lang="de-DE" dirty="0" err="1">
                <a:solidFill>
                  <a:schemeClr val="bg1"/>
                </a:solidFill>
              </a:rPr>
              <a:t>the</a:t>
            </a:r>
            <a:r>
              <a:rPr lang="de-DE" dirty="0">
                <a:solidFill>
                  <a:schemeClr val="bg1"/>
                </a:solidFill>
              </a:rPr>
              <a:t> </a:t>
            </a:r>
            <a:r>
              <a:rPr lang="de-DE" dirty="0" err="1">
                <a:solidFill>
                  <a:schemeClr val="bg1"/>
                </a:solidFill>
              </a:rPr>
              <a:t>client</a:t>
            </a:r>
            <a:r>
              <a:rPr lang="de-DE" dirty="0">
                <a:solidFill>
                  <a:schemeClr val="bg1"/>
                </a:solidFill>
              </a:rPr>
              <a:t> </a:t>
            </a:r>
            <a:r>
              <a:rPr lang="de-DE" dirty="0" err="1">
                <a:solidFill>
                  <a:schemeClr val="bg1"/>
                </a:solidFill>
              </a:rPr>
              <a:t>side</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the</a:t>
            </a:r>
            <a:r>
              <a:rPr lang="de-DE" dirty="0">
                <a:solidFill>
                  <a:schemeClr val="bg1"/>
                </a:solidFill>
              </a:rPr>
              <a:t> Web </a:t>
            </a:r>
          </a:p>
        </p:txBody>
      </p:sp>
      <p:sp>
        <p:nvSpPr>
          <p:cNvPr id="3" name="Titel 2"/>
          <p:cNvSpPr>
            <a:spLocks noGrp="1"/>
          </p:cNvSpPr>
          <p:nvPr>
            <p:ph type="title"/>
          </p:nvPr>
        </p:nvSpPr>
        <p:spPr/>
        <p:txBody>
          <a:bodyPr/>
          <a:lstStyle/>
          <a:p>
            <a:r>
              <a:rPr lang="de-DE" dirty="0" smtClean="0"/>
              <a:t>Java vs. JavaScript</a:t>
            </a:r>
            <a:endParaRPr lang="de-DE" dirty="0"/>
          </a:p>
        </p:txBody>
      </p:sp>
      <p:sp>
        <p:nvSpPr>
          <p:cNvPr id="4" name="Textfeld 3"/>
          <p:cNvSpPr txBox="1"/>
          <p:nvPr/>
        </p:nvSpPr>
        <p:spPr>
          <a:xfrm>
            <a:off x="1924873" y="6453336"/>
            <a:ext cx="7327647" cy="430887"/>
          </a:xfrm>
          <a:prstGeom prst="rect">
            <a:avLst/>
          </a:prstGeom>
          <a:noFill/>
        </p:spPr>
        <p:txBody>
          <a:bodyPr wrap="none" rtlCol="0">
            <a:spAutoFit/>
          </a:bodyPr>
          <a:lstStyle/>
          <a:p>
            <a:r>
              <a:rPr lang="de-DE" sz="1100" dirty="0" smtClean="0">
                <a:solidFill>
                  <a:srgbClr val="FFFFFF"/>
                </a:solidFill>
              </a:rPr>
              <a:t>Inhalt: http</a:t>
            </a:r>
            <a:r>
              <a:rPr lang="de-DE" sz="1100" dirty="0">
                <a:solidFill>
                  <a:srgbClr val="FFFFFF"/>
                </a:solidFill>
              </a:rPr>
              <a:t>://</a:t>
            </a:r>
            <a:r>
              <a:rPr lang="de-DE" sz="1100" dirty="0" err="1">
                <a:solidFill>
                  <a:srgbClr val="FFFFFF"/>
                </a:solidFill>
              </a:rPr>
              <a:t>de.slideshare.net</a:t>
            </a:r>
            <a:r>
              <a:rPr lang="de-DE" sz="1100" dirty="0">
                <a:solidFill>
                  <a:srgbClr val="FFFFFF"/>
                </a:solidFill>
              </a:rPr>
              <a:t>/</a:t>
            </a:r>
            <a:r>
              <a:rPr lang="de-DE" sz="1100" dirty="0" err="1">
                <a:solidFill>
                  <a:srgbClr val="FFFFFF"/>
                </a:solidFill>
              </a:rPr>
              <a:t>BrendanEich</a:t>
            </a:r>
            <a:r>
              <a:rPr lang="de-DE" sz="1100" dirty="0">
                <a:solidFill>
                  <a:srgbClr val="FFFFFF"/>
                </a:solidFill>
              </a:rPr>
              <a:t>/splash-</a:t>
            </a:r>
            <a:r>
              <a:rPr lang="de-DE" sz="1100" dirty="0" smtClean="0">
                <a:solidFill>
                  <a:srgbClr val="FFFFFF"/>
                </a:solidFill>
              </a:rPr>
              <a:t>9915475</a:t>
            </a:r>
          </a:p>
          <a:p>
            <a:r>
              <a:rPr lang="de-DE" sz="1100" dirty="0">
                <a:solidFill>
                  <a:srgbClr val="FFFFFF"/>
                </a:solidFill>
              </a:rPr>
              <a:t>Bild: Martin </a:t>
            </a:r>
            <a:r>
              <a:rPr lang="de-DE" sz="1100" dirty="0" err="1">
                <a:solidFill>
                  <a:srgbClr val="FFFFFF"/>
                </a:solidFill>
              </a:rPr>
              <a:t>Kliehm</a:t>
            </a:r>
            <a:r>
              <a:rPr lang="de-DE" sz="1100" dirty="0">
                <a:solidFill>
                  <a:srgbClr val="FFFFFF"/>
                </a:solidFill>
              </a:rPr>
              <a:t> </a:t>
            </a:r>
            <a:r>
              <a:rPr lang="de-DE" sz="1100" dirty="0" err="1">
                <a:solidFill>
                  <a:srgbClr val="FFFFFF"/>
                </a:solidFill>
              </a:rPr>
              <a:t>from</a:t>
            </a:r>
            <a:r>
              <a:rPr lang="de-DE" sz="1100" dirty="0">
                <a:solidFill>
                  <a:srgbClr val="FFFFFF"/>
                </a:solidFill>
              </a:rPr>
              <a:t> Frankfurt am Main, Germany,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/File:Brendan-Eich-20080310.jpg</a:t>
            </a:r>
          </a:p>
        </p:txBody>
      </p:sp>
    </p:spTree>
    <p:extLst>
      <p:ext uri="{BB962C8B-B14F-4D97-AF65-F5344CB8AC3E}">
        <p14:creationId xmlns:p14="http://schemas.microsoft.com/office/powerpoint/2010/main" val="308857024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err="1"/>
              <a:t>var</a:t>
            </a:r>
            <a:r>
              <a:rPr lang="en-US" dirty="0"/>
              <a:t> </a:t>
            </a:r>
            <a:r>
              <a:rPr lang="en-US" dirty="0" smtClean="0"/>
              <a:t>module = </a:t>
            </a:r>
            <a:r>
              <a:rPr lang="en-US" dirty="0" smtClean="0"/>
              <a:t>{};</a:t>
            </a:r>
          </a:p>
          <a:p>
            <a:r>
              <a:rPr lang="en-US" dirty="0" smtClean="0"/>
              <a:t>(</a:t>
            </a:r>
            <a:r>
              <a:rPr lang="en-US" dirty="0"/>
              <a:t>function </a:t>
            </a:r>
            <a:r>
              <a:rPr lang="en-US" dirty="0" smtClean="0"/>
              <a:t>(export) </a:t>
            </a:r>
            <a:r>
              <a:rPr lang="en-US" dirty="0"/>
              <a:t>{</a:t>
            </a:r>
          </a:p>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a:t>
            </a:r>
            <a:r>
              <a:rPr lang="en-US" dirty="0" err="1" smtClean="0"/>
              <a:t>export.getVar</a:t>
            </a:r>
            <a:r>
              <a:rPr lang="en-US" dirty="0"/>
              <a:t>: </a:t>
            </a:r>
            <a:r>
              <a:rPr lang="en-US" dirty="0" err="1"/>
              <a:t>privateMethod</a:t>
            </a:r>
            <a:r>
              <a:rPr lang="en-US" dirty="0"/>
              <a:t> </a:t>
            </a:r>
            <a:r>
              <a:rPr lang="en-US" dirty="0"/>
              <a:t>	</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a:t>
            </a:r>
            <a:r>
              <a:rPr lang="de-DE" dirty="0" smtClean="0"/>
              <a:t>Export 2 (wie von </a:t>
            </a:r>
            <a:r>
              <a:rPr lang="de-DE" dirty="0" err="1" smtClean="0"/>
              <a:t>jQuery</a:t>
            </a:r>
            <a:r>
              <a:rPr lang="de-DE" dirty="0" smtClean="0"/>
              <a:t> schon gewohnt)</a:t>
            </a:r>
            <a:endParaRPr lang="de-DE" dirty="0"/>
          </a:p>
        </p:txBody>
      </p:sp>
    </p:spTree>
    <p:extLst>
      <p:ext uri="{BB962C8B-B14F-4D97-AF65-F5344CB8AC3E}">
        <p14:creationId xmlns:p14="http://schemas.microsoft.com/office/powerpoint/2010/main" val="2706383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CommonLisp</a:t>
            </a:r>
            <a:endParaRPr lang="de-DE" dirty="0"/>
          </a:p>
          <a:p>
            <a:r>
              <a:rPr lang="de-DE" dirty="0" smtClean="0"/>
              <a:t>JS kennt kein </a:t>
            </a:r>
            <a:r>
              <a:rPr lang="de-DE" dirty="0"/>
              <a:t>E/A</a:t>
            </a:r>
          </a:p>
          <a:p>
            <a:r>
              <a:rPr lang="de-DE" dirty="0" smtClean="0"/>
              <a:t>JS kennt keine </a:t>
            </a:r>
            <a:r>
              <a:rPr lang="de-DE" dirty="0"/>
              <a:t>Module</a:t>
            </a:r>
          </a:p>
          <a:p>
            <a:r>
              <a:rPr lang="de-DE" dirty="0"/>
              <a:t>-&gt; </a:t>
            </a:r>
            <a:r>
              <a:rPr lang="de-DE" dirty="0" err="1"/>
              <a:t>CommonJS</a:t>
            </a:r>
            <a:endParaRPr lang="de-DE" dirty="0"/>
          </a:p>
          <a:p>
            <a:r>
              <a:rPr lang="de-DE" dirty="0"/>
              <a:t>Ist inzwischen synonym für Module</a:t>
            </a:r>
          </a:p>
          <a:p>
            <a:endParaRPr lang="de-DE" dirty="0"/>
          </a:p>
        </p:txBody>
      </p:sp>
      <p:sp>
        <p:nvSpPr>
          <p:cNvPr id="3" name="Titel 2"/>
          <p:cNvSpPr>
            <a:spLocks noGrp="1"/>
          </p:cNvSpPr>
          <p:nvPr>
            <p:ph type="title"/>
          </p:nvPr>
        </p:nvSpPr>
        <p:spPr/>
        <p:txBody>
          <a:bodyPr/>
          <a:lstStyle/>
          <a:p>
            <a:r>
              <a:rPr lang="de-DE" dirty="0" smtClean="0"/>
              <a:t>Common JS</a:t>
            </a:r>
            <a:endParaRPr lang="de-DE" dirty="0"/>
          </a:p>
        </p:txBody>
      </p:sp>
    </p:spTree>
    <p:extLst>
      <p:ext uri="{BB962C8B-B14F-4D97-AF65-F5344CB8AC3E}">
        <p14:creationId xmlns:p14="http://schemas.microsoft.com/office/powerpoint/2010/main" val="895675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a:t>
            </a:r>
            <a:r>
              <a:rPr lang="en-US" dirty="0" err="1" smtClean="0"/>
              <a:t>export.getVar</a:t>
            </a:r>
            <a:r>
              <a:rPr lang="en-US" dirty="0" smtClean="0"/>
              <a:t> = </a:t>
            </a:r>
            <a:r>
              <a:rPr lang="en-US" dirty="0" err="1" smtClean="0"/>
              <a:t>privateMethod</a:t>
            </a:r>
            <a:r>
              <a:rPr lang="en-US" dirty="0" smtClean="0"/>
              <a:t>;</a:t>
            </a:r>
            <a:endParaRPr lang="en-US" dirty="0"/>
          </a:p>
        </p:txBody>
      </p:sp>
      <p:sp>
        <p:nvSpPr>
          <p:cNvPr id="3" name="Titel 2"/>
          <p:cNvSpPr>
            <a:spLocks noGrp="1"/>
          </p:cNvSpPr>
          <p:nvPr>
            <p:ph type="title"/>
          </p:nvPr>
        </p:nvSpPr>
        <p:spPr/>
        <p:txBody>
          <a:bodyPr/>
          <a:lstStyle/>
          <a:p>
            <a:r>
              <a:rPr lang="de-DE" dirty="0" smtClean="0"/>
              <a:t>Module – </a:t>
            </a:r>
            <a:r>
              <a:rPr lang="de-DE" dirty="0" smtClean="0"/>
              <a:t>in </a:t>
            </a:r>
            <a:r>
              <a:rPr lang="de-DE" dirty="0" err="1" smtClean="0"/>
              <a:t>CommonJS</a:t>
            </a:r>
            <a:r>
              <a:rPr lang="de-DE" dirty="0" smtClean="0"/>
              <a:t> umbauen</a:t>
            </a:r>
            <a:endParaRPr lang="de-DE" dirty="0"/>
          </a:p>
        </p:txBody>
      </p:sp>
    </p:spTree>
    <p:extLst>
      <p:ext uri="{BB962C8B-B14F-4D97-AF65-F5344CB8AC3E}">
        <p14:creationId xmlns:p14="http://schemas.microsoft.com/office/powerpoint/2010/main" val="2821582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latin typeface="Consolas"/>
                <a:cs typeface="Consolas"/>
              </a:rPr>
              <a:t>Code + </a:t>
            </a:r>
            <a:r>
              <a:rPr lang="de-DE" dirty="0" err="1" smtClean="0">
                <a:latin typeface="Consolas"/>
                <a:cs typeface="Consolas"/>
              </a:rPr>
              <a:t>Scope</a:t>
            </a:r>
            <a:r>
              <a:rPr lang="de-DE" dirty="0" smtClean="0">
                <a:latin typeface="Consolas"/>
                <a:cs typeface="Consolas"/>
              </a:rPr>
              <a:t> = </a:t>
            </a:r>
            <a:r>
              <a:rPr lang="de-DE" dirty="0" err="1" smtClean="0">
                <a:latin typeface="Consolas"/>
                <a:cs typeface="Consolas"/>
              </a:rPr>
              <a:t>Closure</a:t>
            </a:r>
            <a:endParaRPr lang="de-DE" dirty="0" smtClean="0">
              <a:latin typeface="Consolas"/>
              <a:cs typeface="Consolas"/>
            </a:endParaRPr>
          </a:p>
          <a:p>
            <a:pPr marL="0" indent="0">
              <a:buNone/>
            </a:pPr>
            <a:r>
              <a:rPr lang="de-DE" dirty="0" smtClean="0"/>
              <a:t>Eine </a:t>
            </a:r>
            <a:r>
              <a:rPr lang="de-DE" dirty="0"/>
              <a:t>Funktion wird stets in einem Funktionsgeltungsbereich ausgeführt. </a:t>
            </a:r>
          </a:p>
          <a:p>
            <a:pPr marL="0" indent="0">
              <a:buNone/>
            </a:pPr>
            <a:r>
              <a:rPr lang="de-DE" dirty="0"/>
              <a:t>Der Funktionsgeltungsbereich gilt auch, wenn in einer Funktion eine weitere, innere Funktion definiert wird. </a:t>
            </a:r>
            <a:endParaRPr lang="de-DE" dirty="0" smtClean="0"/>
          </a:p>
          <a:p>
            <a:pPr marL="0" indent="0">
              <a:buNone/>
            </a:pPr>
            <a:r>
              <a:rPr lang="de-DE" dirty="0" smtClean="0"/>
              <a:t>Diese </a:t>
            </a:r>
            <a:r>
              <a:rPr lang="de-DE" dirty="0"/>
              <a:t>Funktion hat dann Zugriff auf die Variablen der äußeren Funktion. Ausnahmen sind hier </a:t>
            </a:r>
            <a:r>
              <a:rPr lang="de-DE" dirty="0" err="1">
                <a:latin typeface="Consolas"/>
                <a:cs typeface="Consolas"/>
              </a:rPr>
              <a:t>this</a:t>
            </a:r>
            <a:r>
              <a:rPr lang="de-DE" dirty="0"/>
              <a:t> und der Bonusparameter </a:t>
            </a:r>
            <a:r>
              <a:rPr lang="de-DE" dirty="0" err="1">
                <a:latin typeface="Consolas"/>
                <a:cs typeface="Consolas"/>
              </a:rPr>
              <a:t>arguments</a:t>
            </a:r>
            <a:r>
              <a:rPr lang="de-DE" dirty="0"/>
              <a:t>, da diese Parameter von jeder Funktion selbst überschrieben </a:t>
            </a:r>
            <a:r>
              <a:rPr lang="de-DE" dirty="0" smtClean="0"/>
              <a:t>werden.</a:t>
            </a:r>
            <a:endParaRPr lang="de-DE" dirty="0"/>
          </a:p>
        </p:txBody>
      </p:sp>
      <p:sp>
        <p:nvSpPr>
          <p:cNvPr id="4" name="Titel 3"/>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33703870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a:t>
            </a:r>
            <a:r>
              <a:rPr lang="de-DE" dirty="0" err="1" smtClean="0"/>
              <a:t>outerFunction</a:t>
            </a:r>
            <a:r>
              <a:rPr lang="de-DE" dirty="0"/>
              <a:t>() {</a:t>
            </a:r>
          </a:p>
          <a:p>
            <a:r>
              <a:rPr lang="de-DE" dirty="0"/>
              <a:t>	</a:t>
            </a:r>
            <a:r>
              <a:rPr lang="de-DE" dirty="0" err="1"/>
              <a:t>var</a:t>
            </a:r>
            <a:r>
              <a:rPr lang="de-DE" dirty="0"/>
              <a:t> x = "</a:t>
            </a:r>
            <a:r>
              <a:rPr lang="de-DE" dirty="0" err="1"/>
              <a:t>Hello</a:t>
            </a:r>
            <a:r>
              <a:rPr lang="de-DE" dirty="0"/>
              <a:t>";</a:t>
            </a:r>
          </a:p>
          <a:p>
            <a:r>
              <a:rPr lang="de-DE" dirty="0"/>
              <a:t>	</a:t>
            </a:r>
            <a:r>
              <a:rPr lang="de-DE" dirty="0" err="1"/>
              <a:t>function</a:t>
            </a:r>
            <a:r>
              <a:rPr lang="de-DE" dirty="0"/>
              <a:t> </a:t>
            </a:r>
            <a:r>
              <a:rPr lang="de-DE" dirty="0" err="1"/>
              <a:t>innerFunction</a:t>
            </a:r>
            <a:r>
              <a:rPr lang="de-DE" dirty="0"/>
              <a:t>() {</a:t>
            </a:r>
          </a:p>
          <a:p>
            <a:r>
              <a:rPr lang="de-DE" dirty="0"/>
              <a:t>		</a:t>
            </a:r>
            <a:r>
              <a:rPr lang="de-DE" dirty="0" err="1"/>
              <a:t>return</a:t>
            </a:r>
            <a:r>
              <a:rPr lang="de-DE" dirty="0"/>
              <a:t> x;</a:t>
            </a:r>
          </a:p>
          <a:p>
            <a:r>
              <a:rPr lang="de-DE" dirty="0"/>
              <a:t>	}</a:t>
            </a:r>
          </a:p>
          <a:p>
            <a:r>
              <a:rPr lang="de-DE" dirty="0"/>
              <a:t>	</a:t>
            </a:r>
            <a:r>
              <a:rPr lang="de-DE" dirty="0" err="1"/>
              <a:t>return</a:t>
            </a:r>
            <a:r>
              <a:rPr lang="de-DE" dirty="0"/>
              <a:t> </a:t>
            </a:r>
            <a:r>
              <a:rPr lang="de-DE" dirty="0" err="1"/>
              <a:t>innerFunction</a:t>
            </a:r>
            <a:r>
              <a:rPr lang="de-DE" dirty="0"/>
              <a:t>();</a:t>
            </a:r>
          </a:p>
          <a:p>
            <a:r>
              <a:rPr lang="de-DE" dirty="0"/>
              <a:t>}</a:t>
            </a:r>
          </a:p>
          <a:p>
            <a:endParaRPr lang="de-DE" dirty="0"/>
          </a:p>
          <a:p>
            <a:r>
              <a:rPr lang="de-DE" dirty="0" err="1" smtClean="0"/>
              <a:t>outerFunction</a:t>
            </a:r>
            <a:r>
              <a:rPr lang="de-DE" dirty="0"/>
              <a:t>(</a:t>
            </a:r>
            <a:r>
              <a:rPr lang="de-DE" dirty="0" smtClean="0"/>
              <a:t>); </a:t>
            </a:r>
            <a:r>
              <a:rPr lang="de-DE" dirty="0"/>
              <a:t>// </a:t>
            </a:r>
            <a:r>
              <a:rPr lang="de-DE" dirty="0" err="1"/>
              <a:t>Hello</a:t>
            </a:r>
            <a:endParaRPr lang="de-DE" dirty="0"/>
          </a:p>
          <a:p>
            <a:endParaRPr lang="de-DE" dirty="0"/>
          </a:p>
        </p:txBody>
      </p:sp>
      <p:sp>
        <p:nvSpPr>
          <p:cNvPr id="3" name="Titel 2"/>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77415485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normAutofit lnSpcReduction="10000"/>
          </a:bodyPr>
          <a:lstStyle/>
          <a:p>
            <a:r>
              <a:rPr lang="de-DE" dirty="0" err="1"/>
              <a:t>var</a:t>
            </a:r>
            <a:r>
              <a:rPr lang="de-DE" dirty="0"/>
              <a:t> </a:t>
            </a:r>
            <a:r>
              <a:rPr lang="de-DE" dirty="0" err="1"/>
              <a:t>ammount</a:t>
            </a:r>
            <a:r>
              <a:rPr lang="de-DE" dirty="0"/>
              <a:t> = -10;</a:t>
            </a:r>
          </a:p>
          <a:p>
            <a:r>
              <a:rPr lang="de-DE" dirty="0" err="1"/>
              <a:t>try</a:t>
            </a:r>
            <a:r>
              <a:rPr lang="de-DE" dirty="0"/>
              <a:t> {</a:t>
            </a:r>
          </a:p>
          <a:p>
            <a:r>
              <a:rPr lang="de-DE" dirty="0"/>
              <a:t>	</a:t>
            </a:r>
            <a:r>
              <a:rPr lang="de-DE" dirty="0" err="1"/>
              <a:t>if</a:t>
            </a:r>
            <a:r>
              <a:rPr lang="de-DE" dirty="0"/>
              <a:t> (</a:t>
            </a:r>
            <a:r>
              <a:rPr lang="de-DE" dirty="0" err="1"/>
              <a:t>ammount</a:t>
            </a:r>
            <a:r>
              <a:rPr lang="de-DE" dirty="0"/>
              <a:t> &lt; 0) {</a:t>
            </a:r>
          </a:p>
          <a:p>
            <a:r>
              <a:rPr lang="de-DE" dirty="0"/>
              <a:t>		</a:t>
            </a:r>
            <a:r>
              <a:rPr lang="de-DE" dirty="0" err="1"/>
              <a:t>throw</a:t>
            </a:r>
            <a:r>
              <a:rPr lang="de-DE" dirty="0"/>
              <a:t>("</a:t>
            </a:r>
            <a:r>
              <a:rPr lang="de-DE" dirty="0" err="1"/>
              <a:t>Ammount</a:t>
            </a:r>
            <a:r>
              <a:rPr lang="de-DE" dirty="0"/>
              <a:t> </a:t>
            </a:r>
            <a:r>
              <a:rPr lang="de-DE" dirty="0" err="1"/>
              <a:t>is</a:t>
            </a:r>
            <a:r>
              <a:rPr lang="de-DE" dirty="0"/>
              <a:t> negative");</a:t>
            </a:r>
          </a:p>
          <a:p>
            <a:r>
              <a:rPr lang="de-DE" dirty="0"/>
              <a:t>	}</a:t>
            </a:r>
          </a:p>
          <a:p>
            <a:r>
              <a:rPr lang="de-DE" dirty="0"/>
              <a:t>} catch (</a:t>
            </a:r>
            <a:r>
              <a:rPr lang="de-DE" dirty="0" err="1"/>
              <a:t>e</a:t>
            </a:r>
            <a:r>
              <a:rPr lang="de-DE" dirty="0"/>
              <a:t>) {</a:t>
            </a:r>
          </a:p>
          <a:p>
            <a:r>
              <a:rPr lang="de-DE" dirty="0"/>
              <a:t>	</a:t>
            </a:r>
            <a:r>
              <a:rPr lang="de-DE" dirty="0" err="1" smtClean="0"/>
              <a:t>console.error</a:t>
            </a:r>
            <a:r>
              <a:rPr lang="de-DE" dirty="0" smtClean="0"/>
              <a:t>(</a:t>
            </a:r>
            <a:r>
              <a:rPr lang="de-DE" dirty="0"/>
              <a:t>"An </a:t>
            </a:r>
            <a:r>
              <a:rPr lang="de-DE" dirty="0" err="1"/>
              <a:t>error</a:t>
            </a:r>
            <a:r>
              <a:rPr lang="de-DE" dirty="0"/>
              <a:t> </a:t>
            </a:r>
            <a:r>
              <a:rPr lang="de-DE" dirty="0" err="1"/>
              <a:t>occured</a:t>
            </a:r>
            <a:r>
              <a:rPr lang="de-DE" dirty="0"/>
              <a:t>: " + </a:t>
            </a:r>
            <a:r>
              <a:rPr lang="de-DE" dirty="0" err="1"/>
              <a:t>e</a:t>
            </a:r>
            <a:r>
              <a:rPr lang="de-DE" dirty="0"/>
              <a:t>); </a:t>
            </a:r>
            <a:endParaRPr lang="de-DE" dirty="0" smtClean="0"/>
          </a:p>
          <a:p>
            <a:r>
              <a:rPr lang="de-DE" dirty="0"/>
              <a:t>	</a:t>
            </a:r>
            <a:r>
              <a:rPr lang="de-DE" dirty="0" smtClean="0"/>
              <a:t>/</a:t>
            </a:r>
            <a:r>
              <a:rPr lang="de-DE" dirty="0"/>
              <a:t>/ An </a:t>
            </a:r>
            <a:r>
              <a:rPr lang="de-DE" dirty="0" err="1"/>
              <a:t>error</a:t>
            </a:r>
            <a:r>
              <a:rPr lang="de-DE" dirty="0"/>
              <a:t> </a:t>
            </a:r>
            <a:r>
              <a:rPr lang="de-DE" dirty="0" err="1"/>
              <a:t>occured</a:t>
            </a:r>
            <a:r>
              <a:rPr lang="de-DE" dirty="0"/>
              <a:t>: </a:t>
            </a:r>
            <a:r>
              <a:rPr lang="de-DE" dirty="0" err="1" smtClean="0"/>
              <a:t>Ammount</a:t>
            </a:r>
            <a:r>
              <a:rPr lang="de-DE" dirty="0" smtClean="0"/>
              <a:t> </a:t>
            </a:r>
            <a:r>
              <a:rPr lang="de-DE" dirty="0" err="1"/>
              <a:t>is</a:t>
            </a:r>
            <a:r>
              <a:rPr lang="de-DE" dirty="0"/>
              <a:t> negative</a:t>
            </a:r>
          </a:p>
          <a:p>
            <a:r>
              <a:rPr lang="de-DE" dirty="0"/>
              <a:t>} </a:t>
            </a:r>
            <a:r>
              <a:rPr lang="de-DE" dirty="0" err="1" smtClean="0"/>
              <a:t>finaly</a:t>
            </a:r>
            <a:r>
              <a:rPr lang="de-DE" dirty="0" smtClean="0"/>
              <a:t> </a:t>
            </a:r>
            <a:r>
              <a:rPr lang="de-DE" dirty="0"/>
              <a:t>{</a:t>
            </a:r>
          </a:p>
          <a:p>
            <a:r>
              <a:rPr lang="de-DE" dirty="0"/>
              <a:t>	</a:t>
            </a:r>
            <a:r>
              <a:rPr lang="de-DE" dirty="0" err="1" smtClean="0"/>
              <a:t>console.log</a:t>
            </a:r>
            <a:r>
              <a:rPr lang="de-DE" dirty="0" smtClean="0"/>
              <a:t>(</a:t>
            </a:r>
            <a:r>
              <a:rPr lang="de-DE" dirty="0"/>
              <a:t>"</a:t>
            </a:r>
            <a:r>
              <a:rPr lang="de-DE" dirty="0" err="1"/>
              <a:t>Continue</a:t>
            </a:r>
            <a:r>
              <a:rPr lang="de-DE" dirty="0"/>
              <a:t>"); // </a:t>
            </a:r>
            <a:r>
              <a:rPr lang="de-DE" dirty="0" err="1"/>
              <a:t>Continue</a:t>
            </a:r>
            <a:endParaRPr lang="de-DE" dirty="0"/>
          </a:p>
          <a:p>
            <a:r>
              <a:rPr lang="de-DE" dirty="0"/>
              <a:t>}</a:t>
            </a:r>
          </a:p>
          <a:p>
            <a:endParaRPr lang="de-DE" dirty="0"/>
          </a:p>
        </p:txBody>
      </p:sp>
      <p:sp>
        <p:nvSpPr>
          <p:cNvPr id="3" name="Titel 2"/>
          <p:cNvSpPr>
            <a:spLocks noGrp="1"/>
          </p:cNvSpPr>
          <p:nvPr>
            <p:ph type="title"/>
          </p:nvPr>
        </p:nvSpPr>
        <p:spPr/>
        <p:txBody>
          <a:bodyPr/>
          <a:lstStyle/>
          <a:p>
            <a:r>
              <a:rPr lang="de-DE" dirty="0" err="1" smtClean="0"/>
              <a:t>try</a:t>
            </a:r>
            <a:r>
              <a:rPr lang="de-DE" dirty="0" smtClean="0"/>
              <a:t>-catch-</a:t>
            </a:r>
            <a:r>
              <a:rPr lang="de-DE" dirty="0" err="1" smtClean="0"/>
              <a:t>finally</a:t>
            </a:r>
            <a:r>
              <a:rPr lang="de-DE" dirty="0" smtClean="0"/>
              <a:t> und </a:t>
            </a:r>
            <a:r>
              <a:rPr lang="de-DE" dirty="0" err="1" smtClean="0"/>
              <a:t>throw</a:t>
            </a:r>
            <a:endParaRPr lang="de-DE" dirty="0"/>
          </a:p>
        </p:txBody>
      </p:sp>
    </p:spTree>
    <p:extLst>
      <p:ext uri="{BB962C8B-B14F-4D97-AF65-F5344CB8AC3E}">
        <p14:creationId xmlns:p14="http://schemas.microsoft.com/office/powerpoint/2010/main" val="3065070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4055140178_5f357c6663_b.jpg"/>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96145" y="-27384"/>
            <a:ext cx="11120873" cy="6885384"/>
          </a:xfrm>
          <a:prstGeom prst="rect">
            <a:avLst/>
          </a:prstGeom>
        </p:spPr>
      </p:pic>
      <p:sp>
        <p:nvSpPr>
          <p:cNvPr id="2" name="Inhaltsplatzhalter 1"/>
          <p:cNvSpPr>
            <a:spLocks noGrp="1"/>
          </p:cNvSpPr>
          <p:nvPr>
            <p:ph idx="1"/>
          </p:nvPr>
        </p:nvSpPr>
        <p:spPr/>
        <p:txBody>
          <a:bodyPr>
            <a:normAutofit fontScale="92500" lnSpcReduction="20000"/>
          </a:bodyPr>
          <a:lstStyle/>
          <a:p>
            <a:pPr marL="0" indent="0">
              <a:buNone/>
            </a:pPr>
            <a:r>
              <a:rPr lang="de-DE" dirty="0" err="1" smtClean="0">
                <a:solidFill>
                  <a:srgbClr val="FFFFFF"/>
                </a:solidFill>
              </a:rPr>
              <a:t>Copy</a:t>
            </a:r>
            <a:r>
              <a:rPr lang="de-DE" dirty="0">
                <a:solidFill>
                  <a:srgbClr val="FFFFFF"/>
                </a:solidFill>
              </a:rPr>
              <a:t>/</a:t>
            </a:r>
            <a:r>
              <a:rPr lang="de-DE" dirty="0" err="1">
                <a:solidFill>
                  <a:srgbClr val="FFFFFF"/>
                </a:solidFill>
              </a:rPr>
              <a:t>paste</a:t>
            </a:r>
            <a:r>
              <a:rPr lang="de-DE" dirty="0">
                <a:solidFill>
                  <a:srgbClr val="FFFFFF"/>
                </a:solidFill>
              </a:rPr>
              <a:t> </a:t>
            </a:r>
            <a:r>
              <a:rPr lang="de-DE" dirty="0" err="1">
                <a:solidFill>
                  <a:srgbClr val="FFFFFF"/>
                </a:solidFill>
              </a:rPr>
              <a:t>snippets</a:t>
            </a:r>
            <a:r>
              <a:rPr lang="de-DE" dirty="0">
                <a:solidFill>
                  <a:srgbClr val="FFFFFF"/>
                </a:solidFill>
              </a:rPr>
              <a:t> </a:t>
            </a:r>
            <a:r>
              <a:rPr lang="de-DE" dirty="0" err="1">
                <a:solidFill>
                  <a:srgbClr val="FFFFFF"/>
                </a:solidFill>
              </a:rPr>
              <a:t>of</a:t>
            </a:r>
            <a:r>
              <a:rPr lang="de-DE" dirty="0">
                <a:solidFill>
                  <a:srgbClr val="FFFFFF"/>
                </a:solidFill>
              </a:rPr>
              <a:t> </a:t>
            </a:r>
            <a:r>
              <a:rPr lang="de-DE" dirty="0" err="1">
                <a:solidFill>
                  <a:srgbClr val="FFFFFF"/>
                </a:solidFill>
              </a:rPr>
              <a:t>code</a:t>
            </a:r>
            <a:r>
              <a:rPr lang="de-DE" dirty="0">
                <a:solidFill>
                  <a:srgbClr val="FFFFFF"/>
                </a:solidFill>
              </a:rPr>
              <a:t> </a:t>
            </a:r>
            <a:r>
              <a:rPr lang="de-DE" dirty="0" err="1">
                <a:solidFill>
                  <a:srgbClr val="FFFFFF"/>
                </a:solidFill>
              </a:rPr>
              <a:t>into</a:t>
            </a:r>
            <a:r>
              <a:rPr lang="de-DE" dirty="0">
                <a:solidFill>
                  <a:srgbClr val="FFFFFF"/>
                </a:solidFill>
              </a:rPr>
              <a:t> HTML </a:t>
            </a:r>
          </a:p>
          <a:p>
            <a:pPr marL="0" indent="0">
              <a:buNone/>
            </a:pPr>
            <a:r>
              <a:rPr lang="de-DE" dirty="0" smtClean="0">
                <a:solidFill>
                  <a:srgbClr val="FFFFFF"/>
                </a:solidFill>
              </a:rPr>
              <a:t>	</a:t>
            </a:r>
            <a:r>
              <a:rPr lang="de-DE" dirty="0" err="1" smtClean="0">
                <a:solidFill>
                  <a:srgbClr val="FFFFFF"/>
                </a:solidFill>
              </a:rPr>
              <a:t>Tolerate</a:t>
            </a:r>
            <a:r>
              <a:rPr lang="de-DE" dirty="0" smtClean="0">
                <a:solidFill>
                  <a:srgbClr val="FFFFFF"/>
                </a:solidFill>
              </a:rPr>
              <a:t> </a:t>
            </a:r>
            <a:r>
              <a:rPr lang="de-DE" dirty="0">
                <a:solidFill>
                  <a:srgbClr val="FFFFFF"/>
                </a:solidFill>
              </a:rPr>
              <a:t>“</a:t>
            </a:r>
            <a:r>
              <a:rPr lang="de-DE" dirty="0" err="1">
                <a:solidFill>
                  <a:srgbClr val="FFFFFF"/>
                </a:solidFill>
              </a:rPr>
              <a:t>minor</a:t>
            </a:r>
            <a:r>
              <a:rPr lang="de-DE" dirty="0">
                <a:solidFill>
                  <a:srgbClr val="FFFFFF"/>
                </a:solidFill>
              </a:rPr>
              <a:t>” </a:t>
            </a:r>
            <a:r>
              <a:rPr lang="de-DE" dirty="0" err="1">
                <a:solidFill>
                  <a:srgbClr val="FFFFFF"/>
                </a:solidFill>
              </a:rPr>
              <a:t>errors</a:t>
            </a:r>
            <a:r>
              <a:rPr lang="de-DE" dirty="0">
                <a:solidFill>
                  <a:srgbClr val="FFFFFF"/>
                </a:solidFill>
              </a:rPr>
              <a:t> (e.g., </a:t>
            </a:r>
            <a:r>
              <a:rPr lang="de-DE" dirty="0" err="1">
                <a:solidFill>
                  <a:srgbClr val="FFFFFF"/>
                </a:solidFill>
              </a:rPr>
              <a:t>missing</a:t>
            </a:r>
            <a:r>
              <a:rPr lang="de-DE" dirty="0">
                <a:solidFill>
                  <a:srgbClr val="FFFFFF"/>
                </a:solidFill>
              </a:rPr>
              <a:t> </a:t>
            </a:r>
            <a:r>
              <a:rPr lang="de-DE" dirty="0" err="1">
                <a:solidFill>
                  <a:srgbClr val="FFFFFF"/>
                </a:solidFill>
              </a:rPr>
              <a:t>semicolons</a:t>
            </a:r>
            <a:r>
              <a:rPr lang="de-DE" dirty="0">
                <a:solidFill>
                  <a:srgbClr val="FFFFFF"/>
                </a:solidFill>
              </a:rPr>
              <a:t>) </a:t>
            </a:r>
            <a:endParaRPr lang="de-DE" dirty="0" smtClean="0">
              <a:solidFill>
                <a:srgbClr val="FFFFFF"/>
              </a:solidFill>
            </a:endParaRPr>
          </a:p>
          <a:p>
            <a:pPr marL="0" indent="0">
              <a:buNone/>
            </a:pPr>
            <a:r>
              <a:rPr lang="de-DE" dirty="0" err="1" smtClean="0">
                <a:solidFill>
                  <a:srgbClr val="FFFFFF"/>
                </a:solidFill>
              </a:rPr>
              <a:t>Simpliﬁed</a:t>
            </a:r>
            <a:r>
              <a:rPr lang="de-DE" dirty="0" smtClean="0">
                <a:solidFill>
                  <a:srgbClr val="FFFFFF"/>
                </a:solidFill>
              </a:rPr>
              <a:t> </a:t>
            </a:r>
            <a:r>
              <a:rPr lang="de-DE" dirty="0" err="1" smtClean="0">
                <a:solidFill>
                  <a:srgbClr val="FFFFFF"/>
                </a:solidFill>
              </a:rPr>
              <a:t>event</a:t>
            </a:r>
            <a:r>
              <a:rPr lang="de-DE" dirty="0" smtClean="0">
                <a:solidFill>
                  <a:srgbClr val="FFFFFF"/>
                </a:solidFill>
              </a:rPr>
              <a:t> </a:t>
            </a:r>
            <a:r>
              <a:rPr lang="de-DE" dirty="0" err="1" smtClean="0">
                <a:solidFill>
                  <a:srgbClr val="FFFFFF"/>
                </a:solidFill>
              </a:rPr>
              <a:t>handling</a:t>
            </a:r>
            <a:endParaRPr lang="de-DE" dirty="0">
              <a:solidFill>
                <a:srgbClr val="FFFFFF"/>
              </a:solidFill>
            </a:endParaRPr>
          </a:p>
          <a:p>
            <a:pPr marL="0" indent="0">
              <a:buNone/>
            </a:pPr>
            <a:r>
              <a:rPr lang="de-DE" dirty="0" smtClean="0">
                <a:solidFill>
                  <a:srgbClr val="FFFFFF"/>
                </a:solidFill>
              </a:rPr>
              <a:t>	</a:t>
            </a:r>
            <a:r>
              <a:rPr lang="de-DE" dirty="0" err="1" smtClean="0">
                <a:solidFill>
                  <a:srgbClr val="FFFFFF"/>
                </a:solidFill>
              </a:rPr>
              <a:t>onclick</a:t>
            </a:r>
            <a:r>
              <a:rPr lang="de-DE" dirty="0" smtClean="0">
                <a:solidFill>
                  <a:srgbClr val="FFFFFF"/>
                </a:solidFill>
              </a:rPr>
              <a:t>, </a:t>
            </a:r>
            <a:r>
              <a:rPr lang="de-DE" dirty="0" err="1" smtClean="0">
                <a:solidFill>
                  <a:srgbClr val="FFFFFF"/>
                </a:solidFill>
              </a:rPr>
              <a:t>onmouseover</a:t>
            </a:r>
            <a:endParaRPr lang="de-DE" dirty="0" smtClean="0">
              <a:solidFill>
                <a:srgbClr val="FFFFFF"/>
              </a:solidFill>
            </a:endParaRPr>
          </a:p>
          <a:p>
            <a:pPr marL="0" indent="0">
              <a:buNone/>
            </a:pPr>
            <a:r>
              <a:rPr lang="de-DE" dirty="0">
                <a:solidFill>
                  <a:srgbClr val="FFFFFF"/>
                </a:solidFill>
              </a:rPr>
              <a:t>	</a:t>
            </a:r>
            <a:r>
              <a:rPr lang="de-DE" dirty="0" err="1" smtClean="0">
                <a:solidFill>
                  <a:srgbClr val="FFFFFF"/>
                </a:solidFill>
              </a:rPr>
              <a:t>inspired</a:t>
            </a:r>
            <a:r>
              <a:rPr lang="de-DE" dirty="0" smtClean="0">
                <a:solidFill>
                  <a:srgbClr val="FFFFFF"/>
                </a:solidFill>
              </a:rPr>
              <a:t> </a:t>
            </a:r>
            <a:r>
              <a:rPr lang="de-DE" dirty="0" err="1">
                <a:solidFill>
                  <a:srgbClr val="FFFFFF"/>
                </a:solidFill>
              </a:rPr>
              <a:t>by</a:t>
            </a:r>
            <a:r>
              <a:rPr lang="de-DE" dirty="0">
                <a:solidFill>
                  <a:srgbClr val="FFFFFF"/>
                </a:solidFill>
              </a:rPr>
              <a:t> </a:t>
            </a:r>
            <a:r>
              <a:rPr lang="de-DE" dirty="0" err="1" smtClean="0">
                <a:solidFill>
                  <a:srgbClr val="FFFFFF"/>
                </a:solidFill>
              </a:rPr>
              <a:t>HyperCard</a:t>
            </a:r>
            <a:endParaRPr lang="de-DE" dirty="0" smtClean="0">
              <a:solidFill>
                <a:srgbClr val="FFFFFF"/>
              </a:solidFill>
            </a:endParaRPr>
          </a:p>
          <a:p>
            <a:pPr marL="0" indent="0">
              <a:buNone/>
            </a:pPr>
            <a:r>
              <a:rPr lang="de-DE" dirty="0" smtClean="0">
                <a:solidFill>
                  <a:srgbClr val="FFFFFF"/>
                </a:solidFill>
              </a:rPr>
              <a:t>Pick </a:t>
            </a:r>
            <a:r>
              <a:rPr lang="de-DE" dirty="0">
                <a:solidFill>
                  <a:srgbClr val="FFFFFF"/>
                </a:solidFill>
              </a:rPr>
              <a:t>a </a:t>
            </a:r>
            <a:r>
              <a:rPr lang="de-DE" dirty="0" err="1">
                <a:solidFill>
                  <a:srgbClr val="FFFFFF"/>
                </a:solidFill>
              </a:rPr>
              <a:t>few</a:t>
            </a:r>
            <a:r>
              <a:rPr lang="de-DE" dirty="0">
                <a:solidFill>
                  <a:srgbClr val="FFFFFF"/>
                </a:solidFill>
              </a:rPr>
              <a:t> </a:t>
            </a:r>
            <a:r>
              <a:rPr lang="de-DE" dirty="0" err="1">
                <a:solidFill>
                  <a:srgbClr val="FFFFFF"/>
                </a:solidFill>
              </a:rPr>
              <a:t>hard-working</a:t>
            </a:r>
            <a:r>
              <a:rPr lang="de-DE" dirty="0">
                <a:solidFill>
                  <a:srgbClr val="FFFFFF"/>
                </a:solidFill>
              </a:rPr>
              <a:t>, powerful primitives </a:t>
            </a:r>
          </a:p>
          <a:p>
            <a:pPr marL="0" indent="0">
              <a:buNone/>
            </a:pPr>
            <a:r>
              <a:rPr lang="de-DE" dirty="0" smtClean="0">
                <a:solidFill>
                  <a:srgbClr val="FFFFFF"/>
                </a:solidFill>
              </a:rPr>
              <a:t>	First </a:t>
            </a:r>
            <a:r>
              <a:rPr lang="de-DE" dirty="0" err="1">
                <a:solidFill>
                  <a:srgbClr val="FFFFFF"/>
                </a:solidFill>
              </a:rPr>
              <a:t>class</a:t>
            </a:r>
            <a:r>
              <a:rPr lang="de-DE" dirty="0">
                <a:solidFill>
                  <a:srgbClr val="FFFFFF"/>
                </a:solidFill>
              </a:rPr>
              <a:t> </a:t>
            </a:r>
            <a:r>
              <a:rPr lang="de-DE" dirty="0" err="1">
                <a:solidFill>
                  <a:srgbClr val="FFFFFF"/>
                </a:solidFill>
              </a:rPr>
              <a:t>functions</a:t>
            </a:r>
            <a:r>
              <a:rPr lang="de-DE" dirty="0">
                <a:solidFill>
                  <a:srgbClr val="FFFFFF"/>
                </a:solidFill>
              </a:rPr>
              <a:t> </a:t>
            </a:r>
            <a:r>
              <a:rPr lang="de-DE" dirty="0" err="1">
                <a:solidFill>
                  <a:srgbClr val="FFFFFF"/>
                </a:solidFill>
              </a:rPr>
              <a:t>for</a:t>
            </a:r>
            <a:r>
              <a:rPr lang="de-DE" dirty="0">
                <a:solidFill>
                  <a:srgbClr val="FFFFFF"/>
                </a:solidFill>
              </a:rPr>
              <a:t> </a:t>
            </a:r>
            <a:r>
              <a:rPr lang="de-DE" dirty="0" err="1">
                <a:solidFill>
                  <a:srgbClr val="FFFFFF"/>
                </a:solidFill>
              </a:rPr>
              <a:t>procedural</a:t>
            </a:r>
            <a:r>
              <a:rPr lang="de-DE" dirty="0">
                <a:solidFill>
                  <a:srgbClr val="FFFFFF"/>
                </a:solidFill>
              </a:rPr>
              <a:t> </a:t>
            </a:r>
            <a:r>
              <a:rPr lang="de-DE" dirty="0" err="1" smtClean="0">
                <a:solidFill>
                  <a:srgbClr val="FFFFFF"/>
                </a:solidFill>
              </a:rPr>
              <a:t>abstraction</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a:solidFill>
                  <a:srgbClr val="FFFFFF"/>
                </a:solidFill>
              </a:rPr>
              <a:t>AWK </a:t>
            </a:r>
            <a:r>
              <a:rPr lang="de-DE" dirty="0" err="1">
                <a:solidFill>
                  <a:srgbClr val="FFFFFF"/>
                </a:solidFill>
              </a:rPr>
              <a:t>more</a:t>
            </a:r>
            <a:r>
              <a:rPr lang="de-DE" dirty="0">
                <a:solidFill>
                  <a:srgbClr val="FFFFFF"/>
                </a:solidFill>
              </a:rPr>
              <a:t> </a:t>
            </a:r>
            <a:r>
              <a:rPr lang="de-DE" dirty="0" err="1">
                <a:solidFill>
                  <a:srgbClr val="FFFFFF"/>
                </a:solidFill>
              </a:rPr>
              <a:t>than</a:t>
            </a:r>
            <a:r>
              <a:rPr lang="de-DE" dirty="0">
                <a:solidFill>
                  <a:srgbClr val="FFFFFF"/>
                </a:solidFill>
              </a:rPr>
              <a:t> </a:t>
            </a:r>
            <a:r>
              <a:rPr lang="de-DE" dirty="0" err="1">
                <a:solidFill>
                  <a:srgbClr val="FFFFFF"/>
                </a:solidFill>
              </a:rPr>
              <a:t>Scheme</a:t>
            </a:r>
            <a:r>
              <a:rPr lang="de-DE" dirty="0">
                <a:solidFill>
                  <a:srgbClr val="FFFFFF"/>
                </a:solidFill>
              </a:rPr>
              <a:t>) </a:t>
            </a:r>
          </a:p>
          <a:p>
            <a:pPr marL="0" indent="0">
              <a:buNone/>
            </a:pPr>
            <a:r>
              <a:rPr lang="de-DE" dirty="0" smtClean="0">
                <a:solidFill>
                  <a:srgbClr val="FFFFFF"/>
                </a:solidFill>
              </a:rPr>
              <a:t>	Objects </a:t>
            </a:r>
            <a:r>
              <a:rPr lang="de-DE" dirty="0" err="1">
                <a:solidFill>
                  <a:srgbClr val="FFFFFF"/>
                </a:solidFill>
              </a:rPr>
              <a:t>everywhere</a:t>
            </a:r>
            <a:r>
              <a:rPr lang="de-DE" dirty="0">
                <a:solidFill>
                  <a:srgbClr val="FFFFFF"/>
                </a:solidFill>
              </a:rPr>
              <a:t>, prototype-</a:t>
            </a:r>
            <a:r>
              <a:rPr lang="de-DE" dirty="0" err="1">
                <a:solidFill>
                  <a:srgbClr val="FFFFFF"/>
                </a:solidFill>
              </a:rPr>
              <a:t>based</a:t>
            </a:r>
            <a:r>
              <a:rPr lang="de-DE" dirty="0">
                <a:solidFill>
                  <a:srgbClr val="FFFFFF"/>
                </a:solidFill>
              </a:rPr>
              <a:t> </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err="1">
                <a:solidFill>
                  <a:srgbClr val="FFFFFF"/>
                </a:solidFill>
              </a:rPr>
              <a:t>Self</a:t>
            </a:r>
            <a:r>
              <a:rPr lang="de-DE" dirty="0">
                <a:solidFill>
                  <a:srgbClr val="FFFFFF"/>
                </a:solidFill>
              </a:rPr>
              <a:t>, but </a:t>
            </a:r>
            <a:r>
              <a:rPr lang="de-DE" dirty="0" err="1">
                <a:solidFill>
                  <a:srgbClr val="FFFFFF"/>
                </a:solidFill>
              </a:rPr>
              <a:t>only</a:t>
            </a:r>
            <a:r>
              <a:rPr lang="de-DE" dirty="0">
                <a:solidFill>
                  <a:srgbClr val="FFFFFF"/>
                </a:solidFill>
              </a:rPr>
              <a:t> </a:t>
            </a:r>
            <a:r>
              <a:rPr lang="de-DE" dirty="0" err="1">
                <a:solidFill>
                  <a:srgbClr val="FFFFFF"/>
                </a:solidFill>
              </a:rPr>
              <a:t>one</a:t>
            </a:r>
            <a:r>
              <a:rPr lang="de-DE" dirty="0">
                <a:solidFill>
                  <a:srgbClr val="FFFFFF"/>
                </a:solidFill>
              </a:rPr>
              <a:t> </a:t>
            </a:r>
            <a:r>
              <a:rPr lang="de-DE" dirty="0" err="1">
                <a:solidFill>
                  <a:srgbClr val="FFFFFF"/>
                </a:solidFill>
              </a:rPr>
              <a:t>parent</a:t>
            </a:r>
            <a:r>
              <a:rPr lang="de-DE" dirty="0">
                <a:solidFill>
                  <a:srgbClr val="FFFFFF"/>
                </a:solidFill>
              </a:rPr>
              <a:t> per </a:t>
            </a:r>
            <a:r>
              <a:rPr lang="de-DE" dirty="0" err="1">
                <a:solidFill>
                  <a:srgbClr val="FFFFFF"/>
                </a:solidFill>
              </a:rPr>
              <a:t>object</a:t>
            </a:r>
            <a:r>
              <a:rPr lang="de-DE" dirty="0">
                <a:solidFill>
                  <a:srgbClr val="FFFFFF"/>
                </a:solidFill>
              </a:rPr>
              <a:t>) </a:t>
            </a:r>
          </a:p>
          <a:p>
            <a:pPr marL="0" indent="0">
              <a:buNone/>
            </a:pPr>
            <a:r>
              <a:rPr lang="de-DE" dirty="0" err="1" smtClean="0">
                <a:solidFill>
                  <a:srgbClr val="FFFFFF"/>
                </a:solidFill>
              </a:rPr>
              <a:t>Leave</a:t>
            </a:r>
            <a:r>
              <a:rPr lang="de-DE" dirty="0" smtClean="0">
                <a:solidFill>
                  <a:srgbClr val="FFFFFF"/>
                </a:solidFill>
              </a:rPr>
              <a:t> </a:t>
            </a:r>
            <a:r>
              <a:rPr lang="de-DE" dirty="0">
                <a:solidFill>
                  <a:srgbClr val="FFFFFF"/>
                </a:solidFill>
              </a:rPr>
              <a:t>all </a:t>
            </a:r>
            <a:r>
              <a:rPr lang="de-DE" dirty="0" err="1">
                <a:solidFill>
                  <a:srgbClr val="FFFFFF"/>
                </a:solidFill>
              </a:rPr>
              <a:t>else</a:t>
            </a:r>
            <a:r>
              <a:rPr lang="de-DE" dirty="0">
                <a:solidFill>
                  <a:srgbClr val="FFFFFF"/>
                </a:solidFill>
              </a:rPr>
              <a:t> out! </a:t>
            </a:r>
          </a:p>
        </p:txBody>
      </p:sp>
      <p:sp>
        <p:nvSpPr>
          <p:cNvPr id="3" name="Titel 2"/>
          <p:cNvSpPr>
            <a:spLocks noGrp="1"/>
          </p:cNvSpPr>
          <p:nvPr>
            <p:ph type="title"/>
          </p:nvPr>
        </p:nvSpPr>
        <p:spPr/>
        <p:txBody>
          <a:bodyPr/>
          <a:lstStyle/>
          <a:p>
            <a:r>
              <a:rPr lang="de-DE" dirty="0" smtClean="0"/>
              <a:t>Design </a:t>
            </a:r>
            <a:r>
              <a:rPr lang="de-DE" dirty="0" err="1" smtClean="0"/>
              <a:t>goals</a:t>
            </a:r>
            <a:endParaRPr lang="de-DE" dirty="0"/>
          </a:p>
        </p:txBody>
      </p:sp>
      <p:sp>
        <p:nvSpPr>
          <p:cNvPr id="4" name="Textfeld 3"/>
          <p:cNvSpPr txBox="1"/>
          <p:nvPr/>
        </p:nvSpPr>
        <p:spPr>
          <a:xfrm>
            <a:off x="346051" y="6596390"/>
            <a:ext cx="5070619"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a:solidFill>
                  <a:srgbClr val="FFFFFF"/>
                </a:solidFill>
              </a:rPr>
              <a:t>reserved</a:t>
            </a:r>
            <a:r>
              <a:rPr lang="de-DE" sz="1100" dirty="0">
                <a:solidFill>
                  <a:srgbClr val="FFFFFF"/>
                </a:solidFill>
              </a:rPr>
              <a:t> </a:t>
            </a:r>
            <a:r>
              <a:rPr lang="de-DE" sz="1100" dirty="0" err="1">
                <a:solidFill>
                  <a:srgbClr val="FFFFFF"/>
                </a:solidFill>
              </a:rPr>
              <a:t>by</a:t>
            </a:r>
            <a:r>
              <a:rPr lang="de-DE" sz="1100" dirty="0">
                <a:solidFill>
                  <a:srgbClr val="FFFFFF"/>
                </a:solidFill>
              </a:rPr>
              <a:t> </a:t>
            </a:r>
            <a:r>
              <a:rPr lang="de-DE" sz="1100" dirty="0" err="1" smtClean="0">
                <a:solidFill>
                  <a:srgbClr val="FFFFFF"/>
                </a:solidFill>
              </a:rPr>
              <a:t>superfluity</a:t>
            </a:r>
            <a:r>
              <a:rPr lang="de-DE" sz="1100" dirty="0">
                <a:solidFill>
                  <a:srgbClr val="FFFFFF"/>
                </a:solidFill>
              </a:rPr>
              <a:t>, http://</a:t>
            </a:r>
            <a:r>
              <a:rPr lang="de-DE" sz="1100" dirty="0" err="1">
                <a:solidFill>
                  <a:srgbClr val="FFFFFF"/>
                </a:solidFill>
              </a:rPr>
              <a:t>www.flickr.com</a:t>
            </a:r>
            <a:r>
              <a:rPr lang="de-DE" sz="1100" dirty="0">
                <a:solidFill>
                  <a:srgbClr val="FFFFFF"/>
                </a:solidFill>
              </a:rPr>
              <a:t>/</a:t>
            </a:r>
            <a:r>
              <a:rPr lang="de-DE" sz="1100" dirty="0" err="1">
                <a:solidFill>
                  <a:srgbClr val="FFFFFF"/>
                </a:solidFill>
              </a:rPr>
              <a:t>photos</a:t>
            </a:r>
            <a:r>
              <a:rPr lang="de-DE" sz="1100" dirty="0">
                <a:solidFill>
                  <a:srgbClr val="FFFFFF"/>
                </a:solidFill>
              </a:rPr>
              <a:t>/</a:t>
            </a:r>
            <a:r>
              <a:rPr lang="de-DE" sz="1100" dirty="0" err="1">
                <a:solidFill>
                  <a:srgbClr val="FFFFFF"/>
                </a:solidFill>
              </a:rPr>
              <a:t>equanimity</a:t>
            </a:r>
            <a:r>
              <a:rPr lang="de-DE" sz="1100" dirty="0">
                <a:solidFill>
                  <a:srgbClr val="FFFFFF"/>
                </a:solidFill>
              </a:rPr>
              <a:t>/</a:t>
            </a:r>
          </a:p>
        </p:txBody>
      </p:sp>
    </p:spTree>
    <p:extLst>
      <p:ext uri="{BB962C8B-B14F-4D97-AF65-F5344CB8AC3E}">
        <p14:creationId xmlns:p14="http://schemas.microsoft.com/office/powerpoint/2010/main" val="22784365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763px-No-longer-Xerox_PARC.jpg"/>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12" y="-33330"/>
            <a:ext cx="9256148" cy="7278754"/>
          </a:xfrm>
          <a:prstGeom prst="rect">
            <a:avLst/>
          </a:prstGeom>
        </p:spPr>
      </p:pic>
      <p:sp>
        <p:nvSpPr>
          <p:cNvPr id="2" name="Inhaltsplatzhalter 1"/>
          <p:cNvSpPr>
            <a:spLocks noGrp="1"/>
          </p:cNvSpPr>
          <p:nvPr>
            <p:ph idx="1"/>
          </p:nvPr>
        </p:nvSpPr>
        <p:spPr/>
        <p:txBody>
          <a:bodyPr/>
          <a:lstStyle/>
          <a:p>
            <a:pPr marL="0" indent="0">
              <a:buNone/>
            </a:pPr>
            <a:r>
              <a:rPr lang="de-DE" dirty="0" smtClean="0">
                <a:solidFill>
                  <a:schemeClr val="bg2"/>
                </a:solidFill>
              </a:rPr>
              <a:t>1980er Jahre: Xerox </a:t>
            </a:r>
            <a:r>
              <a:rPr lang="de-DE" dirty="0">
                <a:solidFill>
                  <a:schemeClr val="bg2"/>
                </a:solidFill>
              </a:rPr>
              <a:t>PARC &amp; Sun </a:t>
            </a:r>
            <a:r>
              <a:rPr lang="de-DE" dirty="0" smtClean="0">
                <a:solidFill>
                  <a:schemeClr val="bg2"/>
                </a:solidFill>
              </a:rPr>
              <a:t>Microsystems</a:t>
            </a:r>
          </a:p>
          <a:p>
            <a:pPr marL="0" indent="0">
              <a:buNone/>
            </a:pPr>
            <a:r>
              <a:rPr lang="de-DE" dirty="0" smtClean="0">
                <a:solidFill>
                  <a:schemeClr val="bg2"/>
                </a:solidFill>
              </a:rPr>
              <a:t>Ziel: mehr Freiheit als bei OO-Sprachen wie Smalltalk</a:t>
            </a:r>
          </a:p>
          <a:p>
            <a:pPr marL="0" indent="0">
              <a:buNone/>
            </a:pPr>
            <a:r>
              <a:rPr lang="de-DE" dirty="0" smtClean="0">
                <a:solidFill>
                  <a:schemeClr val="bg2"/>
                </a:solidFill>
              </a:rPr>
              <a:t>Wenige Konstrukte:</a:t>
            </a:r>
          </a:p>
          <a:p>
            <a:pPr>
              <a:buClr>
                <a:schemeClr val="bg1"/>
              </a:buClr>
            </a:pPr>
            <a:r>
              <a:rPr lang="de-DE" dirty="0" smtClean="0">
                <a:solidFill>
                  <a:schemeClr val="bg1"/>
                </a:solidFill>
              </a:rPr>
              <a:t>Slots</a:t>
            </a:r>
            <a:endParaRPr lang="de-DE" dirty="0">
              <a:solidFill>
                <a:schemeClr val="bg1"/>
              </a:solidFill>
            </a:endParaRPr>
          </a:p>
          <a:p>
            <a:pPr>
              <a:buClr>
                <a:schemeClr val="bg1"/>
              </a:buClr>
            </a:pPr>
            <a:r>
              <a:rPr lang="de-DE" dirty="0" err="1" smtClean="0">
                <a:solidFill>
                  <a:schemeClr val="bg1"/>
                </a:solidFill>
              </a:rPr>
              <a:t>Traits</a:t>
            </a:r>
            <a:endParaRPr lang="de-DE" dirty="0" smtClean="0">
              <a:solidFill>
                <a:schemeClr val="bg1"/>
              </a:solidFill>
            </a:endParaRPr>
          </a:p>
          <a:p>
            <a:pPr>
              <a:buClr>
                <a:schemeClr val="bg1"/>
              </a:buClr>
            </a:pPr>
            <a:r>
              <a:rPr lang="de-DE" dirty="0" smtClean="0">
                <a:solidFill>
                  <a:schemeClr val="bg1"/>
                </a:solidFill>
              </a:rPr>
              <a:t>Prototypen</a:t>
            </a:r>
          </a:p>
          <a:p>
            <a:pPr>
              <a:buClr>
                <a:schemeClr val="bg1"/>
              </a:buClr>
            </a:pPr>
            <a:r>
              <a:rPr lang="de-DE" dirty="0" smtClean="0">
                <a:solidFill>
                  <a:schemeClr val="bg1"/>
                </a:solidFill>
              </a:rPr>
              <a:t>keine Typen </a:t>
            </a:r>
            <a:r>
              <a:rPr lang="de-DE" dirty="0" smtClean="0">
                <a:solidFill>
                  <a:schemeClr val="bg2"/>
                </a:solidFill>
              </a:rPr>
              <a:t>und Klassen</a:t>
            </a:r>
            <a:endParaRPr lang="de-DE" dirty="0">
              <a:solidFill>
                <a:schemeClr val="bg2"/>
              </a:solidFill>
            </a:endParaRPr>
          </a:p>
        </p:txBody>
      </p:sp>
      <p:sp>
        <p:nvSpPr>
          <p:cNvPr id="3" name="Titel 2"/>
          <p:cNvSpPr>
            <a:spLocks noGrp="1"/>
          </p:cNvSpPr>
          <p:nvPr>
            <p:ph type="title"/>
          </p:nvPr>
        </p:nvSpPr>
        <p:spPr/>
        <p:txBody>
          <a:bodyPr>
            <a:normAutofit/>
            <a:scene3d>
              <a:camera prst="orthographicFront"/>
              <a:lightRig rig="soft" dir="tl">
                <a:rot lat="0" lon="0" rev="0"/>
              </a:lightRig>
            </a:scene3d>
            <a:sp3d contourW="25400" prstMaterial="matte">
              <a:contourClr>
                <a:schemeClr val="accent2">
                  <a:tint val="20000"/>
                </a:schemeClr>
              </a:contourClr>
            </a:sp3d>
          </a:bodyPr>
          <a:lstStyle/>
          <a:p>
            <a:r>
              <a:rPr lang="de-DE" dirty="0" err="1" smtClean="0">
                <a:solidFill>
                  <a:srgbClr val="FFFFFF"/>
                </a:solidFill>
              </a:rPr>
              <a:t>Self</a:t>
            </a:r>
            <a:r>
              <a:rPr lang="de-DE" dirty="0" smtClean="0">
                <a:solidFill>
                  <a:srgbClr val="FFFFFF"/>
                </a:solidFill>
              </a:rPr>
              <a:t>: The Power </a:t>
            </a:r>
            <a:r>
              <a:rPr lang="de-DE" dirty="0" err="1" smtClean="0">
                <a:solidFill>
                  <a:srgbClr val="FFFFFF"/>
                </a:solidFill>
              </a:rPr>
              <a:t>of</a:t>
            </a:r>
            <a:r>
              <a:rPr lang="de-DE" dirty="0" smtClean="0">
                <a:solidFill>
                  <a:srgbClr val="FFFFFF"/>
                </a:solidFill>
              </a:rPr>
              <a:t> </a:t>
            </a:r>
            <a:r>
              <a:rPr lang="de-DE" dirty="0" err="1" smtClean="0">
                <a:solidFill>
                  <a:srgbClr val="FFFFFF"/>
                </a:solidFill>
              </a:rPr>
              <a:t>Simplicity</a:t>
            </a:r>
            <a:endParaRPr lang="de-DE" spc="50" dirty="0">
              <a:ln w="11430"/>
              <a:solidFill>
                <a:srgbClr val="FFFFFF"/>
              </a:solidFill>
              <a:effectLst>
                <a:outerShdw blurRad="76200" dist="50800" dir="5400000" algn="tl" rotWithShape="0">
                  <a:srgbClr val="000000">
                    <a:alpha val="65000"/>
                  </a:srgbClr>
                </a:outerShdw>
              </a:effectLst>
            </a:endParaRPr>
          </a:p>
        </p:txBody>
      </p:sp>
      <p:sp>
        <p:nvSpPr>
          <p:cNvPr id="5" name="Textfeld 4"/>
          <p:cNvSpPr txBox="1"/>
          <p:nvPr/>
        </p:nvSpPr>
        <p:spPr>
          <a:xfrm>
            <a:off x="346051" y="6596390"/>
            <a:ext cx="8725466"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smtClean="0">
                <a:solidFill>
                  <a:srgbClr val="FFFFFF"/>
                </a:solidFill>
              </a:rPr>
              <a:t>reserved</a:t>
            </a:r>
            <a:r>
              <a:rPr lang="de-DE" sz="1100" dirty="0">
                <a:solidFill>
                  <a:srgbClr val="FFFFFF"/>
                </a:solidFill>
              </a:rPr>
              <a:t>, Mike </a:t>
            </a:r>
            <a:r>
              <a:rPr lang="de-DE" sz="1100" dirty="0" err="1" smtClean="0">
                <a:solidFill>
                  <a:srgbClr val="FFFFFF"/>
                </a:solidFill>
              </a:rPr>
              <a:t>Knell</a:t>
            </a:r>
            <a:r>
              <a:rPr lang="de-DE" sz="1100" dirty="0" smtClean="0">
                <a:solidFill>
                  <a:srgbClr val="FFFFFF"/>
                </a:solidFill>
              </a:rPr>
              <a:t>, </a:t>
            </a:r>
            <a:r>
              <a:rPr lang="de-DE" sz="1100" dirty="0" err="1" smtClean="0">
                <a:solidFill>
                  <a:srgbClr val="FFFFFF"/>
                </a:solidFill>
              </a:rPr>
              <a:t>Palo</a:t>
            </a:r>
            <a:r>
              <a:rPr lang="de-DE" sz="1100" dirty="0" smtClean="0">
                <a:solidFill>
                  <a:srgbClr val="FFFFFF"/>
                </a:solidFill>
              </a:rPr>
              <a:t> </a:t>
            </a:r>
            <a:r>
              <a:rPr lang="de-DE" sz="1100" dirty="0">
                <a:solidFill>
                  <a:srgbClr val="FFFFFF"/>
                </a:solidFill>
              </a:rPr>
              <a:t>Alto, </a:t>
            </a:r>
            <a:r>
              <a:rPr lang="de-DE" sz="1100" dirty="0" err="1">
                <a:solidFill>
                  <a:srgbClr val="FFFFFF"/>
                </a:solidFill>
              </a:rPr>
              <a:t>California</a:t>
            </a:r>
            <a:r>
              <a:rPr lang="de-DE" sz="1100" dirty="0">
                <a:solidFill>
                  <a:srgbClr val="FFFFFF"/>
                </a:solidFill>
              </a:rPr>
              <a:t>. Old Xerox PARC </a:t>
            </a:r>
            <a:r>
              <a:rPr lang="de-DE" sz="1100" dirty="0" err="1" smtClean="0">
                <a:solidFill>
                  <a:srgbClr val="FFFFFF"/>
                </a:solidFill>
              </a:rPr>
              <a:t>site</a:t>
            </a:r>
            <a:r>
              <a:rPr lang="de-DE" sz="1100" dirty="0">
                <a:solidFill>
                  <a:srgbClr val="FFFFFF"/>
                </a:solidFill>
              </a:rPr>
              <a:t>,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a:t>
            </a:r>
            <a:r>
              <a:rPr lang="de-DE" sz="1100" dirty="0" err="1">
                <a:solidFill>
                  <a:srgbClr val="FFFFFF"/>
                </a:solidFill>
              </a:rPr>
              <a:t>File:No-longer-Xerox_PARC.jpg</a:t>
            </a:r>
            <a:endParaRPr lang="de-DE" sz="1100" dirty="0">
              <a:solidFill>
                <a:srgbClr val="FFFFFF"/>
              </a:solidFill>
            </a:endParaRPr>
          </a:p>
        </p:txBody>
      </p:sp>
    </p:spTree>
    <p:extLst>
      <p:ext uri="{BB962C8B-B14F-4D97-AF65-F5344CB8AC3E}">
        <p14:creationId xmlns:p14="http://schemas.microsoft.com/office/powerpoint/2010/main" val="28487951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763px-No-longer-Xerox_PARC.jpg"/>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12" y="-33330"/>
            <a:ext cx="9256148" cy="7278754"/>
          </a:xfrm>
          <a:prstGeom prst="rect">
            <a:avLst/>
          </a:prstGeom>
        </p:spPr>
      </p:pic>
      <p:sp>
        <p:nvSpPr>
          <p:cNvPr id="2" name="Inhaltsplatzhalter 1"/>
          <p:cNvSpPr>
            <a:spLocks noGrp="1"/>
          </p:cNvSpPr>
          <p:nvPr>
            <p:ph idx="1"/>
          </p:nvPr>
        </p:nvSpPr>
        <p:spPr/>
        <p:txBody>
          <a:bodyPr/>
          <a:lstStyle/>
          <a:p>
            <a:pPr marL="0" indent="0">
              <a:buClr>
                <a:schemeClr val="bg1"/>
              </a:buClr>
              <a:buNone/>
            </a:pPr>
            <a:r>
              <a:rPr lang="de-DE" dirty="0" smtClean="0">
                <a:solidFill>
                  <a:schemeClr val="bg1"/>
                </a:solidFill>
              </a:rPr>
              <a:t>Keine </a:t>
            </a:r>
            <a:r>
              <a:rPr lang="de-DE" dirty="0">
                <a:solidFill>
                  <a:schemeClr val="bg1"/>
                </a:solidFill>
              </a:rPr>
              <a:t>Unterscheidung zwischen </a:t>
            </a:r>
            <a:endParaRPr lang="de-DE" dirty="0" smtClean="0">
              <a:solidFill>
                <a:schemeClr val="bg1"/>
              </a:solidFill>
            </a:endParaRPr>
          </a:p>
          <a:p>
            <a:pPr>
              <a:buClr>
                <a:schemeClr val="bg1"/>
              </a:buClr>
            </a:pPr>
            <a:r>
              <a:rPr lang="de-DE" dirty="0" smtClean="0">
                <a:solidFill>
                  <a:schemeClr val="bg1"/>
                </a:solidFill>
              </a:rPr>
              <a:t>dem </a:t>
            </a:r>
            <a:r>
              <a:rPr lang="de-DE" dirty="0">
                <a:solidFill>
                  <a:schemeClr val="bg1"/>
                </a:solidFill>
              </a:rPr>
              <a:t>Verhalten eines Objekts </a:t>
            </a:r>
            <a:r>
              <a:rPr lang="de-DE" dirty="0" smtClean="0">
                <a:solidFill>
                  <a:schemeClr val="bg1"/>
                </a:solidFill>
              </a:rPr>
              <a:t>(Methoden </a:t>
            </a:r>
            <a:r>
              <a:rPr lang="de-DE" dirty="0">
                <a:solidFill>
                  <a:schemeClr val="bg1"/>
                </a:solidFill>
              </a:rPr>
              <a:t>einer Klasse) </a:t>
            </a:r>
            <a:endParaRPr lang="de-DE" dirty="0" smtClean="0">
              <a:solidFill>
                <a:schemeClr val="bg1"/>
              </a:solidFill>
            </a:endParaRPr>
          </a:p>
          <a:p>
            <a:pPr>
              <a:buClr>
                <a:schemeClr val="bg1"/>
              </a:buClr>
            </a:pPr>
            <a:r>
              <a:rPr lang="de-DE" dirty="0" smtClean="0">
                <a:solidFill>
                  <a:schemeClr val="bg1"/>
                </a:solidFill>
              </a:rPr>
              <a:t>dem </a:t>
            </a:r>
            <a:r>
              <a:rPr lang="de-DE" dirty="0">
                <a:solidFill>
                  <a:schemeClr val="bg1"/>
                </a:solidFill>
              </a:rPr>
              <a:t>Zustand des Objekts </a:t>
            </a:r>
            <a:r>
              <a:rPr lang="de-DE" dirty="0" smtClean="0">
                <a:solidFill>
                  <a:schemeClr val="bg1"/>
                </a:solidFill>
              </a:rPr>
              <a:t>(Eigenschaften einer Klasse)</a:t>
            </a:r>
          </a:p>
          <a:p>
            <a:pPr>
              <a:buClr>
                <a:schemeClr val="bg1"/>
              </a:buClr>
            </a:pPr>
            <a:endParaRPr lang="de-DE" dirty="0">
              <a:solidFill>
                <a:schemeClr val="bg1"/>
              </a:solidFill>
            </a:endParaRPr>
          </a:p>
          <a:p>
            <a:pPr marL="0" indent="0">
              <a:buClr>
                <a:schemeClr val="bg1"/>
              </a:buClr>
              <a:buNone/>
            </a:pPr>
            <a:r>
              <a:rPr lang="de-DE" dirty="0" smtClean="0">
                <a:solidFill>
                  <a:schemeClr val="bg1"/>
                </a:solidFill>
              </a:rPr>
              <a:t>Ein Objekt besteht aus Slots.</a:t>
            </a:r>
          </a:p>
          <a:p>
            <a:pPr>
              <a:buClr>
                <a:schemeClr val="bg1"/>
              </a:buClr>
            </a:pPr>
            <a:r>
              <a:rPr lang="de-DE" dirty="0" smtClean="0">
                <a:solidFill>
                  <a:schemeClr val="bg1"/>
                </a:solidFill>
              </a:rPr>
              <a:t>Slots haben Namen.</a:t>
            </a:r>
          </a:p>
          <a:p>
            <a:pPr>
              <a:buClr>
                <a:schemeClr val="bg1"/>
              </a:buClr>
            </a:pPr>
            <a:r>
              <a:rPr lang="de-DE" dirty="0" smtClean="0">
                <a:solidFill>
                  <a:schemeClr val="bg1"/>
                </a:solidFill>
              </a:rPr>
              <a:t>Slots können Methoden oder Attribute aufnehmen.</a:t>
            </a:r>
          </a:p>
          <a:p>
            <a:pPr>
              <a:buClr>
                <a:schemeClr val="bg1"/>
              </a:buClr>
            </a:pPr>
            <a:endParaRPr lang="de-DE" dirty="0">
              <a:solidFill>
                <a:schemeClr val="bg1"/>
              </a:solidFill>
            </a:endParaRPr>
          </a:p>
          <a:p>
            <a:pPr>
              <a:buClr>
                <a:schemeClr val="bg1"/>
              </a:buClr>
              <a:buFont typeface="Arial"/>
              <a:buChar char="•"/>
            </a:pPr>
            <a:endParaRPr lang="de-DE" dirty="0">
              <a:solidFill>
                <a:schemeClr val="bg1"/>
              </a:solidFill>
            </a:endParaRPr>
          </a:p>
        </p:txBody>
      </p:sp>
      <p:sp>
        <p:nvSpPr>
          <p:cNvPr id="3" name="Titel 2"/>
          <p:cNvSpPr>
            <a:spLocks noGrp="1"/>
          </p:cNvSpPr>
          <p:nvPr>
            <p:ph type="title"/>
          </p:nvPr>
        </p:nvSpPr>
        <p:spPr/>
        <p:txBody>
          <a:bodyPr>
            <a:noAutofit/>
          </a:bodyPr>
          <a:lstStyle/>
          <a:p>
            <a:r>
              <a:rPr lang="de-DE" dirty="0" err="1">
                <a:solidFill>
                  <a:srgbClr val="FFFFFF"/>
                </a:solidFill>
              </a:rPr>
              <a:t>Self</a:t>
            </a:r>
            <a:r>
              <a:rPr lang="de-DE" dirty="0">
                <a:solidFill>
                  <a:srgbClr val="FFFFFF"/>
                </a:solidFill>
              </a:rPr>
              <a:t>: The Power </a:t>
            </a:r>
            <a:r>
              <a:rPr lang="de-DE" dirty="0" err="1">
                <a:solidFill>
                  <a:srgbClr val="FFFFFF"/>
                </a:solidFill>
              </a:rPr>
              <a:t>of</a:t>
            </a:r>
            <a:r>
              <a:rPr lang="de-DE" dirty="0">
                <a:solidFill>
                  <a:srgbClr val="FFFFFF"/>
                </a:solidFill>
              </a:rPr>
              <a:t> </a:t>
            </a:r>
            <a:r>
              <a:rPr lang="de-DE" dirty="0" err="1">
                <a:solidFill>
                  <a:srgbClr val="FFFFFF"/>
                </a:solidFill>
              </a:rPr>
              <a:t>Simplicity</a:t>
            </a:r>
            <a:r>
              <a:rPr lang="de-DE" dirty="0">
                <a:solidFill>
                  <a:srgbClr val="FFFFFF"/>
                </a:solidFill>
              </a:rPr>
              <a:t/>
            </a:r>
            <a:br>
              <a:rPr lang="de-DE" dirty="0">
                <a:solidFill>
                  <a:srgbClr val="FFFFFF"/>
                </a:solidFill>
              </a:rPr>
            </a:br>
            <a:r>
              <a:rPr lang="de-DE" dirty="0">
                <a:solidFill>
                  <a:srgbClr val="FFFFFF"/>
                </a:solidFill>
              </a:rPr>
              <a:t/>
            </a:r>
            <a:br>
              <a:rPr lang="de-DE" dirty="0">
                <a:solidFill>
                  <a:srgbClr val="FFFFFF"/>
                </a:solidFill>
              </a:rPr>
            </a:br>
            <a:endParaRPr lang="de-DE" dirty="0">
              <a:solidFill>
                <a:srgbClr val="FFFFFF"/>
              </a:solidFill>
            </a:endParaRPr>
          </a:p>
        </p:txBody>
      </p:sp>
      <p:sp>
        <p:nvSpPr>
          <p:cNvPr id="5" name="Textfeld 4"/>
          <p:cNvSpPr txBox="1"/>
          <p:nvPr/>
        </p:nvSpPr>
        <p:spPr>
          <a:xfrm>
            <a:off x="346051" y="6596390"/>
            <a:ext cx="8725466"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smtClean="0">
                <a:solidFill>
                  <a:srgbClr val="FFFFFF"/>
                </a:solidFill>
              </a:rPr>
              <a:t>reserved</a:t>
            </a:r>
            <a:r>
              <a:rPr lang="de-DE" sz="1100" dirty="0">
                <a:solidFill>
                  <a:srgbClr val="FFFFFF"/>
                </a:solidFill>
              </a:rPr>
              <a:t>, Mike </a:t>
            </a:r>
            <a:r>
              <a:rPr lang="de-DE" sz="1100" dirty="0" err="1" smtClean="0">
                <a:solidFill>
                  <a:srgbClr val="FFFFFF"/>
                </a:solidFill>
              </a:rPr>
              <a:t>Knell</a:t>
            </a:r>
            <a:r>
              <a:rPr lang="de-DE" sz="1100" dirty="0" smtClean="0">
                <a:solidFill>
                  <a:srgbClr val="FFFFFF"/>
                </a:solidFill>
              </a:rPr>
              <a:t>, </a:t>
            </a:r>
            <a:r>
              <a:rPr lang="de-DE" sz="1100" dirty="0" err="1" smtClean="0">
                <a:solidFill>
                  <a:srgbClr val="FFFFFF"/>
                </a:solidFill>
              </a:rPr>
              <a:t>Palo</a:t>
            </a:r>
            <a:r>
              <a:rPr lang="de-DE" sz="1100" dirty="0" smtClean="0">
                <a:solidFill>
                  <a:srgbClr val="FFFFFF"/>
                </a:solidFill>
              </a:rPr>
              <a:t> </a:t>
            </a:r>
            <a:r>
              <a:rPr lang="de-DE" sz="1100" dirty="0">
                <a:solidFill>
                  <a:srgbClr val="FFFFFF"/>
                </a:solidFill>
              </a:rPr>
              <a:t>Alto, </a:t>
            </a:r>
            <a:r>
              <a:rPr lang="de-DE" sz="1100" dirty="0" err="1">
                <a:solidFill>
                  <a:srgbClr val="FFFFFF"/>
                </a:solidFill>
              </a:rPr>
              <a:t>California</a:t>
            </a:r>
            <a:r>
              <a:rPr lang="de-DE" sz="1100" dirty="0">
                <a:solidFill>
                  <a:srgbClr val="FFFFFF"/>
                </a:solidFill>
              </a:rPr>
              <a:t>. Old Xerox PARC </a:t>
            </a:r>
            <a:r>
              <a:rPr lang="de-DE" sz="1100" dirty="0" err="1" smtClean="0">
                <a:solidFill>
                  <a:srgbClr val="FFFFFF"/>
                </a:solidFill>
              </a:rPr>
              <a:t>site</a:t>
            </a:r>
            <a:r>
              <a:rPr lang="de-DE" sz="1100" dirty="0">
                <a:solidFill>
                  <a:srgbClr val="FFFFFF"/>
                </a:solidFill>
              </a:rPr>
              <a:t>,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a:t>
            </a:r>
            <a:r>
              <a:rPr lang="de-DE" sz="1100" dirty="0" err="1">
                <a:solidFill>
                  <a:srgbClr val="FFFFFF"/>
                </a:solidFill>
              </a:rPr>
              <a:t>File:No-longer-Xerox_PARC.jpg</a:t>
            </a:r>
            <a:endParaRPr lang="de-DE" sz="1100" dirty="0">
              <a:solidFill>
                <a:srgbClr val="FFFFFF"/>
              </a:solidFill>
            </a:endParaRPr>
          </a:p>
        </p:txBody>
      </p:sp>
    </p:spTree>
    <p:extLst>
      <p:ext uri="{BB962C8B-B14F-4D97-AF65-F5344CB8AC3E}">
        <p14:creationId xmlns:p14="http://schemas.microsoft.com/office/powerpoint/2010/main" val="37625640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763px-No-longer-Xerox_PARC.jpg"/>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12" y="-33330"/>
            <a:ext cx="9256148" cy="7278754"/>
          </a:xfrm>
          <a:prstGeom prst="rect">
            <a:avLst/>
          </a:prstGeom>
        </p:spPr>
      </p:pic>
      <p:sp>
        <p:nvSpPr>
          <p:cNvPr id="2" name="Inhaltsplatzhalter 1"/>
          <p:cNvSpPr>
            <a:spLocks noGrp="1"/>
          </p:cNvSpPr>
          <p:nvPr>
            <p:ph idx="1"/>
          </p:nvPr>
        </p:nvSpPr>
        <p:spPr/>
        <p:txBody>
          <a:bodyPr/>
          <a:lstStyle/>
          <a:p>
            <a:pPr marL="0" indent="0">
              <a:buNone/>
            </a:pPr>
            <a:r>
              <a:rPr lang="de-DE" dirty="0">
                <a:solidFill>
                  <a:srgbClr val="FFFFFF"/>
                </a:solidFill>
              </a:rPr>
              <a:t>Objekterzeugung ohne Klassen.</a:t>
            </a:r>
          </a:p>
          <a:p>
            <a:pPr marL="0" indent="0">
              <a:buNone/>
            </a:pPr>
            <a:r>
              <a:rPr lang="de-DE" dirty="0">
                <a:solidFill>
                  <a:srgbClr val="FFFFFF"/>
                </a:solidFill>
              </a:rPr>
              <a:t>Neue Objekte erzeugen durch </a:t>
            </a:r>
            <a:r>
              <a:rPr lang="de-DE" dirty="0" smtClean="0">
                <a:solidFill>
                  <a:srgbClr val="FFFFFF"/>
                </a:solidFill>
              </a:rPr>
              <a:t>das Klonen </a:t>
            </a:r>
            <a:r>
              <a:rPr lang="de-DE" dirty="0">
                <a:solidFill>
                  <a:srgbClr val="FFFFFF"/>
                </a:solidFill>
              </a:rPr>
              <a:t>existierender Objekte</a:t>
            </a:r>
            <a:r>
              <a:rPr lang="de-DE" dirty="0" smtClean="0">
                <a:solidFill>
                  <a:srgbClr val="FFFFFF"/>
                </a:solidFill>
              </a:rPr>
              <a:t>.</a:t>
            </a:r>
          </a:p>
          <a:p>
            <a:pPr marL="0" indent="0">
              <a:buNone/>
            </a:pPr>
            <a:r>
              <a:rPr lang="de-DE" dirty="0" smtClean="0">
                <a:solidFill>
                  <a:srgbClr val="FFFFFF"/>
                </a:solidFill>
              </a:rPr>
              <a:t>Objekten können zur Laufzeit Slots hinzugefügt werden.</a:t>
            </a:r>
            <a:endParaRPr lang="de-DE" dirty="0">
              <a:solidFill>
                <a:srgbClr val="FFFFFF"/>
              </a:solidFill>
            </a:endParaRPr>
          </a:p>
          <a:p>
            <a:pPr marL="0" indent="0">
              <a:buNone/>
            </a:pPr>
            <a:endParaRPr lang="de-DE" dirty="0" smtClean="0">
              <a:solidFill>
                <a:srgbClr val="FFFFFF"/>
              </a:solidFill>
            </a:endParaRPr>
          </a:p>
          <a:p>
            <a:endParaRPr lang="de-DE" dirty="0"/>
          </a:p>
          <a:p>
            <a:pPr>
              <a:buFont typeface="Arial"/>
              <a:buChar char="•"/>
            </a:pPr>
            <a:endParaRPr lang="de-DE" dirty="0"/>
          </a:p>
        </p:txBody>
      </p:sp>
      <p:sp>
        <p:nvSpPr>
          <p:cNvPr id="3" name="Titel 2"/>
          <p:cNvSpPr>
            <a:spLocks noGrp="1"/>
          </p:cNvSpPr>
          <p:nvPr>
            <p:ph type="title"/>
          </p:nvPr>
        </p:nvSpPr>
        <p:spPr/>
        <p:txBody>
          <a:bodyPr>
            <a:noAutofit/>
          </a:bodyPr>
          <a:lstStyle/>
          <a:p>
            <a:r>
              <a:rPr lang="de-DE" dirty="0" err="1" smtClean="0">
                <a:solidFill>
                  <a:srgbClr val="FFFFFF"/>
                </a:solidFill>
              </a:rPr>
              <a:t>Self</a:t>
            </a:r>
            <a:r>
              <a:rPr lang="de-DE" dirty="0">
                <a:solidFill>
                  <a:srgbClr val="FFFFFF"/>
                </a:solidFill>
              </a:rPr>
              <a:t>:</a:t>
            </a:r>
            <a:r>
              <a:rPr lang="de-DE" dirty="0" smtClean="0">
                <a:solidFill>
                  <a:srgbClr val="FFFFFF"/>
                </a:solidFill>
              </a:rPr>
              <a:t> </a:t>
            </a:r>
            <a:r>
              <a:rPr lang="de-DE" dirty="0">
                <a:solidFill>
                  <a:srgbClr val="FFFFFF"/>
                </a:solidFill>
              </a:rPr>
              <a:t>The Power </a:t>
            </a:r>
            <a:r>
              <a:rPr lang="de-DE" dirty="0" err="1">
                <a:solidFill>
                  <a:srgbClr val="FFFFFF"/>
                </a:solidFill>
              </a:rPr>
              <a:t>of</a:t>
            </a:r>
            <a:r>
              <a:rPr lang="de-DE" dirty="0">
                <a:solidFill>
                  <a:srgbClr val="FFFFFF"/>
                </a:solidFill>
              </a:rPr>
              <a:t> </a:t>
            </a:r>
            <a:r>
              <a:rPr lang="de-DE" dirty="0" err="1">
                <a:solidFill>
                  <a:srgbClr val="FFFFFF"/>
                </a:solidFill>
              </a:rPr>
              <a:t>Simplicity</a:t>
            </a:r>
            <a:endParaRPr lang="de-DE" dirty="0">
              <a:solidFill>
                <a:srgbClr val="FFFFFF"/>
              </a:solidFill>
            </a:endParaRPr>
          </a:p>
        </p:txBody>
      </p:sp>
      <p:sp>
        <p:nvSpPr>
          <p:cNvPr id="5" name="Textfeld 4"/>
          <p:cNvSpPr txBox="1"/>
          <p:nvPr/>
        </p:nvSpPr>
        <p:spPr>
          <a:xfrm>
            <a:off x="346051" y="6596390"/>
            <a:ext cx="8725466"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smtClean="0">
                <a:solidFill>
                  <a:srgbClr val="FFFFFF"/>
                </a:solidFill>
              </a:rPr>
              <a:t>reserved</a:t>
            </a:r>
            <a:r>
              <a:rPr lang="de-DE" sz="1100" dirty="0">
                <a:solidFill>
                  <a:srgbClr val="FFFFFF"/>
                </a:solidFill>
              </a:rPr>
              <a:t>, Mike </a:t>
            </a:r>
            <a:r>
              <a:rPr lang="de-DE" sz="1100" dirty="0" err="1" smtClean="0">
                <a:solidFill>
                  <a:srgbClr val="FFFFFF"/>
                </a:solidFill>
              </a:rPr>
              <a:t>Knell</a:t>
            </a:r>
            <a:r>
              <a:rPr lang="de-DE" sz="1100" dirty="0" smtClean="0">
                <a:solidFill>
                  <a:srgbClr val="FFFFFF"/>
                </a:solidFill>
              </a:rPr>
              <a:t>, </a:t>
            </a:r>
            <a:r>
              <a:rPr lang="de-DE" sz="1100" dirty="0" err="1" smtClean="0">
                <a:solidFill>
                  <a:srgbClr val="FFFFFF"/>
                </a:solidFill>
              </a:rPr>
              <a:t>Palo</a:t>
            </a:r>
            <a:r>
              <a:rPr lang="de-DE" sz="1100" dirty="0" smtClean="0">
                <a:solidFill>
                  <a:srgbClr val="FFFFFF"/>
                </a:solidFill>
              </a:rPr>
              <a:t> </a:t>
            </a:r>
            <a:r>
              <a:rPr lang="de-DE" sz="1100" dirty="0">
                <a:solidFill>
                  <a:srgbClr val="FFFFFF"/>
                </a:solidFill>
              </a:rPr>
              <a:t>Alto, </a:t>
            </a:r>
            <a:r>
              <a:rPr lang="de-DE" sz="1100" dirty="0" err="1">
                <a:solidFill>
                  <a:srgbClr val="FFFFFF"/>
                </a:solidFill>
              </a:rPr>
              <a:t>California</a:t>
            </a:r>
            <a:r>
              <a:rPr lang="de-DE" sz="1100" dirty="0">
                <a:solidFill>
                  <a:srgbClr val="FFFFFF"/>
                </a:solidFill>
              </a:rPr>
              <a:t>. Old Xerox PARC </a:t>
            </a:r>
            <a:r>
              <a:rPr lang="de-DE" sz="1100" dirty="0" err="1" smtClean="0">
                <a:solidFill>
                  <a:srgbClr val="FFFFFF"/>
                </a:solidFill>
              </a:rPr>
              <a:t>site</a:t>
            </a:r>
            <a:r>
              <a:rPr lang="de-DE" sz="1100" dirty="0">
                <a:solidFill>
                  <a:srgbClr val="FFFFFF"/>
                </a:solidFill>
              </a:rPr>
              <a:t>,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a:t>
            </a:r>
            <a:r>
              <a:rPr lang="de-DE" sz="1100" dirty="0" err="1">
                <a:solidFill>
                  <a:srgbClr val="FFFFFF"/>
                </a:solidFill>
              </a:rPr>
              <a:t>File:No-longer-Xerox_PARC.jpg</a:t>
            </a:r>
            <a:endParaRPr lang="de-DE" sz="1100" dirty="0">
              <a:solidFill>
                <a:srgbClr val="FFFFFF"/>
              </a:solidFill>
            </a:endParaRPr>
          </a:p>
        </p:txBody>
      </p:sp>
    </p:spTree>
    <p:extLst>
      <p:ext uri="{BB962C8B-B14F-4D97-AF65-F5344CB8AC3E}">
        <p14:creationId xmlns:p14="http://schemas.microsoft.com/office/powerpoint/2010/main" val="34107456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763px-No-longer-Xerox_PARC.jpg"/>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512" y="-33330"/>
            <a:ext cx="9256148" cy="7278754"/>
          </a:xfrm>
          <a:prstGeom prst="rect">
            <a:avLst/>
          </a:prstGeom>
        </p:spPr>
      </p:pic>
      <p:sp>
        <p:nvSpPr>
          <p:cNvPr id="2" name="Inhaltsplatzhalter 1"/>
          <p:cNvSpPr>
            <a:spLocks noGrp="1"/>
          </p:cNvSpPr>
          <p:nvPr>
            <p:ph idx="1"/>
          </p:nvPr>
        </p:nvSpPr>
        <p:spPr/>
        <p:txBody>
          <a:bodyPr/>
          <a:lstStyle/>
          <a:p>
            <a:pPr marL="0" indent="0">
              <a:buNone/>
            </a:pPr>
            <a:r>
              <a:rPr lang="de-DE" dirty="0" smtClean="0">
                <a:solidFill>
                  <a:srgbClr val="FFFFFF"/>
                </a:solidFill>
              </a:rPr>
              <a:t>Einzelne </a:t>
            </a:r>
            <a:r>
              <a:rPr lang="de-DE" dirty="0">
                <a:solidFill>
                  <a:srgbClr val="FFFFFF"/>
                </a:solidFill>
              </a:rPr>
              <a:t>Slots können an einen „</a:t>
            </a:r>
            <a:r>
              <a:rPr lang="de-DE" dirty="0" smtClean="0">
                <a:solidFill>
                  <a:srgbClr val="FFFFFF"/>
                </a:solidFill>
              </a:rPr>
              <a:t>Parent“ delegieren, indem sie den Slot nicht überschreiben.</a:t>
            </a:r>
            <a:endParaRPr lang="de-DE" dirty="0">
              <a:solidFill>
                <a:srgbClr val="FFFFFF"/>
              </a:solidFill>
            </a:endParaRPr>
          </a:p>
          <a:p>
            <a:pPr marL="0" indent="0">
              <a:buNone/>
            </a:pPr>
            <a:r>
              <a:rPr lang="de-DE" dirty="0" smtClean="0">
                <a:solidFill>
                  <a:srgbClr val="FFFFFF"/>
                </a:solidFill>
              </a:rPr>
              <a:t>Trait-Objekte sind abgespeckte Implementierungen (Mixins).</a:t>
            </a:r>
          </a:p>
          <a:p>
            <a:pPr marL="0" indent="0">
              <a:buNone/>
            </a:pPr>
            <a:endParaRPr lang="de-DE" dirty="0"/>
          </a:p>
          <a:p>
            <a:pPr>
              <a:buFont typeface="Arial"/>
              <a:buChar char="•"/>
            </a:pPr>
            <a:endParaRPr lang="de-DE" dirty="0"/>
          </a:p>
        </p:txBody>
      </p:sp>
      <p:sp>
        <p:nvSpPr>
          <p:cNvPr id="3" name="Titel 2"/>
          <p:cNvSpPr>
            <a:spLocks noGrp="1"/>
          </p:cNvSpPr>
          <p:nvPr>
            <p:ph type="title"/>
          </p:nvPr>
        </p:nvSpPr>
        <p:spPr/>
        <p:txBody>
          <a:bodyPr>
            <a:noAutofit/>
          </a:bodyPr>
          <a:lstStyle/>
          <a:p>
            <a:r>
              <a:rPr lang="de-DE" dirty="0" err="1">
                <a:solidFill>
                  <a:srgbClr val="FFFFFF"/>
                </a:solidFill>
              </a:rPr>
              <a:t>Self</a:t>
            </a:r>
            <a:r>
              <a:rPr lang="de-DE" dirty="0">
                <a:solidFill>
                  <a:srgbClr val="FFFFFF"/>
                </a:solidFill>
              </a:rPr>
              <a:t>: The Power </a:t>
            </a:r>
            <a:r>
              <a:rPr lang="de-DE" dirty="0" err="1">
                <a:solidFill>
                  <a:srgbClr val="FFFFFF"/>
                </a:solidFill>
              </a:rPr>
              <a:t>of</a:t>
            </a:r>
            <a:r>
              <a:rPr lang="de-DE" dirty="0">
                <a:solidFill>
                  <a:srgbClr val="FFFFFF"/>
                </a:solidFill>
              </a:rPr>
              <a:t> </a:t>
            </a:r>
            <a:r>
              <a:rPr lang="de-DE" dirty="0" err="1">
                <a:solidFill>
                  <a:srgbClr val="FFFFFF"/>
                </a:solidFill>
              </a:rPr>
              <a:t>Simplicity</a:t>
            </a:r>
            <a:r>
              <a:rPr lang="de-DE" dirty="0">
                <a:solidFill>
                  <a:srgbClr val="FFFFFF"/>
                </a:solidFill>
              </a:rPr>
              <a:t/>
            </a:r>
            <a:br>
              <a:rPr lang="de-DE" dirty="0">
                <a:solidFill>
                  <a:srgbClr val="FFFFFF"/>
                </a:solidFill>
              </a:rPr>
            </a:br>
            <a:r>
              <a:rPr lang="de-DE" dirty="0">
                <a:solidFill>
                  <a:srgbClr val="FFFFFF"/>
                </a:solidFill>
              </a:rPr>
              <a:t/>
            </a:r>
            <a:br>
              <a:rPr lang="de-DE" dirty="0">
                <a:solidFill>
                  <a:srgbClr val="FFFFFF"/>
                </a:solidFill>
              </a:rPr>
            </a:br>
            <a:endParaRPr lang="de-DE" dirty="0">
              <a:solidFill>
                <a:srgbClr val="FFFFFF"/>
              </a:solidFill>
            </a:endParaRPr>
          </a:p>
        </p:txBody>
      </p:sp>
      <p:sp>
        <p:nvSpPr>
          <p:cNvPr id="5" name="Textfeld 4"/>
          <p:cNvSpPr txBox="1"/>
          <p:nvPr/>
        </p:nvSpPr>
        <p:spPr>
          <a:xfrm>
            <a:off x="346051" y="6596390"/>
            <a:ext cx="8725466"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smtClean="0">
                <a:solidFill>
                  <a:srgbClr val="FFFFFF"/>
                </a:solidFill>
              </a:rPr>
              <a:t>reserved</a:t>
            </a:r>
            <a:r>
              <a:rPr lang="de-DE" sz="1100" dirty="0">
                <a:solidFill>
                  <a:srgbClr val="FFFFFF"/>
                </a:solidFill>
              </a:rPr>
              <a:t>, Mike </a:t>
            </a:r>
            <a:r>
              <a:rPr lang="de-DE" sz="1100" dirty="0" err="1" smtClean="0">
                <a:solidFill>
                  <a:srgbClr val="FFFFFF"/>
                </a:solidFill>
              </a:rPr>
              <a:t>Knell</a:t>
            </a:r>
            <a:r>
              <a:rPr lang="de-DE" sz="1100" dirty="0" smtClean="0">
                <a:solidFill>
                  <a:srgbClr val="FFFFFF"/>
                </a:solidFill>
              </a:rPr>
              <a:t>, </a:t>
            </a:r>
            <a:r>
              <a:rPr lang="de-DE" sz="1100" dirty="0" err="1" smtClean="0">
                <a:solidFill>
                  <a:srgbClr val="FFFFFF"/>
                </a:solidFill>
              </a:rPr>
              <a:t>Palo</a:t>
            </a:r>
            <a:r>
              <a:rPr lang="de-DE" sz="1100" dirty="0" smtClean="0">
                <a:solidFill>
                  <a:srgbClr val="FFFFFF"/>
                </a:solidFill>
              </a:rPr>
              <a:t> </a:t>
            </a:r>
            <a:r>
              <a:rPr lang="de-DE" sz="1100" dirty="0">
                <a:solidFill>
                  <a:srgbClr val="FFFFFF"/>
                </a:solidFill>
              </a:rPr>
              <a:t>Alto, </a:t>
            </a:r>
            <a:r>
              <a:rPr lang="de-DE" sz="1100" dirty="0" err="1">
                <a:solidFill>
                  <a:srgbClr val="FFFFFF"/>
                </a:solidFill>
              </a:rPr>
              <a:t>California</a:t>
            </a:r>
            <a:r>
              <a:rPr lang="de-DE" sz="1100" dirty="0">
                <a:solidFill>
                  <a:srgbClr val="FFFFFF"/>
                </a:solidFill>
              </a:rPr>
              <a:t>. Old Xerox PARC </a:t>
            </a:r>
            <a:r>
              <a:rPr lang="de-DE" sz="1100" dirty="0" err="1" smtClean="0">
                <a:solidFill>
                  <a:srgbClr val="FFFFFF"/>
                </a:solidFill>
              </a:rPr>
              <a:t>site</a:t>
            </a:r>
            <a:r>
              <a:rPr lang="de-DE" sz="1100" dirty="0">
                <a:solidFill>
                  <a:srgbClr val="FFFFFF"/>
                </a:solidFill>
              </a:rPr>
              <a:t>, http://</a:t>
            </a:r>
            <a:r>
              <a:rPr lang="de-DE" sz="1100" dirty="0" err="1">
                <a:solidFill>
                  <a:srgbClr val="FFFFFF"/>
                </a:solidFill>
              </a:rPr>
              <a:t>commons.wikimedia.org</a:t>
            </a:r>
            <a:r>
              <a:rPr lang="de-DE" sz="1100" dirty="0">
                <a:solidFill>
                  <a:srgbClr val="FFFFFF"/>
                </a:solidFill>
              </a:rPr>
              <a:t>/</a:t>
            </a:r>
            <a:r>
              <a:rPr lang="de-DE" sz="1100" dirty="0" err="1">
                <a:solidFill>
                  <a:srgbClr val="FFFFFF"/>
                </a:solidFill>
              </a:rPr>
              <a:t>wiki</a:t>
            </a:r>
            <a:r>
              <a:rPr lang="de-DE" sz="1100" dirty="0">
                <a:solidFill>
                  <a:srgbClr val="FFFFFF"/>
                </a:solidFill>
              </a:rPr>
              <a:t>/</a:t>
            </a:r>
            <a:r>
              <a:rPr lang="de-DE" sz="1100" dirty="0" err="1">
                <a:solidFill>
                  <a:srgbClr val="FFFFFF"/>
                </a:solidFill>
              </a:rPr>
              <a:t>File:No-longer-Xerox_PARC.jpg</a:t>
            </a:r>
            <a:endParaRPr lang="de-DE" sz="1100" dirty="0">
              <a:solidFill>
                <a:srgbClr val="FFFFFF"/>
              </a:solidFill>
            </a:endParaRPr>
          </a:p>
        </p:txBody>
      </p:sp>
    </p:spTree>
    <p:extLst>
      <p:ext uri="{BB962C8B-B14F-4D97-AF65-F5344CB8AC3E}">
        <p14:creationId xmlns:p14="http://schemas.microsoft.com/office/powerpoint/2010/main" val="21439978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1800</Words>
  <Application>Microsoft Macintosh PowerPoint</Application>
  <PresentationFormat>Bildschirmpräsentation (4:3)</PresentationFormat>
  <Paragraphs>294</Paragraphs>
  <Slides>45</Slides>
  <Notes>10</Notes>
  <HiddenSlides>0</HiddenSlides>
  <MMClips>0</MMClips>
  <ScaleCrop>false</ScaleCrop>
  <HeadingPairs>
    <vt:vector size="4" baseType="variant">
      <vt:variant>
        <vt:lpstr>Design</vt:lpstr>
      </vt:variant>
      <vt:variant>
        <vt:i4>1</vt:i4>
      </vt:variant>
      <vt:variant>
        <vt:lpstr>Folientitel</vt:lpstr>
      </vt:variant>
      <vt:variant>
        <vt:i4>45</vt:i4>
      </vt:variant>
    </vt:vector>
  </HeadingPairs>
  <TitlesOfParts>
    <vt:vector size="46" baseType="lpstr">
      <vt:lpstr>Präsentation v3.0 (4x3)</vt:lpstr>
      <vt:lpstr>Code Talks  </vt:lpstr>
      <vt:lpstr>PowerPoint-Präsentation</vt:lpstr>
      <vt:lpstr>Development</vt:lpstr>
      <vt:lpstr>Java vs. JavaScript</vt:lpstr>
      <vt:lpstr>Design goals</vt:lpstr>
      <vt:lpstr>Self: The Power of Simplicity</vt:lpstr>
      <vt:lpstr>Self: The Power of Simplicity  </vt:lpstr>
      <vt:lpstr>Self: The Power of Simplicity</vt:lpstr>
      <vt:lpstr>Self: The Power of Simplicity  </vt:lpstr>
      <vt:lpstr>Scheme: minimalistic LISP</vt:lpstr>
      <vt:lpstr>Typen in JS sind sehr einfach</vt:lpstr>
      <vt:lpstr>Typenlose Verwendung</vt:lpstr>
      <vt:lpstr>Strict</vt:lpstr>
      <vt:lpstr>var</vt:lpstr>
      <vt:lpstr>Gültigkeitsbereich von Variablen </vt:lpstr>
      <vt:lpstr>Objekte</vt:lpstr>
      <vt:lpstr>Literale</vt:lpstr>
      <vt:lpstr>Objekt</vt:lpstr>
      <vt:lpstr>Object</vt:lpstr>
      <vt:lpstr>Console</vt:lpstr>
      <vt:lpstr>Browser</vt:lpstr>
      <vt:lpstr>Node.js</vt:lpstr>
      <vt:lpstr>Arrays</vt:lpstr>
      <vt:lpstr>Kontrollstrukturen: for-Schleife</vt:lpstr>
      <vt:lpstr>for-in-Schleife</vt:lpstr>
      <vt:lpstr>For-Schleife</vt:lpstr>
      <vt:lpstr>Arrays - forEach</vt:lpstr>
      <vt:lpstr>Funktionen</vt:lpstr>
      <vt:lpstr>Funktionsliteral</vt:lpstr>
      <vt:lpstr>Parameter</vt:lpstr>
      <vt:lpstr>Sichtbarkeit von Variablen</vt:lpstr>
      <vt:lpstr>IFEE</vt:lpstr>
      <vt:lpstr>Class Pattern – Konstruktor Functions</vt:lpstr>
      <vt:lpstr>Class Pattern – this</vt:lpstr>
      <vt:lpstr>Class Pattern – method pattern</vt:lpstr>
      <vt:lpstr>Class Pattern – Prototypes</vt:lpstr>
      <vt:lpstr>Class Pattern – Sichtbarkeit von Variablen</vt:lpstr>
      <vt:lpstr>Class Pattern – IFEE</vt:lpstr>
      <vt:lpstr>Module – Export 1</vt:lpstr>
      <vt:lpstr>Module – Export 2 (wie von jQuery schon gewohnt)</vt:lpstr>
      <vt:lpstr>Common JS</vt:lpstr>
      <vt:lpstr>Module – in CommonJS umbauen</vt:lpstr>
      <vt:lpstr>Closures</vt:lpstr>
      <vt:lpstr>Closures</vt:lpstr>
      <vt:lpstr>try-catch-finally und throw</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608</cp:revision>
  <dcterms:created xsi:type="dcterms:W3CDTF">2007-11-03T16:56:34Z</dcterms:created>
  <dcterms:modified xsi:type="dcterms:W3CDTF">2014-10-10T07:05:06Z</dcterms:modified>
  <cp:category/>
  <cp:contentStatus>Endgültig (v2.0)</cp:contentStatus>
</cp:coreProperties>
</file>