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2"/>
  </p:notesMasterIdLst>
  <p:sldIdLst>
    <p:sldId id="256" r:id="rId2"/>
    <p:sldId id="403" r:id="rId3"/>
    <p:sldId id="471" r:id="rId4"/>
    <p:sldId id="478" r:id="rId5"/>
    <p:sldId id="499" r:id="rId6"/>
    <p:sldId id="504" r:id="rId7"/>
    <p:sldId id="481" r:id="rId8"/>
    <p:sldId id="490" r:id="rId9"/>
    <p:sldId id="491" r:id="rId10"/>
    <p:sldId id="503" r:id="rId11"/>
    <p:sldId id="502" r:id="rId12"/>
    <p:sldId id="501" r:id="rId13"/>
    <p:sldId id="506" r:id="rId14"/>
    <p:sldId id="483" r:id="rId15"/>
    <p:sldId id="507" r:id="rId16"/>
    <p:sldId id="498" r:id="rId17"/>
    <p:sldId id="484" r:id="rId18"/>
    <p:sldId id="500" r:id="rId19"/>
    <p:sldId id="505" r:id="rId20"/>
    <p:sldId id="477" r:id="rId21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7A2C5"/>
    <a:srgbClr val="C14026"/>
    <a:srgbClr val="EF7D1D"/>
    <a:srgbClr val="36544F"/>
    <a:srgbClr val="025249"/>
    <a:srgbClr val="D4EBE9"/>
    <a:srgbClr val="60978F"/>
    <a:srgbClr val="5AB88F"/>
    <a:srgbClr val="E99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/>
    <p:restoredTop sz="90743" autoAdjust="0"/>
  </p:normalViewPr>
  <p:slideViewPr>
    <p:cSldViewPr snapToGrid="0" snapToObjects="1">
      <p:cViewPr varScale="1">
        <p:scale>
          <a:sx n="92" d="100"/>
          <a:sy n="92" d="100"/>
        </p:scale>
        <p:origin x="192" y="10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24.04.18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9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26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1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E9B5-BB04-A741-9555-7CF01DDDA8C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9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906000" cy="790222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790223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6067778"/>
            <a:ext cx="9906000" cy="7902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2031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6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6079066"/>
            <a:ext cx="9906000" cy="4571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stack.io/spring-rod-johnson-enterprise-jav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6067777"/>
            <a:ext cx="9906000" cy="790223"/>
          </a:xfrm>
        </p:spPr>
        <p:txBody>
          <a:bodyPr>
            <a:normAutofit/>
          </a:bodyPr>
          <a:lstStyle/>
          <a:p>
            <a:r>
              <a:rPr lang="de-DE" sz="1400" spc="80" dirty="0">
                <a:solidFill>
                  <a:srgbClr val="D4EBE9"/>
                </a:solidFill>
              </a:rPr>
              <a:t>JAX Mainz | April 2018 | @</a:t>
            </a:r>
            <a:r>
              <a:rPr lang="de-DE" sz="1400" spc="80" dirty="0" err="1">
                <a:solidFill>
                  <a:srgbClr val="D4EBE9"/>
                </a:solidFill>
              </a:rPr>
              <a:t>nilshartmann</a:t>
            </a:r>
            <a:endParaRPr lang="de-DE" sz="1400" spc="80" dirty="0">
              <a:solidFill>
                <a:srgbClr val="D4EBE9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054685" y="1479028"/>
            <a:ext cx="7643439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300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Let's</a:t>
            </a:r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 type!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3345" y="1311991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 </a:t>
            </a:r>
            <a:r>
              <a:rPr lang="de-DE" sz="16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| https://</a:t>
            </a:r>
            <a:r>
              <a:rPr lang="de-DE" sz="1600" b="1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nilshartmann.net</a:t>
            </a:r>
            <a:endParaRPr lang="de-DE" sz="1600" b="1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97362" y="4210209"/>
            <a:ext cx="451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b="1" dirty="0" err="1">
                <a:solidFill>
                  <a:srgbClr val="025249"/>
                </a:solidFill>
              </a:rPr>
              <a:t>Slides</a:t>
            </a:r>
            <a:r>
              <a:rPr lang="de-DE" b="1" dirty="0">
                <a:solidFill>
                  <a:srgbClr val="025249"/>
                </a:solidFill>
              </a:rPr>
              <a:t>: http://</a:t>
            </a:r>
            <a:r>
              <a:rPr lang="de-DE" b="1" dirty="0" err="1">
                <a:solidFill>
                  <a:srgbClr val="025249"/>
                </a:solidFill>
              </a:rPr>
              <a:t>bit.ly</a:t>
            </a:r>
            <a:r>
              <a:rPr lang="de-DE" b="1" dirty="0">
                <a:solidFill>
                  <a:srgbClr val="025249"/>
                </a:solidFill>
              </a:rPr>
              <a:t>/</a:t>
            </a:r>
            <a:r>
              <a:rPr lang="de-DE" b="1" dirty="0" err="1">
                <a:solidFill>
                  <a:srgbClr val="025249"/>
                </a:solidFill>
              </a:rPr>
              <a:t>voxxed-vienna-typescript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3344" y="3368304"/>
            <a:ext cx="90373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400" b="1" dirty="0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Ein praktische Einführung in </a:t>
            </a:r>
            <a:r>
              <a:rPr lang="de-DE" sz="3400" b="1" dirty="0" err="1">
                <a:solidFill>
                  <a:srgbClr val="EF7D1D"/>
                </a:solidFill>
                <a:latin typeface="Montserrat" charset="0"/>
                <a:ea typeface="Montserrat" charset="0"/>
                <a:cs typeface="Montserrat" charset="0"/>
              </a:rPr>
              <a:t>TypeScript</a:t>
            </a:r>
            <a:endParaRPr lang="de-DE" sz="3400" b="1" dirty="0">
              <a:solidFill>
                <a:srgbClr val="36544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904C3B5-48DE-8445-9F6C-4644186D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56" y="1216519"/>
            <a:ext cx="1876890" cy="9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any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Type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3862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any; //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erlaubt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alle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Typen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kein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-Checking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findet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mehr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statt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"Klaus";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7;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foo = null; //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weist </a:t>
            </a:r>
            <a:r>
              <a:rPr lang="de-DE" sz="16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any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implizit immer dann zu, wenn TS keinen Typ bestimmen kann:</a:t>
            </a:r>
          </a:p>
          <a:p>
            <a:pPr>
              <a:lnSpc>
                <a:spcPct val="120000"/>
              </a:lnSpc>
            </a:pPr>
            <a:endParaRPr lang="de-DE" sz="16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function</a:t>
            </a: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 </a:t>
            </a: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sayWhat</a:t>
            </a: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(s) {</a:t>
            </a:r>
          </a:p>
          <a:p>
            <a:pPr>
              <a:lnSpc>
                <a:spcPct val="120000"/>
              </a:lnSpc>
            </a:pP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  // s ist </a:t>
            </a:r>
            <a:r>
              <a:rPr lang="de-DE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any</a:t>
            </a:r>
            <a:endParaRPr lang="de-DE" sz="1463" dirty="0">
              <a:solidFill>
                <a:srgbClr val="025249"/>
              </a:solidFill>
              <a:latin typeface="Source Code Pro Medium" charset="0"/>
              <a:ea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de-DE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</a:rPr>
              <a:t>}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Im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"strict mode"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weist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TypeScript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nie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"any"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zu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,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stattdessen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gibt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es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einen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Fehler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(man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kann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aber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selber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any </a:t>
            </a:r>
            <a:r>
              <a:rPr lang="en-US" sz="1600" dirty="0" err="1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verwenden</a:t>
            </a:r>
            <a:r>
              <a:rPr lang="en-US" sz="1600" dirty="0">
                <a:solidFill>
                  <a:srgbClr val="41719C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04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Ein 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Union Type 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zeigt an, das ein Wert </a:t>
            </a:r>
            <a:r>
              <a:rPr lang="de-DE" sz="2400" b="1" i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verschiedene Typen 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haben</a:t>
            </a:r>
            <a:endParaRPr lang="de-DE" sz="2400" b="1" i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89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 </a:t>
            </a:r>
            <a:r>
              <a:rPr lang="en-US" sz="1463" dirty="0">
                <a:solidFill>
                  <a:srgbClr val="57A2C5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|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number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 Medium" charset="0"/>
              </a:rPr>
              <a:t>foo = 7; // OK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foo = "Seven"; // </a:t>
            </a:r>
            <a:r>
              <a:rPr lang="en-US" sz="1463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auch</a:t>
            </a: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foo = false; // </a:t>
            </a:r>
            <a:r>
              <a:rPr lang="en-US" sz="1463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charset="0"/>
              </a:rPr>
              <a:t>Fehler</a:t>
            </a:r>
            <a:endParaRPr lang="en-US" sz="1463" dirty="0">
              <a:solidFill>
                <a:srgbClr val="EF7D1D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 und </a:t>
            </a:r>
            <a:r>
              <a:rPr lang="de-DE" dirty="0" err="1"/>
              <a:t>undefined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i="1" dirty="0">
                <a:solidFill>
                  <a:srgbClr val="EF7D1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null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und </a:t>
            </a:r>
            <a:r>
              <a:rPr lang="de-DE" sz="2400" b="1" i="1" dirty="0" err="1">
                <a:solidFill>
                  <a:srgbClr val="EF7D1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sind eigene Typen in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endParaRPr lang="de-DE" sz="2400" b="1" i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5014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Typen sind nicht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nullable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und können nicht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undefined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sein (mit "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strictNullChecks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")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"Klaus";</a:t>
            </a: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a = null; // Error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Mit Union type können wir null zulassen: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| null = "Klaus;</a:t>
            </a: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a = null; // OK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Gleiches gilt für 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let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a: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string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|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undefined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;</a:t>
            </a: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41719C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Empfehlung: bei neuen Projekten "</a:t>
            </a:r>
            <a:r>
              <a:rPr lang="de-DE" sz="2000" dirty="0" err="1">
                <a:solidFill>
                  <a:srgbClr val="41719C"/>
                </a:solidFill>
                <a:latin typeface="Source Sans Pro" panose="020B0503030403020204" pitchFamily="34" charset="77"/>
              </a:rPr>
              <a:t>strictNullChecks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" einschalten!</a:t>
            </a: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2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</a:t>
            </a:r>
            <a:r>
              <a:rPr lang="de-DE" dirty="0" err="1"/>
              <a:t>Literal</a:t>
            </a:r>
            <a:r>
              <a:rPr lang="de-DE" dirty="0"/>
              <a:t> Type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String </a:t>
            </a:r>
            <a:r>
              <a:rPr lang="de-DE" sz="2400" b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Literal</a:t>
            </a:r>
            <a:r>
              <a:rPr lang="de-DE" sz="2400" b="1" dirty="0">
                <a:solidFill>
                  <a:srgbClr val="EF7D1D"/>
                </a:solidFill>
                <a:latin typeface="Source Sans Pro" panose="020B0503030403020204" pitchFamily="34" charset="77"/>
                <a:ea typeface="Source Code Pro" panose="020B0509030403020204" pitchFamily="49" charset="0"/>
                <a:cs typeface="Source Sans Pro" charset="0"/>
              </a:rPr>
              <a:t> Type</a:t>
            </a:r>
            <a:endParaRPr lang="de-DE" sz="2400" b="1" dirty="0">
              <a:solidFill>
                <a:srgbClr val="EF7D1D"/>
              </a:solidFill>
              <a:latin typeface="Source Sans Pro" panose="020B0503030403020204" pitchFamily="34" charset="77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847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Mit dem "String </a:t>
            </a:r>
            <a:r>
              <a:rPr lang="de-DE" sz="20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Literal</a:t>
            </a:r>
            <a:r>
              <a:rPr lang="de-DE" sz="20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Type" kann definiert werden, welche Werte ein String annehmen kann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>
                <a:solidFill>
                  <a:srgbClr val="C1402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Language = "Java" </a:t>
            </a:r>
            <a:r>
              <a:rPr lang="de-DE" sz="1600" dirty="0">
                <a:solidFill>
                  <a:srgbClr val="41719C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|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 "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TypeScript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";  // Java oder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TypeScript</a:t>
            </a: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endParaRPr lang="de-DE" sz="1600" dirty="0">
              <a:solidFill>
                <a:srgbClr val="025249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const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java:Language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"Java"; // OK</a:t>
            </a:r>
          </a:p>
          <a:p>
            <a:pPr>
              <a:lnSpc>
                <a:spcPct val="130000"/>
              </a:lnSpc>
            </a:pP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const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</a:t>
            </a:r>
            <a:r>
              <a:rPr lang="de-DE" sz="1600" dirty="0" err="1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cpp:Language</a:t>
            </a:r>
            <a:r>
              <a:rPr lang="de-DE" sz="1600" dirty="0">
                <a:solidFill>
                  <a:srgbClr val="025249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Sans Pro" charset="0"/>
              </a:rPr>
              <a:t> = "C++"; // FEHLER</a:t>
            </a:r>
          </a:p>
          <a:p>
            <a:pPr>
              <a:lnSpc>
                <a:spcPct val="130000"/>
              </a:lnSpc>
            </a:pPr>
            <a:endParaRPr lang="de-DE" sz="20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2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Typen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Eigene Typen – Interfaces definieren "Struktur" eines Objektes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890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 {          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alternativ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type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string,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string|null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    // nullable Type ("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String </a:t>
            </a:r>
            <a:r>
              <a:rPr lang="en-US" sz="1463" u="sng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oder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null")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age?: number               // optional type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darf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undefined sein)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Typen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Eigene Typen – Interfaces definieren "Struktur" eines Objektes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573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 {          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alternativ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type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string,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string|null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    // nullable Type ("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String </a:t>
            </a:r>
            <a:r>
              <a:rPr lang="en-US" sz="1463" u="sng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oder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null")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age?: number               // optional type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darf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undefined sein)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(p: Person)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(`Hello, ${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}`);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p.lastName.toUpperCase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"Object is possibly null"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null});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777});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not a string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sayHello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firstName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'Klaus',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lastName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: 'Mueller', age: 32}); // OK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2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Strukturelle Identität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arbeitet mit "Struktureller Identität" (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structural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 </a:t>
            </a:r>
            <a:r>
              <a:rPr lang="de-DE" sz="2400" b="1" i="1" dirty="0" err="1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identity</a:t>
            </a:r>
            <a:r>
              <a:rPr lang="de-DE" sz="2400" b="1" i="1" dirty="0">
                <a:solidFill>
                  <a:srgbClr val="EF7D1D"/>
                </a:solidFill>
                <a:latin typeface="Source Sans Pro" panose="020B0503030403020204" pitchFamily="34" charset="77"/>
                <a:ea typeface="Source Sans Pro" charset="0"/>
                <a:cs typeface="Source Sans Pro" charset="0"/>
              </a:rPr>
              <a:t>)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4322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chemeClr val="accent2">
                    <a:lumMod val="75000"/>
                  </a:schemeClr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         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name: string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name: string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Eine Person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erzeugen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p:</a:t>
            </a:r>
            <a:r>
              <a:rPr lang="en-US" sz="1463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{ name: 'Klaus' };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…person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einem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Animal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zuweisen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🤔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a:</a:t>
            </a:r>
            <a:r>
              <a:rPr lang="en-US" sz="1463" b="1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p; // OK, da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and </a:t>
            </a:r>
            <a:r>
              <a:rPr lang="en-US" sz="1463" b="1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Animal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dieselbe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i="1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Struktur</a:t>
            </a:r>
            <a:r>
              <a:rPr lang="en-US" sz="1463" i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haben</a:t>
            </a: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                // 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wäre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in Java/C#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nicht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erlaubt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51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Class Syntax wie in ES6, aber mit Sichtbarkeiten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701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class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private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name: string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constructor(name: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 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this.name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name;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 = new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("Klaus");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console.log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p.name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); // FEHLER: "name"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nicht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sichtbar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91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Generics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431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Person { name: string };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interface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Movie { title: string };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persons:</a:t>
            </a:r>
            <a:r>
              <a:rPr lang="en-US" sz="1463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Array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[];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movies:</a:t>
            </a:r>
            <a:r>
              <a:rPr lang="en-US" sz="1463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Array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&lt;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</a:t>
            </a:r>
            <a:r>
              <a:rPr lang="en-US" sz="1463" dirty="0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&gt;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= [];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({name: 'Klaus'});     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movies.push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({title: 'Batman'});     // OK</a:t>
            </a:r>
          </a:p>
          <a:p>
            <a:pPr>
              <a:lnSpc>
                <a:spcPct val="120000"/>
              </a:lnSpc>
            </a:pP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persons.push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({title: 'Casablanca'}) // </a:t>
            </a:r>
            <a:r>
              <a:rPr lang="en-US" sz="1463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Fehler</a:t>
            </a:r>
            <a:r>
              <a:rPr lang="en-US" sz="1463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(Property 'title' not in Person)</a:t>
            </a:r>
          </a:p>
        </p:txBody>
      </p:sp>
    </p:spTree>
    <p:extLst>
      <p:ext uri="{BB962C8B-B14F-4D97-AF65-F5344CB8AC3E}">
        <p14:creationId xmlns:p14="http://schemas.microsoft.com/office/powerpoint/2010/main" val="369130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r>
              <a:rPr lang="de-DE" dirty="0"/>
              <a:t> JavaScript Code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Checking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kann auch für JS Dateien eingeschaltet werden!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13483" y="1929622"/>
            <a:ext cx="9471539" cy="3980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Mit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der </a:t>
            </a:r>
            <a:r>
              <a:rPr lang="en-US" sz="2000" b="1" i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ts</a:t>
            </a:r>
            <a:r>
              <a:rPr lang="en-US" sz="2000" b="1" i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-check </a:t>
            </a:r>
            <a:r>
              <a:rPr lang="en-US" sz="2000" b="1" i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Direktive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am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Anfang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einer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Datei</a:t>
            </a:r>
            <a:endParaRPr lang="en-US" sz="2000" b="1" dirty="0">
              <a:solidFill>
                <a:srgbClr val="025249"/>
              </a:solidFill>
              <a:latin typeface="Source Sans Pro Semibold" panose="020B0503030403020204" pitchFamily="34" charset="77"/>
              <a:ea typeface="Source Code Pro Medium" charset="0"/>
              <a:cs typeface="Source Code Pro Medium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"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Typ-Informationen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"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können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über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JSDoc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hinzugefügt</a:t>
            </a:r>
            <a:r>
              <a:rPr lang="en-US" sz="2000" b="1" dirty="0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 </a:t>
            </a:r>
            <a:r>
              <a:rPr lang="en-US" sz="2000" b="1" dirty="0" err="1">
                <a:solidFill>
                  <a:srgbClr val="025249"/>
                </a:solidFill>
                <a:latin typeface="Source Sans Pro Semibold" panose="020B0503030403020204" pitchFamily="34" charset="77"/>
                <a:ea typeface="Source Code Pro Medium" charset="0"/>
                <a:cs typeface="Source Code Pro Medium" charset="0"/>
              </a:rPr>
              <a:t>werden</a:t>
            </a:r>
            <a:endParaRPr lang="en-US" sz="2000" b="1" dirty="0">
              <a:solidFill>
                <a:srgbClr val="025249"/>
              </a:solidFill>
              <a:latin typeface="Source Sans Pro Semibold" panose="020B0503030403020204" pitchFamily="34" charset="77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//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@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ts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-check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/**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@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The name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 @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param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{</a:t>
            </a: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number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 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The age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*/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newPerson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,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name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OK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 </a:t>
            </a:r>
            <a:r>
              <a:rPr lang="en-US" sz="1463" dirty="0" err="1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age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.toLowerCase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(); // ERROR Property '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toLowerCase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' does not exist on type 'number'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3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Textfeld 2"/>
          <p:cNvSpPr txBox="1"/>
          <p:nvPr/>
        </p:nvSpPr>
        <p:spPr>
          <a:xfrm>
            <a:off x="2843287" y="420867"/>
            <a:ext cx="421942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36544F"/>
                </a:solidFill>
                <a:latin typeface="Source Sans Pro" charset="0"/>
                <a:ea typeface="Source Sans Pro" charset="0"/>
                <a:cs typeface="Source Sans Pro" charset="0"/>
              </a:rPr>
              <a:t>NILS HARTMANN</a:t>
            </a:r>
          </a:p>
          <a:p>
            <a:pPr algn="ctr"/>
            <a:r>
              <a:rPr lang="de-DE" sz="24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Programmierer aus Hamburg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 </a:t>
            </a: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JavaScript,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de-DE" sz="2400" b="1" dirty="0" err="1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React</a:t>
            </a:r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400" b="1" dirty="0">
                <a:solidFill>
                  <a:srgbClr val="41719C"/>
                </a:solidFill>
                <a:latin typeface="Source Sans Pro" charset="0"/>
                <a:ea typeface="Source Sans Pro" charset="0"/>
                <a:cs typeface="Source Sans Pro" charset="0"/>
              </a:rPr>
              <a:t>Trainings, Workshops</a:t>
            </a: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endParaRPr lang="de-DE" sz="2400" b="1" dirty="0">
              <a:solidFill>
                <a:srgbClr val="41719C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de-DE" sz="2000" b="1" dirty="0" err="1">
                <a:solidFill>
                  <a:srgbClr val="57A2C5"/>
                </a:solidFill>
                <a:latin typeface="Source Sans Pro" charset="0"/>
                <a:ea typeface="Source Sans Pro" charset="0"/>
                <a:cs typeface="Source Sans Pro" charset="0"/>
              </a:rPr>
              <a:t>nils@nilshartmann.net</a:t>
            </a:r>
            <a:endParaRPr lang="de-DE" sz="2000" b="1" dirty="0">
              <a:solidFill>
                <a:srgbClr val="57A2C5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3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" dirty="0"/>
              <a:t>HTTPS://NILSHARTMANN.NET | @</a:t>
            </a:r>
            <a:r>
              <a:rPr lang="de-DE" spc="80" dirty="0" err="1"/>
              <a:t>nilshartmann</a:t>
            </a:r>
            <a:endParaRPr lang="de-DE" spc="80" dirty="0"/>
          </a:p>
        </p:txBody>
      </p:sp>
      <p:sp>
        <p:nvSpPr>
          <p:cNvPr id="3" name="Rechteck 2"/>
          <p:cNvSpPr/>
          <p:nvPr/>
        </p:nvSpPr>
        <p:spPr>
          <a:xfrm>
            <a:off x="0" y="1029940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Vielen Dank!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3337398"/>
            <a:ext cx="9906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3800" b="1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Fragen?</a:t>
            </a:r>
          </a:p>
        </p:txBody>
      </p:sp>
      <p:sp>
        <p:nvSpPr>
          <p:cNvPr id="6" name="Rechteck 5"/>
          <p:cNvSpPr/>
          <p:nvPr/>
        </p:nvSpPr>
        <p:spPr>
          <a:xfrm>
            <a:off x="1348071" y="1836717"/>
            <a:ext cx="7209858" cy="860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e-DE" sz="2000" b="1" dirty="0" err="1">
                <a:solidFill>
                  <a:srgbClr val="025249"/>
                </a:solidFill>
              </a:rPr>
              <a:t>Slides</a:t>
            </a:r>
            <a:r>
              <a:rPr lang="de-DE" sz="2000" b="1" dirty="0">
                <a:solidFill>
                  <a:srgbClr val="025249"/>
                </a:solidFill>
              </a:rPr>
              <a:t>: </a:t>
            </a:r>
            <a:r>
              <a:rPr lang="de-DE" sz="2000" b="1" dirty="0">
                <a:solidFill>
                  <a:srgbClr val="41719C"/>
                </a:solidFill>
              </a:rPr>
              <a:t>http://bit.ly/voxxed-vienna-typescript</a:t>
            </a:r>
          </a:p>
          <a:p>
            <a:pPr algn="ctr">
              <a:lnSpc>
                <a:spcPct val="130000"/>
              </a:lnSpc>
            </a:pPr>
            <a:r>
              <a:rPr lang="de-DE" sz="2000" b="1" dirty="0">
                <a:solidFill>
                  <a:srgbClr val="025249"/>
                </a:solidFill>
              </a:rPr>
              <a:t>Beispiel-Code: </a:t>
            </a:r>
            <a:r>
              <a:rPr lang="de-DE" sz="2000" b="1" dirty="0">
                <a:solidFill>
                  <a:srgbClr val="41719C"/>
                </a:solidFill>
              </a:rPr>
              <a:t>https://</a:t>
            </a:r>
            <a:r>
              <a:rPr lang="de-DE" sz="2000" b="1" dirty="0" err="1">
                <a:solidFill>
                  <a:srgbClr val="41719C"/>
                </a:solidFill>
              </a:rPr>
              <a:t>github.com</a:t>
            </a:r>
            <a:r>
              <a:rPr lang="de-DE" sz="2000" b="1" dirty="0">
                <a:solidFill>
                  <a:srgbClr val="41719C"/>
                </a:solidFill>
              </a:rPr>
              <a:t>/</a:t>
            </a:r>
            <a:r>
              <a:rPr lang="de-DE" sz="2000" b="1" dirty="0" err="1">
                <a:solidFill>
                  <a:srgbClr val="41719C"/>
                </a:solidFill>
              </a:rPr>
              <a:t>nilshartmann</a:t>
            </a:r>
            <a:r>
              <a:rPr lang="de-DE" sz="2000" b="1" dirty="0">
                <a:solidFill>
                  <a:srgbClr val="41719C"/>
                </a:solidFill>
              </a:rPr>
              <a:t>/</a:t>
            </a:r>
            <a:r>
              <a:rPr lang="de-DE" sz="2000" b="1" dirty="0" err="1">
                <a:solidFill>
                  <a:srgbClr val="41719C"/>
                </a:solidFill>
              </a:rPr>
              <a:t>typescript</a:t>
            </a:r>
            <a:r>
              <a:rPr lang="de-DE" sz="2000" b="1" dirty="0">
                <a:solidFill>
                  <a:srgbClr val="41719C"/>
                </a:solidFill>
              </a:rPr>
              <a:t>-intro/</a:t>
            </a:r>
          </a:p>
        </p:txBody>
      </p:sp>
    </p:spTree>
    <p:extLst>
      <p:ext uri="{BB962C8B-B14F-4D97-AF65-F5344CB8AC3E}">
        <p14:creationId xmlns:p14="http://schemas.microsoft.com/office/powerpoint/2010/main" val="88109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46747" y="3797848"/>
            <a:ext cx="8212505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 err="1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TypeScript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E0B396-70F0-564B-9AD5-C075B0DA8461}"/>
              </a:ext>
            </a:extLst>
          </p:cNvPr>
          <p:cNvSpPr/>
          <p:nvPr/>
        </p:nvSpPr>
        <p:spPr>
          <a:xfrm>
            <a:off x="1299034" y="627749"/>
            <a:ext cx="7307933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"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probably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most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important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language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right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now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(...) 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makes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JavaScript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twice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good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and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that’s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a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conservative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estimate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(...)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In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terms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of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impact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,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TypeScript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is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the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most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important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thing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right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now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possibly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." </a:t>
            </a:r>
          </a:p>
          <a:p>
            <a:endParaRPr lang="de-DE" sz="2000" dirty="0">
              <a:solidFill>
                <a:srgbClr val="36544F"/>
              </a:solidFill>
              <a:latin typeface="Source Sans Pro" panose="020B0503030403020204" pitchFamily="34" charset="77"/>
            </a:endParaRPr>
          </a:p>
          <a:p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-- </a:t>
            </a:r>
            <a:r>
              <a:rPr lang="de-DE" sz="2000" dirty="0">
                <a:solidFill>
                  <a:srgbClr val="41719C"/>
                </a:solidFill>
                <a:latin typeface="Source Sans Pro" panose="020B0503030403020204" pitchFamily="34" charset="77"/>
              </a:rPr>
              <a:t>Rod Johnson 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(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Creator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</a:t>
            </a:r>
            <a:r>
              <a:rPr lang="de-DE" sz="2000" dirty="0" err="1">
                <a:solidFill>
                  <a:srgbClr val="36544F"/>
                </a:solidFill>
                <a:latin typeface="Source Sans Pro" panose="020B0503030403020204" pitchFamily="34" charset="77"/>
              </a:rPr>
              <a:t>of</a:t>
            </a:r>
            <a:r>
              <a:rPr lang="de-DE" sz="2000" dirty="0">
                <a:solidFill>
                  <a:srgbClr val="36544F"/>
                </a:solidFill>
                <a:latin typeface="Source Sans Pro" panose="020B0503030403020204" pitchFamily="34" charset="77"/>
              </a:rPr>
              <a:t> Spring Framework)</a:t>
            </a:r>
          </a:p>
          <a:p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(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  <a:hlinkClick r:id="rId3"/>
              </a:rPr>
              <a:t>https://thenewstack.io/spring-rod-johnson-enterprise-java/</a:t>
            </a:r>
            <a:r>
              <a:rPr lang="de-DE" sz="1400" dirty="0">
                <a:solidFill>
                  <a:srgbClr val="36544F"/>
                </a:solidFill>
                <a:latin typeface="Source Sans Pro" panose="020B05030304030202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606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at a </a:t>
            </a:r>
            <a:r>
              <a:rPr lang="de-DE" dirty="0" err="1"/>
              <a:t>Glance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663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TypeScript</a:t>
            </a:r>
            <a:r>
              <a:rPr lang="de-DE" sz="2400" b="1" dirty="0">
                <a:solidFill>
                  <a:srgbClr val="EF7D1D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: Obermenge von JavaScript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Jeder  gültige JavaScript Code ist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gülter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Code </a:t>
            </a:r>
            <a:r>
              <a:rPr lang="de-DE" sz="16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(theoretisch...)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Ergänzt JS um Typ-System, Sichtbarkeiten,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Enums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 und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Dekoratoren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Compiler erzeugt aus </a:t>
            </a:r>
            <a:r>
              <a:rPr lang="de-DE" sz="2400" dirty="0" err="1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TypeScript</a:t>
            </a: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-Code JavaScript (ES3, ES5, ES6)-Code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</a:rPr>
              <a:t>Entwickelt von Microsoft</a:t>
            </a:r>
          </a:p>
          <a:p>
            <a:pPr marL="742950" lvl="1" indent="-285750">
              <a:lnSpc>
                <a:spcPct val="130000"/>
              </a:lnSpc>
              <a:buFont typeface="Arial" charset="0"/>
              <a:buChar char="•"/>
            </a:pPr>
            <a:r>
              <a:rPr lang="de-DE" sz="2400" dirty="0">
                <a:solidFill>
                  <a:srgbClr val="025249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http://www.typescriptlang.org/</a:t>
            </a: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endParaRPr lang="de-DE" sz="2400" dirty="0">
              <a:solidFill>
                <a:srgbClr val="025249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>
              <a:lnSpc>
                <a:spcPct val="120000"/>
              </a:lnSpc>
            </a:pPr>
            <a:endParaRPr lang="de-DE" sz="2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0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4625613"/>
            <a:ext cx="990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Praktische Einführung!</a:t>
            </a:r>
            <a:endParaRPr lang="de-DE" sz="105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cap="none" spc="100" dirty="0"/>
              <a:t>https://</a:t>
            </a:r>
            <a:r>
              <a:rPr lang="de-DE" sz="1800" cap="none" spc="100" dirty="0" err="1"/>
              <a:t>github.com</a:t>
            </a:r>
            <a:r>
              <a:rPr lang="de-DE" sz="1800" cap="none" spc="100" dirty="0"/>
              <a:t>/</a:t>
            </a:r>
            <a:r>
              <a:rPr lang="de-DE" sz="1800" cap="none" spc="100" dirty="0" err="1"/>
              <a:t>nilshartmann</a:t>
            </a:r>
            <a:r>
              <a:rPr lang="de-DE" sz="1800" cap="none" spc="100" dirty="0"/>
              <a:t>/</a:t>
            </a:r>
            <a:r>
              <a:rPr lang="de-DE" sz="1800" cap="none" spc="100" dirty="0" err="1"/>
              <a:t>typescript</a:t>
            </a:r>
            <a:r>
              <a:rPr lang="de-DE" sz="1800" cap="none" spc="100" dirty="0"/>
              <a:t>-intro/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AA515B-33B7-8E4B-95AB-7869A95F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53" y="254699"/>
            <a:ext cx="6504495" cy="4146388"/>
          </a:xfrm>
          <a:prstGeom prst="rect">
            <a:avLst/>
          </a:prstGeom>
          <a:ln w="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4347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98266" y="3797848"/>
            <a:ext cx="5309467" cy="183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1300" b="1" dirty="0">
                <a:solidFill>
                  <a:srgbClr val="025249"/>
                </a:solidFill>
                <a:latin typeface="Montserrat" charset="0"/>
                <a:ea typeface="Montserrat" charset="0"/>
                <a:cs typeface="Montserrat" charset="0"/>
              </a:rPr>
              <a:t>Syntax</a:t>
            </a:r>
            <a:endParaRPr lang="de-DE" sz="2000" b="1" dirty="0">
              <a:solidFill>
                <a:srgbClr val="025249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F768D8-5B85-6843-AD0A-D9DEB990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15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Typen verwenden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1080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Variablen</a:t>
            </a:r>
            <a:endParaRPr lang="en-US" sz="1463" b="1" dirty="0">
              <a:solidFill>
                <a:srgbClr val="EF7D1D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C14026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 foo: </a:t>
            </a:r>
            <a:r>
              <a:rPr lang="en-US" sz="1463" dirty="0">
                <a:solidFill>
                  <a:srgbClr val="41719C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string</a:t>
            </a: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8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Typen verwenden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2701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Variablen</a:t>
            </a:r>
            <a:endParaRPr lang="en-US" sz="1463" b="1" dirty="0">
              <a:solidFill>
                <a:srgbClr val="36544F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string;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Funktionen</a:t>
            </a: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(what: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`Saying: ${what}`;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7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3200" y="1268793"/>
            <a:ext cx="949960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Using</a:t>
            </a:r>
            <a:r>
              <a:rPr lang="de-DE" sz="2400" b="1" dirty="0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2400" b="1" dirty="0" err="1">
                <a:solidFill>
                  <a:srgbClr val="EF7D1D"/>
                </a:solidFill>
                <a:latin typeface="Source Sans Pro" charset="0"/>
                <a:ea typeface="Source Sans Pro" charset="0"/>
                <a:cs typeface="Source Sans Pro" charset="0"/>
              </a:rPr>
              <a:t>Types</a:t>
            </a:r>
            <a:endParaRPr lang="de-DE" sz="2400" b="1" dirty="0">
              <a:solidFill>
                <a:srgbClr val="EF7D1D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0736" y="1929621"/>
            <a:ext cx="9279032" cy="3781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Variables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let foo: string; // built-in types, for example: string, number, </a:t>
            </a:r>
            <a:r>
              <a:rPr lang="en-US" sz="1463" dirty="0" err="1">
                <a:solidFill>
                  <a:srgbClr val="025249"/>
                </a:solidFill>
                <a:latin typeface="Source Code Pro Medium" charset="0"/>
                <a:ea typeface="Source Code Pro Medium" charset="0"/>
                <a:cs typeface="Source Code Pro Medium" charset="0"/>
              </a:rPr>
              <a:t>boolean</a:t>
            </a: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>
                <a:solidFill>
                  <a:srgbClr val="36544F"/>
                </a:solidFill>
                <a:latin typeface="Source Code Pro" charset="0"/>
                <a:ea typeface="Source Code Pro" charset="0"/>
                <a:cs typeface="Source Code Pro" charset="0"/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function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(what: string) {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  return `Saying: ${what}`; 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Angaben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sind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optional,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wird</a:t>
            </a:r>
            <a:r>
              <a:rPr lang="en-US" sz="1463" b="1" dirty="0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 von TS </a:t>
            </a:r>
            <a:r>
              <a:rPr lang="en-US" sz="1463" b="1" dirty="0" err="1">
                <a:solidFill>
                  <a:srgbClr val="EF7D1D"/>
                </a:solidFill>
                <a:latin typeface="Source Code Pro" charset="0"/>
                <a:ea typeface="Source Code Pro" charset="0"/>
                <a:cs typeface="Source Code Pro" charset="0"/>
              </a:rPr>
              <a:t>abgeleitet</a:t>
            </a:r>
            <a:endParaRPr lang="en-US" sz="1463" b="1" dirty="0">
              <a:solidFill>
                <a:srgbClr val="EF7D1D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let result = 7; //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abgeleiteter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 number</a:t>
            </a:r>
          </a:p>
          <a:p>
            <a:pPr>
              <a:lnSpc>
                <a:spcPct val="120000"/>
              </a:lnSpc>
            </a:pP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result =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('Lars') //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Fehler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! (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abgeleiteter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1463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Typ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 von </a:t>
            </a:r>
            <a:r>
              <a:rPr lang="en-US" sz="1463" b="1" dirty="0" err="1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sayIt</a:t>
            </a:r>
            <a:r>
              <a:rPr lang="en-US" sz="1463" dirty="0">
                <a:solidFill>
                  <a:srgbClr val="025249"/>
                </a:solidFill>
                <a:latin typeface="Source Code Pro" charset="0"/>
                <a:ea typeface="Source Code Pro" charset="0"/>
                <a:cs typeface="Source Code Pro" charset="0"/>
              </a:rPr>
              <a:t>: string)</a:t>
            </a:r>
          </a:p>
          <a:p>
            <a:pPr>
              <a:lnSpc>
                <a:spcPct val="120000"/>
              </a:lnSpc>
            </a:pPr>
            <a:endParaRPr lang="en-US" sz="1463" dirty="0">
              <a:solidFill>
                <a:srgbClr val="025249"/>
              </a:solidFill>
              <a:latin typeface="Source Code Pro Medium" charset="0"/>
              <a:ea typeface="Source Code Pro Medium" charset="0"/>
              <a:cs typeface="Source Code Pr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7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25249"/>
      </a:folHlink>
    </a:clrScheme>
    <a:fontScheme name="Office-Desig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1057</Words>
  <Application>Microsoft Macintosh PowerPoint</Application>
  <PresentationFormat>A4-Papier (210 x 297 mm)</PresentationFormat>
  <Paragraphs>204</Paragraphs>
  <Slides>20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Source Code Pro</vt:lpstr>
      <vt:lpstr>Source Code Pro Medium</vt:lpstr>
      <vt:lpstr>Source Sans Pro</vt:lpstr>
      <vt:lpstr>Source Sans Pro Semibold</vt:lpstr>
      <vt:lpstr>Office-Design</vt:lpstr>
      <vt:lpstr>JAX Mainz | April 2018 | @nilshartmann</vt:lpstr>
      <vt:lpstr>@nilshartmann</vt:lpstr>
      <vt:lpstr>PowerPoint-Präsentation</vt:lpstr>
      <vt:lpstr>TypeScript at a Glance</vt:lpstr>
      <vt:lpstr>https://github.com/nilshartmann/typescript-intro/</vt:lpstr>
      <vt:lpstr>PowerPoint-Präsentation</vt:lpstr>
      <vt:lpstr>Type annotations</vt:lpstr>
      <vt:lpstr>Type annotations</vt:lpstr>
      <vt:lpstr>Type annotations</vt:lpstr>
      <vt:lpstr>Type annotations</vt:lpstr>
      <vt:lpstr>Union Types</vt:lpstr>
      <vt:lpstr>Null und undefined</vt:lpstr>
      <vt:lpstr>String Literal Type</vt:lpstr>
      <vt:lpstr>Eigene Typen</vt:lpstr>
      <vt:lpstr>Eigene Typen</vt:lpstr>
      <vt:lpstr>Strukturelle Identität</vt:lpstr>
      <vt:lpstr>Klassen</vt:lpstr>
      <vt:lpstr>Generics</vt:lpstr>
      <vt:lpstr>Type Checking JavaScript Code</vt:lpstr>
      <vt:lpstr>HTTPS://NILSHARTMANN.NET | @nilshartmann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447</cp:revision>
  <cp:lastPrinted>2016-09-28T15:33:57Z</cp:lastPrinted>
  <dcterms:created xsi:type="dcterms:W3CDTF">2016-03-28T15:59:53Z</dcterms:created>
  <dcterms:modified xsi:type="dcterms:W3CDTF">2018-04-24T14:43:03Z</dcterms:modified>
</cp:coreProperties>
</file>