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</p:sldMasterIdLst>
  <p:notesMasterIdLst>
    <p:notesMasterId r:id="rId22"/>
  </p:notesMasterIdLst>
  <p:sldIdLst>
    <p:sldId id="256" r:id="rId2"/>
    <p:sldId id="259" r:id="rId3"/>
    <p:sldId id="471" r:id="rId4"/>
    <p:sldId id="478" r:id="rId5"/>
    <p:sldId id="499" r:id="rId6"/>
    <p:sldId id="504" r:id="rId7"/>
    <p:sldId id="481" r:id="rId8"/>
    <p:sldId id="490" r:id="rId9"/>
    <p:sldId id="491" r:id="rId10"/>
    <p:sldId id="503" r:id="rId11"/>
    <p:sldId id="502" r:id="rId12"/>
    <p:sldId id="501" r:id="rId13"/>
    <p:sldId id="506" r:id="rId14"/>
    <p:sldId id="483" r:id="rId15"/>
    <p:sldId id="493" r:id="rId16"/>
    <p:sldId id="498" r:id="rId17"/>
    <p:sldId id="484" r:id="rId18"/>
    <p:sldId id="500" r:id="rId19"/>
    <p:sldId id="505" r:id="rId20"/>
    <p:sldId id="477" r:id="rId21"/>
  </p:sldIdLst>
  <p:sldSz cx="9906000" cy="6858000" type="A4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A2C5"/>
    <a:srgbClr val="41719C"/>
    <a:srgbClr val="C14026"/>
    <a:srgbClr val="EF7D1D"/>
    <a:srgbClr val="36544F"/>
    <a:srgbClr val="025249"/>
    <a:srgbClr val="D4EBE9"/>
    <a:srgbClr val="60978F"/>
    <a:srgbClr val="5AB88F"/>
    <a:srgbClr val="E998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9"/>
    <p:restoredTop sz="90743" autoAdjust="0"/>
  </p:normalViewPr>
  <p:slideViewPr>
    <p:cSldViewPr snapToGrid="0" snapToObjects="1">
      <p:cViewPr varScale="1">
        <p:scale>
          <a:sx n="131" d="100"/>
          <a:sy n="131" d="100"/>
        </p:scale>
        <p:origin x="184" y="25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854BB-5908-0843-BA41-B7E7E599A04D}" type="datetimeFigureOut">
              <a:rPr lang="de-DE" smtClean="0"/>
              <a:t>11.03.18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7E9B5-BB04-A741-9555-7CF01DDDA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9260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3908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1268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8115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298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906000" cy="790222"/>
          </a:xfrm>
          <a:prstGeom prst="rect">
            <a:avLst/>
          </a:prstGeom>
          <a:solidFill>
            <a:srgbClr val="5AB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0" y="1"/>
            <a:ext cx="9906000" cy="79022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2031" b="1" i="0" cap="all" baseline="0">
                <a:solidFill>
                  <a:srgbClr val="025249"/>
                </a:solidFill>
                <a:latin typeface="Montserrat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9626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6079066"/>
            <a:ext cx="9906000" cy="790223"/>
          </a:xfrm>
          <a:prstGeom prst="rect">
            <a:avLst/>
          </a:prstGeom>
          <a:solidFill>
            <a:srgbClr val="5AB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0" y="6067778"/>
            <a:ext cx="9906000" cy="79022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2031" b="1" i="0" cap="all" baseline="0">
                <a:solidFill>
                  <a:srgbClr val="025249"/>
                </a:solidFill>
                <a:latin typeface="Montserrat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9068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6079066"/>
            <a:ext cx="9906000" cy="45719"/>
          </a:xfrm>
          <a:prstGeom prst="rect">
            <a:avLst/>
          </a:prstGeom>
          <a:solidFill>
            <a:srgbClr val="5AB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</p:spTree>
    <p:extLst>
      <p:ext uri="{BB962C8B-B14F-4D97-AF65-F5344CB8AC3E}">
        <p14:creationId xmlns:p14="http://schemas.microsoft.com/office/powerpoint/2010/main" val="117664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60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ewstack.io/spring-rod-johnson-enterprise-java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ypescriptlang.org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0" y="6067777"/>
            <a:ext cx="9906000" cy="790223"/>
          </a:xfrm>
        </p:spPr>
        <p:txBody>
          <a:bodyPr>
            <a:normAutofit/>
          </a:bodyPr>
          <a:lstStyle/>
          <a:p>
            <a:r>
              <a:rPr lang="de-DE" sz="1400" spc="80" dirty="0" err="1">
                <a:solidFill>
                  <a:srgbClr val="D4EBE9"/>
                </a:solidFill>
              </a:rPr>
              <a:t>Voxxed</a:t>
            </a:r>
            <a:r>
              <a:rPr lang="de-DE" sz="1400" spc="80" dirty="0">
                <a:solidFill>
                  <a:srgbClr val="D4EBE9"/>
                </a:solidFill>
              </a:rPr>
              <a:t> </a:t>
            </a:r>
            <a:r>
              <a:rPr lang="de-DE" sz="1400" spc="80">
                <a:solidFill>
                  <a:srgbClr val="D4EBE9"/>
                </a:solidFill>
              </a:rPr>
              <a:t>DAYS VIENNA | </a:t>
            </a:r>
            <a:r>
              <a:rPr lang="de-DE" sz="1400" spc="80" dirty="0">
                <a:solidFill>
                  <a:srgbClr val="D4EBE9"/>
                </a:solidFill>
              </a:rPr>
              <a:t>MARCH 2018 | @</a:t>
            </a:r>
            <a:r>
              <a:rPr lang="de-DE" sz="1400" spc="80" dirty="0" err="1">
                <a:solidFill>
                  <a:srgbClr val="D4EBE9"/>
                </a:solidFill>
              </a:rPr>
              <a:t>nilshartmann</a:t>
            </a:r>
            <a:endParaRPr lang="de-DE" sz="1400" spc="80" dirty="0">
              <a:solidFill>
                <a:srgbClr val="D4EBE9"/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1054685" y="1479028"/>
            <a:ext cx="7643439" cy="18312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300" b="1" dirty="0" err="1">
                <a:solidFill>
                  <a:srgbClr val="025249"/>
                </a:solidFill>
                <a:latin typeface="Montserrat" charset="0"/>
                <a:ea typeface="Montserrat" charset="0"/>
                <a:cs typeface="Montserrat" charset="0"/>
              </a:rPr>
              <a:t>Let's</a:t>
            </a:r>
            <a:r>
              <a:rPr lang="de-DE" sz="11300" b="1" dirty="0">
                <a:solidFill>
                  <a:srgbClr val="025249"/>
                </a:solidFill>
                <a:latin typeface="Montserrat" charset="0"/>
                <a:ea typeface="Montserrat" charset="0"/>
                <a:cs typeface="Montserrat" charset="0"/>
              </a:rPr>
              <a:t> type!</a:t>
            </a:r>
            <a:endParaRPr lang="de-DE" sz="2000" b="1" dirty="0">
              <a:solidFill>
                <a:srgbClr val="025249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63345" y="1311991"/>
            <a:ext cx="4507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NILS HARTMANN </a:t>
            </a:r>
            <a:r>
              <a:rPr lang="de-DE" sz="1600" b="1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| HTTPS://NILSHARTMANN.NET</a:t>
            </a:r>
          </a:p>
        </p:txBody>
      </p:sp>
      <p:sp>
        <p:nvSpPr>
          <p:cNvPr id="8" name="Rechteck 7"/>
          <p:cNvSpPr/>
          <p:nvPr/>
        </p:nvSpPr>
        <p:spPr>
          <a:xfrm>
            <a:off x="3297362" y="4210209"/>
            <a:ext cx="4510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b="1" dirty="0" err="1">
                <a:solidFill>
                  <a:srgbClr val="025249"/>
                </a:solidFill>
              </a:rPr>
              <a:t>Slides</a:t>
            </a:r>
            <a:r>
              <a:rPr lang="de-DE" b="1" dirty="0">
                <a:solidFill>
                  <a:srgbClr val="025249"/>
                </a:solidFill>
              </a:rPr>
              <a:t>: http://</a:t>
            </a:r>
            <a:r>
              <a:rPr lang="de-DE" b="1" dirty="0" err="1">
                <a:solidFill>
                  <a:srgbClr val="025249"/>
                </a:solidFill>
              </a:rPr>
              <a:t>bit.ly</a:t>
            </a:r>
            <a:r>
              <a:rPr lang="de-DE" b="1" dirty="0">
                <a:solidFill>
                  <a:srgbClr val="025249"/>
                </a:solidFill>
              </a:rPr>
              <a:t>/</a:t>
            </a:r>
            <a:r>
              <a:rPr lang="de-DE" b="1" dirty="0" err="1">
                <a:solidFill>
                  <a:srgbClr val="025249"/>
                </a:solidFill>
              </a:rPr>
              <a:t>voxxed-vienna-typescript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63344" y="3368304"/>
            <a:ext cx="9037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rgbClr val="EF7D1D"/>
                </a:solidFill>
                <a:latin typeface="Montserrat" charset="0"/>
                <a:ea typeface="Montserrat" charset="0"/>
                <a:cs typeface="Montserrat" charset="0"/>
              </a:rPr>
              <a:t>A </a:t>
            </a:r>
            <a:r>
              <a:rPr lang="de-DE" sz="3600" b="1" dirty="0" err="1">
                <a:solidFill>
                  <a:srgbClr val="EF7D1D"/>
                </a:solidFill>
                <a:latin typeface="Montserrat" charset="0"/>
                <a:ea typeface="Montserrat" charset="0"/>
                <a:cs typeface="Montserrat" charset="0"/>
              </a:rPr>
              <a:t>practical</a:t>
            </a:r>
            <a:r>
              <a:rPr lang="de-DE" sz="3600" b="1" dirty="0">
                <a:solidFill>
                  <a:srgbClr val="EF7D1D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de-DE" sz="3600" b="1" dirty="0" err="1">
                <a:solidFill>
                  <a:srgbClr val="EF7D1D"/>
                </a:solidFill>
                <a:latin typeface="Montserrat" charset="0"/>
                <a:ea typeface="Montserrat" charset="0"/>
                <a:cs typeface="Montserrat" charset="0"/>
              </a:rPr>
              <a:t>introduction</a:t>
            </a:r>
            <a:r>
              <a:rPr lang="de-DE" sz="3600" b="1" dirty="0">
                <a:solidFill>
                  <a:srgbClr val="EF7D1D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de-DE" sz="3600" b="1" dirty="0" err="1">
                <a:solidFill>
                  <a:srgbClr val="EF7D1D"/>
                </a:solidFill>
                <a:latin typeface="Montserrat" charset="0"/>
                <a:ea typeface="Montserrat" charset="0"/>
                <a:cs typeface="Montserrat" charset="0"/>
              </a:rPr>
              <a:t>to</a:t>
            </a:r>
            <a:r>
              <a:rPr lang="de-DE" sz="3600" b="1" dirty="0">
                <a:solidFill>
                  <a:srgbClr val="EF7D1D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de-DE" sz="3600" b="1" dirty="0" err="1">
                <a:solidFill>
                  <a:srgbClr val="EF7D1D"/>
                </a:solidFill>
                <a:latin typeface="Montserrat" charset="0"/>
                <a:ea typeface="Montserrat" charset="0"/>
                <a:cs typeface="Montserrat" charset="0"/>
              </a:rPr>
              <a:t>TypeScript</a:t>
            </a:r>
            <a:endParaRPr lang="de-DE" sz="3600" b="1" dirty="0">
              <a:solidFill>
                <a:srgbClr val="36544F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277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 </a:t>
            </a:r>
            <a:r>
              <a:rPr lang="de-DE" dirty="0" err="1"/>
              <a:t>annotations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203200" y="1268793"/>
            <a:ext cx="9499600" cy="50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any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Type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20736" y="1929621"/>
            <a:ext cx="9279032" cy="19162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let foo: any; // allow usage of all types, no </a:t>
            </a:r>
            <a:r>
              <a:rPr lang="en-US" sz="1463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typechecking</a:t>
            </a:r>
            <a:endParaRPr lang="en-US" sz="1463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foo = "Klaus"; // OK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foo = 7; // OK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foo = null; // OK</a:t>
            </a:r>
          </a:p>
          <a:p>
            <a:pPr>
              <a:lnSpc>
                <a:spcPct val="120000"/>
              </a:lnSpc>
            </a:pPr>
            <a:endParaRPr lang="en-US" sz="1463" b="1" dirty="0">
              <a:solidFill>
                <a:srgbClr val="EF7D1D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In "strict mode" </a:t>
            </a:r>
            <a:r>
              <a:rPr lang="en-US" sz="1600" dirty="0" err="1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TypeScript</a:t>
            </a:r>
            <a:r>
              <a:rPr lang="en-US" sz="1600" dirty="0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 will never assign any to a type (but you can use it explicitly)</a:t>
            </a:r>
          </a:p>
        </p:txBody>
      </p:sp>
    </p:spTree>
    <p:extLst>
      <p:ext uri="{BB962C8B-B14F-4D97-AF65-F5344CB8AC3E}">
        <p14:creationId xmlns:p14="http://schemas.microsoft.com/office/powerpoint/2010/main" val="731047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Union </a:t>
            </a:r>
            <a:r>
              <a:rPr lang="de-DE" dirty="0" err="1"/>
              <a:t>Types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203200" y="1268793"/>
            <a:ext cx="9499600" cy="50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A </a:t>
            </a:r>
            <a:r>
              <a:rPr lang="de-DE" sz="2400" b="1" i="1" dirty="0">
                <a:solidFill>
                  <a:srgbClr val="EF7D1D"/>
                </a:solidFill>
                <a:latin typeface="Source Sans Pro" panose="020B0503030403020204" pitchFamily="34" charset="77"/>
                <a:ea typeface="Source Sans Pro" charset="0"/>
                <a:cs typeface="Source Sans Pro" charset="0"/>
              </a:rPr>
              <a:t>Union Type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indicates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that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a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value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can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be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one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of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b="1" i="1" dirty="0" err="1">
                <a:solidFill>
                  <a:srgbClr val="EF7D1D"/>
                </a:solidFill>
                <a:latin typeface="Source Sans Pro" panose="020B0503030403020204" pitchFamily="34" charset="77"/>
                <a:ea typeface="Source Sans Pro" charset="0"/>
                <a:cs typeface="Source Sans Pro" charset="0"/>
              </a:rPr>
              <a:t>several</a:t>
            </a:r>
            <a:r>
              <a:rPr lang="de-DE" sz="2400" b="1" i="1" dirty="0">
                <a:solidFill>
                  <a:srgbClr val="EF7D1D"/>
                </a:solidFill>
                <a:latin typeface="Source Sans Pro" panose="020B0503030403020204" pitchFamily="34" charset="77"/>
                <a:ea typeface="Source Sans Pro" charset="0"/>
                <a:cs typeface="Source Sans Pro" charset="0"/>
              </a:rPr>
              <a:t> </a:t>
            </a:r>
            <a:r>
              <a:rPr lang="de-DE" sz="2400" b="1" i="1" dirty="0" err="1">
                <a:solidFill>
                  <a:srgbClr val="EF7D1D"/>
                </a:solidFill>
                <a:latin typeface="Source Sans Pro" panose="020B0503030403020204" pitchFamily="34" charset="77"/>
                <a:ea typeface="Source Sans Pro" charset="0"/>
                <a:cs typeface="Source Sans Pro" charset="0"/>
              </a:rPr>
              <a:t>types</a:t>
            </a:r>
            <a:endParaRPr lang="de-DE" sz="2400" b="1" i="1" dirty="0">
              <a:solidFill>
                <a:srgbClr val="EF7D1D"/>
              </a:solidFill>
              <a:latin typeface="Source Sans Pro" panose="020B0503030403020204" pitchFamily="34" charset="77"/>
              <a:ea typeface="Source Sans Pro" charset="0"/>
              <a:cs typeface="Source Sans Pro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20736" y="1929621"/>
            <a:ext cx="9279032" cy="18909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let foo: </a:t>
            </a:r>
            <a:r>
              <a:rPr lang="en-US" sz="1463" dirty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string </a:t>
            </a:r>
            <a:r>
              <a:rPr lang="en-US" sz="1463" dirty="0">
                <a:solidFill>
                  <a:srgbClr val="57A2C5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|</a:t>
            </a:r>
            <a:r>
              <a:rPr lang="en-US" sz="1463" dirty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number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Code Pro Medium" charset="0"/>
              </a:rPr>
              <a:t>foo = 7; // OK 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Code Pro" charset="0"/>
              </a:rPr>
              <a:t>foo = "Seven"; // also OK</a:t>
            </a: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025249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Source Code Pro" charset="0"/>
            </a:endParaRP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Code Pro" charset="0"/>
              </a:rPr>
              <a:t>foo = false; // ERROR</a:t>
            </a:r>
            <a:endParaRPr lang="en-US" sz="1463" dirty="0">
              <a:solidFill>
                <a:srgbClr val="EF7D1D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Source Code Pro" charset="0"/>
            </a:endParaRP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414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Null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undefined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203200" y="1268793"/>
            <a:ext cx="9499600" cy="50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i="1" dirty="0">
                <a:solidFill>
                  <a:srgbClr val="EF7D1D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null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and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b="1" i="1" dirty="0" err="1">
                <a:solidFill>
                  <a:srgbClr val="EF7D1D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undefined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are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own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types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in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TypeScript</a:t>
            </a:r>
            <a:endParaRPr lang="de-DE" sz="2400" b="1" i="1" dirty="0">
              <a:solidFill>
                <a:srgbClr val="EF7D1D"/>
              </a:solidFill>
              <a:latin typeface="Source Sans Pro" panose="020B0503030403020204" pitchFamily="34" charset="77"/>
              <a:ea typeface="Source Sans Pro" charset="0"/>
              <a:cs typeface="Source Sans Pro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20736" y="1929621"/>
            <a:ext cx="9279032" cy="40811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de-DE" sz="20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Types</a:t>
            </a: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0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are</a:t>
            </a: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not </a:t>
            </a:r>
            <a:r>
              <a:rPr lang="de-DE" sz="20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nullable</a:t>
            </a: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0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and</a:t>
            </a: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0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cannot</a:t>
            </a: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0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be</a:t>
            </a: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0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undefined</a:t>
            </a: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(</a:t>
            </a:r>
            <a:r>
              <a:rPr lang="de-DE" sz="20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with</a:t>
            </a: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"</a:t>
            </a:r>
            <a:r>
              <a:rPr lang="de-DE" sz="20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strictNullChecks</a:t>
            </a: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")</a:t>
            </a:r>
          </a:p>
          <a:p>
            <a:pPr>
              <a:lnSpc>
                <a:spcPct val="130000"/>
              </a:lnSpc>
            </a:pPr>
            <a:endParaRPr lang="de-DE" sz="20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30000"/>
              </a:lnSpc>
            </a:pPr>
            <a:r>
              <a:rPr lang="de-DE" sz="16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let</a:t>
            </a:r>
            <a:r>
              <a:rPr lang="de-DE" sz="16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 a: </a:t>
            </a:r>
            <a:r>
              <a:rPr lang="de-DE" sz="16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string</a:t>
            </a:r>
            <a:r>
              <a:rPr lang="de-DE" sz="16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 = "Klaus";</a:t>
            </a:r>
          </a:p>
          <a:p>
            <a:pPr>
              <a:lnSpc>
                <a:spcPct val="130000"/>
              </a:lnSpc>
            </a:pPr>
            <a:r>
              <a:rPr lang="de-DE" sz="16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a = null; // Error</a:t>
            </a:r>
          </a:p>
          <a:p>
            <a:pPr>
              <a:lnSpc>
                <a:spcPct val="130000"/>
              </a:lnSpc>
            </a:pPr>
            <a:endParaRPr lang="de-DE" sz="20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30000"/>
              </a:lnSpc>
            </a:pPr>
            <a:r>
              <a:rPr lang="de-DE" sz="2000" dirty="0" err="1">
                <a:solidFill>
                  <a:srgbClr val="41719C"/>
                </a:solidFill>
                <a:latin typeface="Source Sans Pro" panose="020B0503030403020204" pitchFamily="34" charset="77"/>
                <a:ea typeface="Source Sans Pro" charset="0"/>
                <a:cs typeface="Source Sans Pro" charset="0"/>
              </a:rPr>
              <a:t>Use</a:t>
            </a: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  <a:ea typeface="Source Sans Pro" charset="0"/>
                <a:cs typeface="Source Sans Pro" charset="0"/>
              </a:rPr>
              <a:t> </a:t>
            </a:r>
            <a:r>
              <a:rPr lang="de-DE" sz="2000" dirty="0" err="1">
                <a:solidFill>
                  <a:srgbClr val="41719C"/>
                </a:solidFill>
                <a:latin typeface="Source Sans Pro" panose="020B0503030403020204" pitchFamily="34" charset="77"/>
                <a:ea typeface="Source Sans Pro" charset="0"/>
                <a:cs typeface="Source Sans Pro" charset="0"/>
              </a:rPr>
              <a:t>union</a:t>
            </a: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  <a:ea typeface="Source Sans Pro" charset="0"/>
                <a:cs typeface="Source Sans Pro" charset="0"/>
              </a:rPr>
              <a:t> type </a:t>
            </a:r>
            <a:r>
              <a:rPr lang="de-DE" sz="2000" dirty="0" err="1">
                <a:solidFill>
                  <a:srgbClr val="41719C"/>
                </a:solidFill>
                <a:latin typeface="Source Sans Pro" panose="020B0503030403020204" pitchFamily="34" charset="77"/>
                <a:ea typeface="Source Sans Pro" charset="0"/>
                <a:cs typeface="Source Sans Pro" charset="0"/>
              </a:rPr>
              <a:t>to</a:t>
            </a: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  <a:ea typeface="Source Sans Pro" charset="0"/>
                <a:cs typeface="Source Sans Pro" charset="0"/>
              </a:rPr>
              <a:t> </a:t>
            </a:r>
            <a:r>
              <a:rPr lang="de-DE" sz="2000" dirty="0" err="1">
                <a:solidFill>
                  <a:srgbClr val="41719C"/>
                </a:solidFill>
                <a:latin typeface="Source Sans Pro" panose="020B0503030403020204" pitchFamily="34" charset="77"/>
                <a:ea typeface="Source Sans Pro" charset="0"/>
                <a:cs typeface="Source Sans Pro" charset="0"/>
              </a:rPr>
              <a:t>allow</a:t>
            </a: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  <a:ea typeface="Source Sans Pro" charset="0"/>
                <a:cs typeface="Source Sans Pro" charset="0"/>
              </a:rPr>
              <a:t> </a:t>
            </a: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  <a:ea typeface="Source Code Pro" panose="020B0509030403020204" pitchFamily="49" charset="0"/>
                <a:cs typeface="Source Sans Pro" charset="0"/>
              </a:rPr>
              <a:t>null</a:t>
            </a: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  <a:ea typeface="Source Sans Pro" charset="0"/>
                <a:cs typeface="Source Sans Pro" charset="0"/>
              </a:rPr>
              <a:t>:</a:t>
            </a:r>
          </a:p>
          <a:p>
            <a:pPr>
              <a:lnSpc>
                <a:spcPct val="130000"/>
              </a:lnSpc>
            </a:pPr>
            <a:r>
              <a:rPr lang="de-DE" sz="16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let</a:t>
            </a:r>
            <a:r>
              <a:rPr lang="de-DE" sz="16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 a: </a:t>
            </a:r>
            <a:r>
              <a:rPr lang="de-DE" sz="16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string</a:t>
            </a:r>
            <a:r>
              <a:rPr lang="de-DE" sz="16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 | null = "Klaus;</a:t>
            </a:r>
          </a:p>
          <a:p>
            <a:pPr>
              <a:lnSpc>
                <a:spcPct val="130000"/>
              </a:lnSpc>
            </a:pPr>
            <a:r>
              <a:rPr lang="de-DE" sz="16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a = null; // OK</a:t>
            </a:r>
          </a:p>
          <a:p>
            <a:pPr>
              <a:lnSpc>
                <a:spcPct val="130000"/>
              </a:lnSpc>
            </a:pPr>
            <a:endParaRPr lang="de-DE" sz="20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30000"/>
              </a:lnSpc>
            </a:pP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  <a:ea typeface="Source Sans Pro" charset="0"/>
                <a:cs typeface="Source Sans Pro" charset="0"/>
              </a:rPr>
              <a:t>Same </a:t>
            </a:r>
            <a:r>
              <a:rPr lang="de-DE" sz="2000" dirty="0" err="1">
                <a:solidFill>
                  <a:srgbClr val="41719C"/>
                </a:solidFill>
                <a:latin typeface="Source Sans Pro" panose="020B0503030403020204" pitchFamily="34" charset="77"/>
                <a:ea typeface="Source Sans Pro" charset="0"/>
                <a:cs typeface="Source Sans Pro" charset="0"/>
              </a:rPr>
              <a:t>for</a:t>
            </a: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  <a:ea typeface="Source Sans Pro" charset="0"/>
                <a:cs typeface="Source Sans Pro" charset="0"/>
              </a:rPr>
              <a:t> </a:t>
            </a:r>
            <a:r>
              <a:rPr lang="de-DE" sz="2000" dirty="0" err="1">
                <a:solidFill>
                  <a:srgbClr val="41719C"/>
                </a:solidFill>
                <a:latin typeface="Source Sans Pro" panose="020B0503030403020204" pitchFamily="34" charset="77"/>
                <a:ea typeface="Source Code Pro" panose="020B0509030403020204" pitchFamily="49" charset="0"/>
                <a:cs typeface="Source Sans Pro" charset="0"/>
              </a:rPr>
              <a:t>undefined</a:t>
            </a: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  <a:ea typeface="Source Sans Pro" charset="0"/>
                <a:cs typeface="Source Sans Pro" charset="0"/>
              </a:rPr>
              <a:t>:</a:t>
            </a:r>
          </a:p>
          <a:p>
            <a:pPr>
              <a:lnSpc>
                <a:spcPct val="130000"/>
              </a:lnSpc>
            </a:pPr>
            <a:r>
              <a:rPr lang="de-DE" sz="16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let</a:t>
            </a:r>
            <a:r>
              <a:rPr lang="de-DE" sz="16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 a: </a:t>
            </a:r>
            <a:r>
              <a:rPr lang="de-DE" sz="16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string</a:t>
            </a:r>
            <a:r>
              <a:rPr lang="de-DE" sz="16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 | </a:t>
            </a:r>
            <a:r>
              <a:rPr lang="de-DE" sz="16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undefined</a:t>
            </a:r>
            <a:r>
              <a:rPr lang="de-DE" sz="16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79021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String </a:t>
            </a:r>
            <a:r>
              <a:rPr lang="de-DE" dirty="0" err="1"/>
              <a:t>Literal</a:t>
            </a:r>
            <a:r>
              <a:rPr lang="de-DE" dirty="0"/>
              <a:t> Type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203200" y="1268793"/>
            <a:ext cx="9499600" cy="50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panose="020B0503030403020204" pitchFamily="34" charset="77"/>
                <a:ea typeface="Source Code Pro" panose="020B0509030403020204" pitchFamily="49" charset="0"/>
                <a:cs typeface="Source Sans Pro" charset="0"/>
              </a:rPr>
              <a:t>String </a:t>
            </a:r>
            <a:r>
              <a:rPr lang="de-DE" sz="2400" b="1" dirty="0" err="1">
                <a:solidFill>
                  <a:srgbClr val="EF7D1D"/>
                </a:solidFill>
                <a:latin typeface="Source Sans Pro" panose="020B0503030403020204" pitchFamily="34" charset="77"/>
                <a:ea typeface="Source Code Pro" panose="020B0509030403020204" pitchFamily="49" charset="0"/>
                <a:cs typeface="Source Sans Pro" charset="0"/>
              </a:rPr>
              <a:t>Literal</a:t>
            </a:r>
            <a:r>
              <a:rPr lang="de-DE" sz="2400" b="1" dirty="0">
                <a:solidFill>
                  <a:srgbClr val="EF7D1D"/>
                </a:solidFill>
                <a:latin typeface="Source Sans Pro" panose="020B0503030403020204" pitchFamily="34" charset="77"/>
                <a:ea typeface="Source Code Pro" panose="020B0509030403020204" pitchFamily="49" charset="0"/>
                <a:cs typeface="Source Sans Pro" charset="0"/>
              </a:rPr>
              <a:t> Type</a:t>
            </a:r>
            <a:endParaRPr lang="de-DE" sz="2400" b="1" dirty="0">
              <a:solidFill>
                <a:srgbClr val="EF7D1D"/>
              </a:solidFill>
              <a:latin typeface="Source Sans Pro" panose="020B0503030403020204" pitchFamily="34" charset="77"/>
              <a:ea typeface="Source Sans Pro" charset="0"/>
              <a:cs typeface="Source Sans Pro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20736" y="1929621"/>
            <a:ext cx="9279032" cy="24806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de-DE" sz="20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You</a:t>
            </a: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0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can</a:t>
            </a: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0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define</a:t>
            </a: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0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what</a:t>
            </a: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0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actual</a:t>
            </a: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0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value</a:t>
            </a: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a </a:t>
            </a:r>
            <a:r>
              <a:rPr lang="de-DE" sz="20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string</a:t>
            </a: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0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might</a:t>
            </a: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0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have</a:t>
            </a:r>
            <a:endParaRPr lang="de-DE" sz="20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endParaRPr lang="de-DE" sz="20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30000"/>
              </a:lnSpc>
            </a:pPr>
            <a:r>
              <a:rPr lang="de-DE" sz="1600" dirty="0">
                <a:solidFill>
                  <a:srgbClr val="C14026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type</a:t>
            </a:r>
            <a:r>
              <a:rPr lang="de-DE" sz="16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 Language = "Java" </a:t>
            </a:r>
            <a:r>
              <a:rPr lang="de-DE" sz="1600" dirty="0">
                <a:solidFill>
                  <a:srgbClr val="41719C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|</a:t>
            </a:r>
            <a:r>
              <a:rPr lang="de-DE" sz="16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 "</a:t>
            </a:r>
            <a:r>
              <a:rPr lang="de-DE" sz="16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TypeScript</a:t>
            </a:r>
            <a:r>
              <a:rPr lang="de-DE" sz="16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";</a:t>
            </a:r>
          </a:p>
          <a:p>
            <a:pPr>
              <a:lnSpc>
                <a:spcPct val="130000"/>
              </a:lnSpc>
            </a:pPr>
            <a:endParaRPr lang="de-DE" sz="1600" dirty="0">
              <a:solidFill>
                <a:srgbClr val="025249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Source Sans Pro" charset="0"/>
            </a:endParaRPr>
          </a:p>
          <a:p>
            <a:pPr>
              <a:lnSpc>
                <a:spcPct val="130000"/>
              </a:lnSpc>
            </a:pPr>
            <a:r>
              <a:rPr lang="de-DE" sz="16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const</a:t>
            </a:r>
            <a:r>
              <a:rPr lang="de-DE" sz="16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 </a:t>
            </a:r>
            <a:r>
              <a:rPr lang="de-DE" sz="16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java:Language</a:t>
            </a:r>
            <a:r>
              <a:rPr lang="de-DE" sz="16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 = "Java"; // OK</a:t>
            </a:r>
          </a:p>
          <a:p>
            <a:pPr>
              <a:lnSpc>
                <a:spcPct val="130000"/>
              </a:lnSpc>
            </a:pPr>
            <a:r>
              <a:rPr lang="de-DE" sz="16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const</a:t>
            </a:r>
            <a:r>
              <a:rPr lang="de-DE" sz="16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 </a:t>
            </a:r>
            <a:r>
              <a:rPr lang="de-DE" sz="16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cpp:Language</a:t>
            </a:r>
            <a:r>
              <a:rPr lang="de-DE" sz="16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 = "C++"; // ERROR</a:t>
            </a:r>
          </a:p>
          <a:p>
            <a:pPr>
              <a:lnSpc>
                <a:spcPct val="130000"/>
              </a:lnSpc>
            </a:pPr>
            <a:endParaRPr lang="de-DE" sz="20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322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Own</a:t>
            </a:r>
            <a:r>
              <a:rPr lang="de-DE" dirty="0"/>
              <a:t> </a:t>
            </a:r>
            <a:r>
              <a:rPr lang="de-DE" dirty="0" err="1"/>
              <a:t>Types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203200" y="1268793"/>
            <a:ext cx="94996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Defining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own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Types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–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interfaces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define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Shape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of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an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Object</a:t>
            </a:r>
            <a:endParaRPr lang="de-DE" sz="2400" b="1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20736" y="1929621"/>
            <a:ext cx="9279032" cy="18909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63" dirty="0">
                <a:solidFill>
                  <a:schemeClr val="accent2">
                    <a:lumMod val="75000"/>
                  </a:schemeClr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interface 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Person {           // alternative: type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firstName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string, 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lastName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string|null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,     //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nullable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Type ("a String </a:t>
            </a:r>
            <a:r>
              <a:rPr lang="en-US" sz="1463" u="sng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or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null")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age?: number               // optional type (might be undefined)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55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Own</a:t>
            </a:r>
            <a:r>
              <a:rPr lang="de-DE" dirty="0"/>
              <a:t> </a:t>
            </a:r>
            <a:r>
              <a:rPr lang="de-DE" dirty="0" err="1"/>
              <a:t>Types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203200" y="1268793"/>
            <a:ext cx="9499600" cy="50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Defining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own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Types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-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Usage</a:t>
            </a:r>
            <a:endParaRPr lang="de-DE" sz="2400" b="1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20736" y="1929621"/>
            <a:ext cx="9279032" cy="4052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63" dirty="0">
                <a:solidFill>
                  <a:schemeClr val="accent2">
                    <a:lumMod val="75000"/>
                  </a:schemeClr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interface 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Person {           // alternative: type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firstName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string, 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lastName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string|null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,     //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nullable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Type ("a String </a:t>
            </a:r>
            <a:r>
              <a:rPr lang="en-US" sz="1463" u="sng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or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null")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age?: number               // optional type (might be undefined)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function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sayHello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(p: Person) {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console.log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(`Hello, ${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p.lastName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}`);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p.lastName.toUpperCase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(); // Error: Object is possibly null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sayHello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({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firstName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'Klaus',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lastName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null}); // OK</a:t>
            </a:r>
          </a:p>
          <a:p>
            <a:pPr>
              <a:lnSpc>
                <a:spcPct val="120000"/>
              </a:lnSpc>
            </a:pP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sayHello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({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firstName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'Klaus',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lastName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777}); // Error: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lastName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not a string</a:t>
            </a:r>
          </a:p>
          <a:p>
            <a:pPr>
              <a:lnSpc>
                <a:spcPct val="120000"/>
              </a:lnSpc>
            </a:pP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sayHello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({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firstName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'Klaus',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lastName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'Mueller', age: 32}); // OK</a:t>
            </a: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115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Identity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203200" y="1268793"/>
            <a:ext cx="94996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TypeScript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uses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b="1" i="1" dirty="0" err="1">
                <a:solidFill>
                  <a:srgbClr val="EF7D1D"/>
                </a:solidFill>
                <a:latin typeface="Source Sans Pro" panose="020B0503030403020204" pitchFamily="34" charset="77"/>
                <a:ea typeface="Source Sans Pro" charset="0"/>
                <a:cs typeface="Source Sans Pro" charset="0"/>
              </a:rPr>
              <a:t>Structural</a:t>
            </a:r>
            <a:r>
              <a:rPr lang="de-DE" sz="2400" b="1" i="1" dirty="0">
                <a:solidFill>
                  <a:srgbClr val="EF7D1D"/>
                </a:solidFill>
                <a:latin typeface="Source Sans Pro" panose="020B0503030403020204" pitchFamily="34" charset="77"/>
                <a:ea typeface="Source Sans Pro" charset="0"/>
                <a:cs typeface="Source Sans Pro" charset="0"/>
              </a:rPr>
              <a:t> Identity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for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Types</a:t>
            </a:r>
            <a:endParaRPr lang="de-DE" sz="2400" b="1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20736" y="1929621"/>
            <a:ext cx="9279032" cy="43222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63" dirty="0">
                <a:solidFill>
                  <a:schemeClr val="accent2">
                    <a:lumMod val="75000"/>
                  </a:schemeClr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interface </a:t>
            </a:r>
            <a:r>
              <a:rPr lang="en-US" sz="1463" b="1" dirty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Person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           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name: string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C14026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interface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en-US" sz="1463" b="1" dirty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Animal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name: string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create a Person</a:t>
            </a:r>
          </a:p>
          <a:p>
            <a:pPr>
              <a:lnSpc>
                <a:spcPct val="120000"/>
              </a:lnSpc>
            </a:pP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p:</a:t>
            </a:r>
            <a:r>
              <a:rPr lang="en-US" sz="1463" b="1" dirty="0" err="1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Person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{ name: 'Klaus' };</a:t>
            </a: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assign the Person to an Animal</a:t>
            </a:r>
          </a:p>
          <a:p>
            <a:pPr>
              <a:lnSpc>
                <a:spcPct val="120000"/>
              </a:lnSpc>
            </a:pP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a:</a:t>
            </a:r>
            <a:r>
              <a:rPr lang="en-US" sz="1463" b="1" dirty="0" err="1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Animal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p; // OK as </a:t>
            </a:r>
            <a:r>
              <a:rPr lang="en-US" sz="1463" b="1" dirty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Person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and </a:t>
            </a:r>
            <a:r>
              <a:rPr lang="en-US" sz="1463" b="1" dirty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Animal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have same </a:t>
            </a:r>
            <a:r>
              <a:rPr lang="en-US" sz="1463" i="1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structure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              // (would not work in Java/C#)</a:t>
            </a: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518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Classes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203200" y="1268793"/>
            <a:ext cx="9499600" cy="50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Class Syntax same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as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ES6 but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with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visibility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20736" y="1929621"/>
            <a:ext cx="9279032" cy="2701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en-US" sz="1463" dirty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Person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 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en-US" sz="1463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private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name: string 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constructor(name: string) {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this.name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name;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}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p = new </a:t>
            </a:r>
            <a:r>
              <a:rPr lang="en-US" sz="1463" dirty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Person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("Klaus");</a:t>
            </a:r>
          </a:p>
          <a:p>
            <a:pPr>
              <a:lnSpc>
                <a:spcPct val="120000"/>
              </a:lnSpc>
            </a:pP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console.log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p.name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); // ERROR </a:t>
            </a:r>
          </a:p>
        </p:txBody>
      </p:sp>
    </p:spTree>
    <p:extLst>
      <p:ext uri="{BB962C8B-B14F-4D97-AF65-F5344CB8AC3E}">
        <p14:creationId xmlns:p14="http://schemas.microsoft.com/office/powerpoint/2010/main" val="1383919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Generics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203200" y="1268793"/>
            <a:ext cx="9499600" cy="50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Generics</a:t>
            </a:r>
            <a:endParaRPr lang="de-DE" sz="2400" b="1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20736" y="1929621"/>
            <a:ext cx="9279032" cy="24312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interface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Person { name: string };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interface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Movie { title: string };</a:t>
            </a: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let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persons:</a:t>
            </a:r>
            <a:r>
              <a:rPr lang="en-US" sz="1463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Array</a:t>
            </a:r>
            <a:r>
              <a:rPr lang="en-US" sz="1463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Person</a:t>
            </a:r>
            <a:r>
              <a:rPr lang="en-US" sz="1463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[];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let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movies:</a:t>
            </a:r>
            <a:r>
              <a:rPr lang="en-US" sz="1463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Array</a:t>
            </a:r>
            <a:r>
              <a:rPr lang="en-US" sz="1463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Movie</a:t>
            </a:r>
            <a:r>
              <a:rPr lang="en-US" sz="1463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[];</a:t>
            </a: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persons.push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({name: 'Klaus'});      // OK</a:t>
            </a:r>
          </a:p>
          <a:p>
            <a:pPr>
              <a:lnSpc>
                <a:spcPct val="120000"/>
              </a:lnSpc>
            </a:pP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movies.push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({title: 'Batman'});     // OK</a:t>
            </a:r>
          </a:p>
          <a:p>
            <a:pPr>
              <a:lnSpc>
                <a:spcPct val="120000"/>
              </a:lnSpc>
            </a:pP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persons.push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({title: 'Casablanca'}) // error ('title' not in Person)</a:t>
            </a:r>
          </a:p>
        </p:txBody>
      </p:sp>
    </p:spTree>
    <p:extLst>
      <p:ext uri="{BB962C8B-B14F-4D97-AF65-F5344CB8AC3E}">
        <p14:creationId xmlns:p14="http://schemas.microsoft.com/office/powerpoint/2010/main" val="3691306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 </a:t>
            </a:r>
            <a:r>
              <a:rPr lang="de-DE" dirty="0" err="1"/>
              <a:t>Checking</a:t>
            </a:r>
            <a:r>
              <a:rPr lang="de-DE" dirty="0"/>
              <a:t> JavaScript Code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203200" y="1268793"/>
            <a:ext cx="9499600" cy="50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You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can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enable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type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checking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even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in a JS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file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!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13483" y="1929622"/>
            <a:ext cx="9471539" cy="3980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25249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Use the </a:t>
            </a:r>
            <a:r>
              <a:rPr lang="en-US" sz="2000" b="1" i="1" dirty="0" err="1">
                <a:solidFill>
                  <a:srgbClr val="025249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ts</a:t>
            </a:r>
            <a:r>
              <a:rPr lang="en-US" sz="2000" b="1" i="1" dirty="0">
                <a:solidFill>
                  <a:srgbClr val="025249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-check</a:t>
            </a:r>
            <a:r>
              <a:rPr lang="en-US" sz="2000" b="1" dirty="0">
                <a:solidFill>
                  <a:srgbClr val="025249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 </a:t>
            </a:r>
            <a:r>
              <a:rPr lang="en-US" sz="2000" b="1" i="1" dirty="0">
                <a:solidFill>
                  <a:srgbClr val="025249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directive</a:t>
            </a:r>
            <a:r>
              <a:rPr lang="en-US" sz="2000" b="1" dirty="0">
                <a:solidFill>
                  <a:srgbClr val="025249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 at the beginning of a file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25249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You can add type information using </a:t>
            </a:r>
            <a:r>
              <a:rPr lang="en-US" sz="2000" b="1" dirty="0" err="1">
                <a:solidFill>
                  <a:srgbClr val="025249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JSDoc</a:t>
            </a:r>
            <a:r>
              <a:rPr lang="en-US" sz="2000" b="1" dirty="0">
                <a:solidFill>
                  <a:srgbClr val="025249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 syntax</a:t>
            </a: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</a:t>
            </a:r>
            <a:r>
              <a:rPr lang="en-US" sz="1463" dirty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@</a:t>
            </a:r>
            <a:r>
              <a:rPr lang="en-US" sz="1463" dirty="0" err="1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ts</a:t>
            </a:r>
            <a:r>
              <a:rPr lang="en-US" sz="1463" dirty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-check</a:t>
            </a: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/** 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* @</a:t>
            </a:r>
            <a:r>
              <a:rPr lang="en-US" sz="1463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param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</a:t>
            </a:r>
            <a:r>
              <a:rPr lang="en-US" sz="1463" dirty="0">
                <a:solidFill>
                  <a:srgbClr val="C14026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string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 </a:t>
            </a:r>
            <a:r>
              <a:rPr lang="en-US" sz="1463" dirty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name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The name 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* @</a:t>
            </a:r>
            <a:r>
              <a:rPr lang="en-US" sz="1463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param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</a:t>
            </a:r>
            <a:r>
              <a:rPr lang="en-US" sz="1463" dirty="0">
                <a:solidFill>
                  <a:srgbClr val="C14026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number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 </a:t>
            </a:r>
            <a:r>
              <a:rPr lang="en-US" sz="1463" dirty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age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The age 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*/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function </a:t>
            </a:r>
            <a:r>
              <a:rPr lang="en-US" sz="1463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newPerson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</a:t>
            </a:r>
            <a:r>
              <a:rPr lang="en-US" sz="1463" dirty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name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, </a:t>
            </a:r>
            <a:r>
              <a:rPr lang="en-US" sz="1463" dirty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age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en-US" sz="1463" dirty="0" err="1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name</a:t>
            </a:r>
            <a:r>
              <a:rPr lang="en-US" sz="1463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.toLowerCase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(); // OK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en-US" sz="1463" dirty="0" err="1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age</a:t>
            </a:r>
            <a:r>
              <a:rPr lang="en-US" sz="1463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.toLowerCase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(); // ERROR Property '</a:t>
            </a:r>
            <a:r>
              <a:rPr lang="en-US" sz="1463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toLowerCase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 does not exist on type 'number'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338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80" dirty="0"/>
              <a:t>@</a:t>
            </a:r>
            <a:r>
              <a:rPr lang="de-DE" spc="80" dirty="0" err="1"/>
              <a:t>nilshartmann</a:t>
            </a:r>
            <a:endParaRPr lang="de-DE" spc="80" dirty="0"/>
          </a:p>
        </p:txBody>
      </p:sp>
      <p:sp>
        <p:nvSpPr>
          <p:cNvPr id="3" name="Textfeld 2"/>
          <p:cNvSpPr txBox="1"/>
          <p:nvPr/>
        </p:nvSpPr>
        <p:spPr>
          <a:xfrm>
            <a:off x="2477001" y="420867"/>
            <a:ext cx="4951997" cy="458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600" b="1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NILS HARTMANN</a:t>
            </a:r>
          </a:p>
          <a:p>
            <a:pPr algn="ctr"/>
            <a:r>
              <a:rPr lang="de-DE" sz="2400" b="1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Software Developer </a:t>
            </a:r>
            <a:r>
              <a:rPr lang="de-DE" sz="2400" b="1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from</a:t>
            </a:r>
            <a:r>
              <a:rPr lang="de-DE" sz="2400" b="1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Hamburg</a:t>
            </a:r>
          </a:p>
          <a:p>
            <a:pPr algn="ctr"/>
            <a:endParaRPr lang="de-DE" sz="2400" b="1" dirty="0">
              <a:solidFill>
                <a:srgbClr val="41719C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/>
            <a:endParaRPr lang="de-DE" sz="2400" b="1" dirty="0">
              <a:solidFill>
                <a:srgbClr val="41719C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/>
            <a:r>
              <a:rPr lang="de-DE" sz="2400" b="1" dirty="0">
                <a:solidFill>
                  <a:srgbClr val="41719C"/>
                </a:solidFill>
                <a:latin typeface="Source Sans Pro" charset="0"/>
                <a:ea typeface="Source Sans Pro" charset="0"/>
                <a:cs typeface="Source Sans Pro" charset="0"/>
              </a:rPr>
              <a:t>Java </a:t>
            </a:r>
          </a:p>
          <a:p>
            <a:pPr algn="ctr"/>
            <a:r>
              <a:rPr lang="de-DE" sz="2400" b="1" dirty="0">
                <a:solidFill>
                  <a:srgbClr val="41719C"/>
                </a:solidFill>
                <a:latin typeface="Source Sans Pro" charset="0"/>
                <a:ea typeface="Source Sans Pro" charset="0"/>
                <a:cs typeface="Source Sans Pro" charset="0"/>
              </a:rPr>
              <a:t>JavaScript, </a:t>
            </a:r>
            <a:r>
              <a:rPr lang="de-DE" sz="2400" b="1" dirty="0" err="1">
                <a:solidFill>
                  <a:srgbClr val="41719C"/>
                </a:solidFill>
                <a:latin typeface="Source Sans Pro" charset="0"/>
                <a:ea typeface="Source Sans Pro" charset="0"/>
                <a:cs typeface="Source Sans Pro" charset="0"/>
              </a:rPr>
              <a:t>TypeScript</a:t>
            </a:r>
            <a:r>
              <a:rPr lang="de-DE" sz="2400" b="1" dirty="0">
                <a:solidFill>
                  <a:srgbClr val="41719C"/>
                </a:solidFill>
                <a:latin typeface="Source Sans Pro" charset="0"/>
                <a:ea typeface="Source Sans Pro" charset="0"/>
                <a:cs typeface="Source Sans Pro" charset="0"/>
              </a:rPr>
              <a:t>, </a:t>
            </a:r>
            <a:r>
              <a:rPr lang="de-DE" sz="2400" b="1" dirty="0" err="1">
                <a:solidFill>
                  <a:srgbClr val="41719C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endParaRPr lang="de-DE" sz="2400" b="1" dirty="0">
              <a:solidFill>
                <a:srgbClr val="41719C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/>
            <a:endParaRPr lang="de-DE" sz="2400" b="1" dirty="0">
              <a:solidFill>
                <a:srgbClr val="41719C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/>
            <a:r>
              <a:rPr lang="de-DE" sz="2400" b="1" dirty="0">
                <a:solidFill>
                  <a:srgbClr val="41719C"/>
                </a:solidFill>
                <a:latin typeface="Source Sans Pro" charset="0"/>
                <a:ea typeface="Source Sans Pro" charset="0"/>
                <a:cs typeface="Source Sans Pro" charset="0"/>
              </a:rPr>
              <a:t>Trainings, Workshops</a:t>
            </a:r>
          </a:p>
          <a:p>
            <a:pPr algn="ctr"/>
            <a:endParaRPr lang="de-DE" sz="2400" b="1" dirty="0">
              <a:solidFill>
                <a:srgbClr val="41719C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/>
            <a:endParaRPr lang="de-DE" sz="2400" b="1" dirty="0">
              <a:solidFill>
                <a:srgbClr val="41719C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/>
            <a:r>
              <a:rPr lang="de-DE" sz="2000" b="1" dirty="0" err="1">
                <a:solidFill>
                  <a:srgbClr val="57A2C5"/>
                </a:solidFill>
                <a:latin typeface="Source Sans Pro" charset="0"/>
                <a:ea typeface="Source Sans Pro" charset="0"/>
                <a:cs typeface="Source Sans Pro" charset="0"/>
              </a:rPr>
              <a:t>nils@nilshartmann.net</a:t>
            </a:r>
            <a:endParaRPr lang="de-DE" sz="2000" b="1" dirty="0">
              <a:solidFill>
                <a:srgbClr val="57A2C5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/>
            <a:r>
              <a:rPr lang="de-DE" sz="2000" b="1" dirty="0">
                <a:solidFill>
                  <a:srgbClr val="57A2C5"/>
                </a:solidFill>
                <a:latin typeface="Source Sans Pro" charset="0"/>
                <a:ea typeface="Source Sans Pro" charset="0"/>
                <a:cs typeface="Source Sans Pro" charset="0"/>
              </a:rPr>
              <a:t>https://</a:t>
            </a:r>
            <a:r>
              <a:rPr lang="de-DE" sz="2000" b="1" dirty="0" err="1">
                <a:solidFill>
                  <a:srgbClr val="57A2C5"/>
                </a:solidFill>
                <a:latin typeface="Source Sans Pro" charset="0"/>
                <a:ea typeface="Source Sans Pro" charset="0"/>
                <a:cs typeface="Source Sans Pro" charset="0"/>
              </a:rPr>
              <a:t>github.com</a:t>
            </a:r>
            <a:r>
              <a:rPr lang="de-DE" sz="2000" b="1" dirty="0">
                <a:solidFill>
                  <a:srgbClr val="57A2C5"/>
                </a:solidFill>
                <a:latin typeface="Source Sans Pro" charset="0"/>
                <a:ea typeface="Source Sans Pro" charset="0"/>
                <a:cs typeface="Source Sans Pro" charset="0"/>
              </a:rPr>
              <a:t>/</a:t>
            </a:r>
            <a:r>
              <a:rPr lang="de-DE" sz="2000" b="1" dirty="0" err="1">
                <a:solidFill>
                  <a:srgbClr val="57A2C5"/>
                </a:solidFill>
                <a:latin typeface="Source Sans Pro" charset="0"/>
                <a:ea typeface="Source Sans Pro" charset="0"/>
                <a:cs typeface="Source Sans Pro" charset="0"/>
              </a:rPr>
              <a:t>nilshartmann</a:t>
            </a:r>
            <a:endParaRPr lang="de-DE" sz="2800" b="1" dirty="0">
              <a:solidFill>
                <a:srgbClr val="57A2C5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893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80" dirty="0"/>
              <a:t>HTTPS://NILSHARTMANN.NET | @</a:t>
            </a:r>
            <a:r>
              <a:rPr lang="de-DE" spc="80" dirty="0" err="1"/>
              <a:t>nilshartmann</a:t>
            </a:r>
            <a:endParaRPr lang="de-DE" spc="80" dirty="0"/>
          </a:p>
        </p:txBody>
      </p:sp>
      <p:sp>
        <p:nvSpPr>
          <p:cNvPr id="3" name="Rechteck 2"/>
          <p:cNvSpPr/>
          <p:nvPr/>
        </p:nvSpPr>
        <p:spPr>
          <a:xfrm>
            <a:off x="1154048" y="1029940"/>
            <a:ext cx="75979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54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Thank</a:t>
            </a:r>
            <a:r>
              <a:rPr lang="de-DE" sz="54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</a:t>
            </a:r>
            <a:r>
              <a:rPr lang="de-DE" sz="54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you</a:t>
            </a:r>
            <a:r>
              <a:rPr lang="de-DE" sz="54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!</a:t>
            </a:r>
          </a:p>
        </p:txBody>
      </p:sp>
      <p:sp>
        <p:nvSpPr>
          <p:cNvPr id="4" name="Rechteck 3"/>
          <p:cNvSpPr/>
          <p:nvPr/>
        </p:nvSpPr>
        <p:spPr>
          <a:xfrm>
            <a:off x="521340" y="3337398"/>
            <a:ext cx="8863324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3800" b="1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Questions</a:t>
            </a:r>
            <a:r>
              <a:rPr lang="de-DE" sz="13800" b="1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?</a:t>
            </a:r>
          </a:p>
        </p:txBody>
      </p:sp>
      <p:sp>
        <p:nvSpPr>
          <p:cNvPr id="6" name="Rechteck 5"/>
          <p:cNvSpPr/>
          <p:nvPr/>
        </p:nvSpPr>
        <p:spPr>
          <a:xfrm>
            <a:off x="2447891" y="1836717"/>
            <a:ext cx="5010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2000" b="1" dirty="0" err="1">
                <a:solidFill>
                  <a:srgbClr val="025249"/>
                </a:solidFill>
              </a:rPr>
              <a:t>Slides</a:t>
            </a:r>
            <a:r>
              <a:rPr lang="de-DE" sz="2000" b="1" dirty="0">
                <a:solidFill>
                  <a:srgbClr val="025249"/>
                </a:solidFill>
              </a:rPr>
              <a:t>: http://</a:t>
            </a:r>
            <a:r>
              <a:rPr lang="de-DE" sz="2000" b="1" dirty="0" err="1">
                <a:solidFill>
                  <a:srgbClr val="025249"/>
                </a:solidFill>
              </a:rPr>
              <a:t>bit.ly</a:t>
            </a:r>
            <a:r>
              <a:rPr lang="de-DE" sz="2000" b="1" dirty="0">
                <a:solidFill>
                  <a:srgbClr val="025249"/>
                </a:solidFill>
              </a:rPr>
              <a:t>/</a:t>
            </a:r>
            <a:r>
              <a:rPr lang="de-DE" sz="2000" b="1" dirty="0" err="1">
                <a:solidFill>
                  <a:srgbClr val="025249"/>
                </a:solidFill>
              </a:rPr>
              <a:t>voxxed-vienna-typescript</a:t>
            </a:r>
            <a:endParaRPr lang="de-DE" sz="2000" b="1" dirty="0">
              <a:solidFill>
                <a:srgbClr val="0252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093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846747" y="3797848"/>
            <a:ext cx="8212505" cy="18312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1300" b="1" dirty="0" err="1">
                <a:solidFill>
                  <a:srgbClr val="025249"/>
                </a:solidFill>
                <a:latin typeface="Montserrat" charset="0"/>
                <a:ea typeface="Montserrat" charset="0"/>
                <a:cs typeface="Montserrat" charset="0"/>
              </a:rPr>
              <a:t>TypeScript</a:t>
            </a:r>
            <a:endParaRPr lang="de-DE" sz="2000" b="1" dirty="0">
              <a:solidFill>
                <a:srgbClr val="025249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CF768D8-5B85-6843-AD0A-D9DEB9902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6E0B396-70F0-564B-9AD5-C075B0DA8461}"/>
              </a:ext>
            </a:extLst>
          </p:cNvPr>
          <p:cNvSpPr/>
          <p:nvPr/>
        </p:nvSpPr>
        <p:spPr>
          <a:xfrm>
            <a:off x="1299034" y="627749"/>
            <a:ext cx="7307933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"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TypeScript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is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probably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the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most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important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language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right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now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(...) </a:t>
            </a:r>
          </a:p>
          <a:p>
            <a:endParaRPr lang="de-DE" sz="2000" dirty="0">
              <a:solidFill>
                <a:srgbClr val="36544F"/>
              </a:solidFill>
              <a:latin typeface="Source Sans Pro" panose="020B0503030403020204" pitchFamily="34" charset="77"/>
            </a:endParaRPr>
          </a:p>
          <a:p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TypeScript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makes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JavaScript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twice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as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good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,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and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that’s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a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conservative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estimate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(...)</a:t>
            </a:r>
          </a:p>
          <a:p>
            <a:endParaRPr lang="de-DE" sz="2000" dirty="0">
              <a:solidFill>
                <a:srgbClr val="36544F"/>
              </a:solidFill>
              <a:latin typeface="Source Sans Pro" panose="020B0503030403020204" pitchFamily="34" charset="77"/>
            </a:endParaRPr>
          </a:p>
          <a:p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In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terms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of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impact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,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TypeScript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is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the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most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important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thing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right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now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possibly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." </a:t>
            </a:r>
          </a:p>
          <a:p>
            <a:endParaRPr lang="de-DE" sz="2000" dirty="0">
              <a:solidFill>
                <a:srgbClr val="36544F"/>
              </a:solidFill>
              <a:latin typeface="Source Sans Pro" panose="020B0503030403020204" pitchFamily="34" charset="77"/>
            </a:endParaRPr>
          </a:p>
          <a:p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-- </a:t>
            </a: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</a:rPr>
              <a:t>Rod Johnson 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(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Creator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of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Spring Framework)</a:t>
            </a:r>
          </a:p>
          <a:p>
            <a:r>
              <a:rPr lang="de-DE" sz="1400" dirty="0">
                <a:solidFill>
                  <a:srgbClr val="36544F"/>
                </a:solidFill>
                <a:latin typeface="Source Sans Pro" panose="020B0503030403020204" pitchFamily="34" charset="77"/>
              </a:rPr>
              <a:t>(</a:t>
            </a:r>
            <a:r>
              <a:rPr lang="de-DE" sz="1400" dirty="0">
                <a:solidFill>
                  <a:srgbClr val="36544F"/>
                </a:solidFill>
                <a:latin typeface="Source Sans Pro" panose="020B0503030403020204" pitchFamily="34" charset="77"/>
                <a:hlinkClick r:id="rId3"/>
              </a:rPr>
              <a:t>https://thenewstack.io/spring-rod-johnson-enterprise-java/</a:t>
            </a:r>
            <a:r>
              <a:rPr lang="de-DE" sz="1400" dirty="0">
                <a:solidFill>
                  <a:srgbClr val="36544F"/>
                </a:solidFill>
                <a:latin typeface="Source Sans Pro" panose="020B0503030403020204" pitchFamily="34" charset="7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46063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r>
              <a:rPr lang="de-DE" dirty="0"/>
              <a:t> at a </a:t>
            </a:r>
            <a:r>
              <a:rPr lang="de-DE" dirty="0" err="1"/>
              <a:t>Glance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203200" y="1268793"/>
            <a:ext cx="9499600" cy="666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de-DE" sz="24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TypeScript</a:t>
            </a:r>
            <a:r>
              <a:rPr lang="de-DE" sz="24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: </a:t>
            </a:r>
            <a:r>
              <a:rPr lang="de-DE" sz="24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Superset</a:t>
            </a:r>
            <a:r>
              <a:rPr lang="de-DE" sz="24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</a:t>
            </a:r>
            <a:r>
              <a:rPr lang="de-DE" sz="24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of</a:t>
            </a:r>
            <a:r>
              <a:rPr lang="de-DE" sz="24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JavaScript</a:t>
            </a: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Every JavaScript Code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is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valid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TypeScript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code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(</a:t>
            </a:r>
            <a:r>
              <a:rPr lang="de-DE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should</a:t>
            </a: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be</a:t>
            </a: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...)</a:t>
            </a: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Adds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Type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Annotations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,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Visibility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,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Enums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and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Decorators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 </a:t>
            </a: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Compiler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compiles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TypeScript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-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into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JavaScript (ES3, ES5, ES6)-Code</a:t>
            </a: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Build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by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Microsoft</a:t>
            </a:r>
          </a:p>
          <a:p>
            <a:pPr marL="742950" lvl="1" indent="-28575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  <a:hlinkClick r:id="rId2"/>
              </a:rPr>
              <a:t>http://www.typescriptlang.org/</a:t>
            </a: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742950" lvl="1" indent="-285750">
              <a:lnSpc>
                <a:spcPct val="120000"/>
              </a:lnSpc>
              <a:buFont typeface="Arial" charset="0"/>
              <a:buChar char="•"/>
            </a:pP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endParaRPr lang="de-DE" sz="24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endParaRPr lang="de-DE" sz="24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304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656538" y="4236507"/>
            <a:ext cx="4592925" cy="18312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1300" b="1" dirty="0">
                <a:solidFill>
                  <a:srgbClr val="025249"/>
                </a:solidFill>
                <a:latin typeface="Montserrat" charset="0"/>
                <a:ea typeface="Montserrat" charset="0"/>
                <a:cs typeface="Montserrat" charset="0"/>
              </a:rPr>
              <a:t>Demo</a:t>
            </a:r>
            <a:endParaRPr lang="de-DE" sz="2000" b="1" dirty="0">
              <a:solidFill>
                <a:srgbClr val="025249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CF768D8-5B85-6843-AD0A-D9DEB9902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Practical</a:t>
            </a:r>
            <a:r>
              <a:rPr lang="de-DE" dirty="0"/>
              <a:t> </a:t>
            </a:r>
            <a:r>
              <a:rPr lang="de-DE" dirty="0" err="1"/>
              <a:t>introduction</a:t>
            </a:r>
            <a:r>
              <a:rPr lang="de-DE" dirty="0"/>
              <a:t>!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EAA515B-33B7-8E4B-95AB-7869A95FF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753" y="254699"/>
            <a:ext cx="6504495" cy="4146388"/>
          </a:xfrm>
          <a:prstGeom prst="rect">
            <a:avLst/>
          </a:prstGeom>
          <a:ln w="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43470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298266" y="3797848"/>
            <a:ext cx="5309467" cy="18312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1300" b="1" dirty="0">
                <a:solidFill>
                  <a:srgbClr val="025249"/>
                </a:solidFill>
                <a:latin typeface="Montserrat" charset="0"/>
                <a:ea typeface="Montserrat" charset="0"/>
                <a:cs typeface="Montserrat" charset="0"/>
              </a:rPr>
              <a:t>Syntax</a:t>
            </a:r>
            <a:endParaRPr lang="de-DE" sz="2000" b="1" dirty="0">
              <a:solidFill>
                <a:srgbClr val="025249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CF768D8-5B85-6843-AD0A-D9DEB9902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9158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 </a:t>
            </a:r>
            <a:r>
              <a:rPr lang="de-DE" dirty="0" err="1"/>
              <a:t>annotations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203200" y="1268793"/>
            <a:ext cx="9499600" cy="50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Using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Types</a:t>
            </a:r>
            <a:endParaRPr lang="de-DE" sz="2400" b="1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20736" y="1929621"/>
            <a:ext cx="9279032" cy="10805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63" b="1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Variables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C14026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let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foo: </a:t>
            </a:r>
            <a:r>
              <a:rPr lang="en-US" sz="1463" dirty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string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 // built-in types, for example: string, number, </a:t>
            </a:r>
            <a:r>
              <a:rPr lang="en-US" sz="1463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boolean</a:t>
            </a:r>
            <a:endParaRPr lang="en-US" sz="1463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endParaRPr lang="en-US" sz="1463" b="1" dirty="0">
              <a:solidFill>
                <a:srgbClr val="EF7D1D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586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 </a:t>
            </a:r>
            <a:r>
              <a:rPr lang="de-DE" dirty="0" err="1"/>
              <a:t>annotations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203200" y="1268793"/>
            <a:ext cx="9499600" cy="50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Using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Types</a:t>
            </a:r>
            <a:endParaRPr lang="de-DE" sz="2400" b="1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20736" y="1929621"/>
            <a:ext cx="9279032" cy="2701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63" b="1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Variables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let foo: string; // built-in types, for example: string, number, </a:t>
            </a:r>
            <a:r>
              <a:rPr lang="en-US" sz="1463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boolean</a:t>
            </a:r>
            <a:endParaRPr lang="en-US" sz="1463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endParaRPr lang="en-US" sz="1463" b="1" dirty="0">
              <a:solidFill>
                <a:srgbClr val="EF7D1D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pPr>
              <a:lnSpc>
                <a:spcPct val="120000"/>
              </a:lnSpc>
            </a:pPr>
            <a:endParaRPr lang="en-US" sz="1463" b="1" dirty="0">
              <a:solidFill>
                <a:srgbClr val="EF7D1D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pPr>
              <a:lnSpc>
                <a:spcPct val="120000"/>
              </a:lnSpc>
            </a:pPr>
            <a:r>
              <a:rPr lang="en-US" sz="1463" b="1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Functions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function </a:t>
            </a:r>
            <a:r>
              <a:rPr lang="en-US" sz="1463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sayIt</a:t>
            </a:r>
            <a:r>
              <a:rPr lang="en-US" sz="1463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(what: string) {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  return `Saying: ${what}`; 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}</a:t>
            </a: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025249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878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 </a:t>
            </a:r>
            <a:r>
              <a:rPr lang="de-DE" dirty="0" err="1"/>
              <a:t>annotations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203200" y="1268793"/>
            <a:ext cx="9499600" cy="50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Using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Types</a:t>
            </a:r>
            <a:endParaRPr lang="de-DE" sz="2400" b="1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20736" y="1929621"/>
            <a:ext cx="9279032" cy="37819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63" b="1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Variables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let foo: string; // built-in types, for example: string, number, </a:t>
            </a:r>
            <a:r>
              <a:rPr lang="en-US" sz="1463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boolean</a:t>
            </a:r>
            <a:endParaRPr lang="en-US" sz="1463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endParaRPr lang="en-US" sz="1463" b="1" dirty="0">
              <a:solidFill>
                <a:srgbClr val="EF7D1D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pPr>
              <a:lnSpc>
                <a:spcPct val="120000"/>
              </a:lnSpc>
            </a:pPr>
            <a:endParaRPr lang="en-US" sz="1463" b="1" dirty="0">
              <a:solidFill>
                <a:srgbClr val="EF7D1D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pPr>
              <a:lnSpc>
                <a:spcPct val="120000"/>
              </a:lnSpc>
            </a:pPr>
            <a:r>
              <a:rPr lang="en-US" sz="1463" b="1" dirty="0">
                <a:solidFill>
                  <a:srgbClr val="36544F"/>
                </a:solidFill>
                <a:latin typeface="Source Code Pro" charset="0"/>
                <a:ea typeface="Source Code Pro" charset="0"/>
                <a:cs typeface="Source Code Pro" charset="0"/>
              </a:rPr>
              <a:t>Functions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function </a:t>
            </a:r>
            <a:r>
              <a:rPr lang="en-US" sz="1463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sayIt</a:t>
            </a:r>
            <a:r>
              <a:rPr lang="en-US" sz="1463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(what: string) {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  return `Saying: ${what}`; 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}</a:t>
            </a: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025249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025249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pPr>
              <a:lnSpc>
                <a:spcPct val="120000"/>
              </a:lnSpc>
            </a:pPr>
            <a:r>
              <a:rPr lang="en-US" sz="1463" b="1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Specifying Types is optional, Types </a:t>
            </a:r>
            <a:r>
              <a:rPr lang="en-US" sz="1463" b="1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will then be </a:t>
            </a:r>
            <a:r>
              <a:rPr lang="en-US" sz="1463" b="1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inferred: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let result = 7; inferred Type: number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result = </a:t>
            </a:r>
            <a:r>
              <a:rPr lang="en-US" sz="1463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sayIt</a:t>
            </a:r>
            <a:r>
              <a:rPr lang="en-US" sz="1463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('Lars') // Error (inferred type of </a:t>
            </a:r>
            <a:r>
              <a:rPr lang="en-US" sz="1463" b="1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sayIt</a:t>
            </a:r>
            <a:r>
              <a:rPr lang="en-US" sz="1463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: string)</a:t>
            </a: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973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Benutzerdefiniert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025249"/>
      </a:folHlink>
    </a:clrScheme>
    <a:fontScheme name="Office-Desig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971</Words>
  <Application>Microsoft Macintosh PowerPoint</Application>
  <PresentationFormat>A4-Papier (210 x 297 mm)</PresentationFormat>
  <Paragraphs>195</Paragraphs>
  <Slides>20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Montserrat</vt:lpstr>
      <vt:lpstr>Source Code Pro</vt:lpstr>
      <vt:lpstr>Source Code Pro Medium</vt:lpstr>
      <vt:lpstr>Source Sans Pro</vt:lpstr>
      <vt:lpstr>Source Sans Pro Semibold</vt:lpstr>
      <vt:lpstr>Office-Design</vt:lpstr>
      <vt:lpstr>Voxxed DAYS VIENNA | MARCH 2018 | @nilshartmann</vt:lpstr>
      <vt:lpstr>@nilshartmann</vt:lpstr>
      <vt:lpstr>PowerPoint-Präsentation</vt:lpstr>
      <vt:lpstr>TypeScript at a Glance</vt:lpstr>
      <vt:lpstr>Practical introduction!</vt:lpstr>
      <vt:lpstr>PowerPoint-Präsentation</vt:lpstr>
      <vt:lpstr>Type annotations</vt:lpstr>
      <vt:lpstr>Type annotations</vt:lpstr>
      <vt:lpstr>Type annotations</vt:lpstr>
      <vt:lpstr>Type annotations</vt:lpstr>
      <vt:lpstr>Union Types</vt:lpstr>
      <vt:lpstr>Null and undefined</vt:lpstr>
      <vt:lpstr>String Literal Type</vt:lpstr>
      <vt:lpstr>Own Types</vt:lpstr>
      <vt:lpstr>Own Types</vt:lpstr>
      <vt:lpstr>Structural Identity</vt:lpstr>
      <vt:lpstr>Classes</vt:lpstr>
      <vt:lpstr>Generics</vt:lpstr>
      <vt:lpstr>Type Checking JavaScript Code</vt:lpstr>
      <vt:lpstr>HTTPS://NILSHARTMANN.NET | @nilshartmann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Nils Hartmann</dc:creator>
  <cp:lastModifiedBy>Nils Hartmann</cp:lastModifiedBy>
  <cp:revision>440</cp:revision>
  <cp:lastPrinted>2016-09-28T15:33:57Z</cp:lastPrinted>
  <dcterms:created xsi:type="dcterms:W3CDTF">2016-03-28T15:59:53Z</dcterms:created>
  <dcterms:modified xsi:type="dcterms:W3CDTF">2018-03-11T21:23:06Z</dcterms:modified>
</cp:coreProperties>
</file>