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Pacifico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ikGQkfnLGp6JjT5Ne3Pf2lilgf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acifico-regular.fntdata"/><Relationship Id="rId14" Type="http://schemas.openxmlformats.org/officeDocument/2006/relationships/font" Target="fonts/Roboto-boldItalic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urbandictionary.com/define.php?term=murders" TargetMode="External"/><Relationship Id="rId3" Type="http://schemas.openxmlformats.org/officeDocument/2006/relationships/hyperlink" Target="https://www.urbandictionary.com/define.php?term=war%20in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200">
                <a:solidFill>
                  <a:srgbClr val="2C353C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Chiraq is a nickname given to Americas third largest city, Chicago. </a:t>
            </a:r>
            <a:endParaRPr sz="1200">
              <a:solidFill>
                <a:srgbClr val="2C353C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353C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Chicago was given this nickname because there are more </a:t>
            </a:r>
            <a:r>
              <a:rPr b="1" lang="en-US" sz="1200" u="sng">
                <a:solidFill>
                  <a:srgbClr val="134FE6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  <a:hlinkClick r:id="rId2"/>
              </a:rPr>
              <a:t>murders</a:t>
            </a:r>
            <a:r>
              <a:rPr lang="en-US" sz="1200">
                <a:solidFill>
                  <a:srgbClr val="2C353C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and violence that occur in Chicago than the </a:t>
            </a:r>
            <a:r>
              <a:rPr b="1" lang="en-US" sz="1200" u="sng">
                <a:solidFill>
                  <a:srgbClr val="134FE6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war in</a:t>
            </a:r>
            <a:r>
              <a:rPr lang="en-US" sz="1200">
                <a:solidFill>
                  <a:srgbClr val="2C353C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Iraq. </a:t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07d8c6030_1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07d8c6030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07d8c6030_1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07d8c6030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f9a057349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f9a05734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hyperlink" Target="https://anupsatyal.carto.com/builder/a1c86012-23b8-49ad-82cc-f18d3ff565f4/embe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hyperlink" Target="https://blockbuilder.org/Oday4/b9c0498a2e9f140de7f0e246b24216b5" TargetMode="External"/><Relationship Id="rId5" Type="http://schemas.openxmlformats.org/officeDocument/2006/relationships/hyperlink" Target="https://blockbuilder.org/Oday4/b9c0498a2e9f140de7f0e246b24216b5" TargetMode="External"/><Relationship Id="rId6" Type="http://schemas.openxmlformats.org/officeDocument/2006/relationships/hyperlink" Target="https://blockbuilder.org/Oday4/b9c0498a2e9f140de7f0e246b24216b5" TargetMode="External"/><Relationship Id="rId7" Type="http://schemas.openxmlformats.org/officeDocument/2006/relationships/hyperlink" Target="https://blockbuilder.org/Oday4/b9c0498a2e9f140de7f0e246b24216b5" TargetMode="External"/><Relationship Id="rId8" Type="http://schemas.openxmlformats.org/officeDocument/2006/relationships/hyperlink" Target="https://blockbuilder.org/Oday4/b9c0498a2e9f140de7f0e246b24216b5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450" y="0"/>
            <a:ext cx="12310453" cy="692656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"/>
          <p:cNvSpPr txBox="1"/>
          <p:nvPr/>
        </p:nvSpPr>
        <p:spPr>
          <a:xfrm>
            <a:off x="8957925" y="544900"/>
            <a:ext cx="2352600" cy="11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CC0000"/>
                </a:solidFill>
                <a:latin typeface="Pacifico"/>
                <a:ea typeface="Pacifico"/>
                <a:cs typeface="Pacifico"/>
                <a:sym typeface="Pacifico"/>
              </a:rPr>
              <a:t>Chiraq</a:t>
            </a:r>
            <a:endParaRPr sz="4000">
              <a:solidFill>
                <a:srgbClr val="CC0000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07d8c6030_1_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707d8c6030_1_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g707d8c6030_1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707d8c6030_1_3"/>
          <p:cNvSpPr txBox="1"/>
          <p:nvPr/>
        </p:nvSpPr>
        <p:spPr>
          <a:xfrm>
            <a:off x="2017850" y="4506950"/>
            <a:ext cx="5589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https://anupsatyal.carto.com/builder/a1c86012-23b8-49ad-82cc-f18d3ff565f4/embed</a:t>
            </a:r>
            <a:endParaRPr sz="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g707d8c6030_1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70000"/>
            <a:ext cx="12192000" cy="81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707d8c6030_1_9"/>
          <p:cNvSpPr txBox="1"/>
          <p:nvPr>
            <p:ph idx="4294967295" type="ctrTitle"/>
          </p:nvPr>
        </p:nvSpPr>
        <p:spPr>
          <a:xfrm>
            <a:off x="-517850" y="800375"/>
            <a:ext cx="4486500" cy="109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6"/>
                </a:solidFill>
                <a:uFill>
                  <a:noFill/>
                </a:uFill>
                <a:latin typeface="Pacifico"/>
                <a:ea typeface="Pacifico"/>
                <a:cs typeface="Pacifico"/>
                <a:sym typeface="Pacifico"/>
                <a:hlinkClick r:id="rId4"/>
              </a:rPr>
              <a:t>Irish</a:t>
            </a:r>
            <a:r>
              <a:rPr lang="en-US" sz="4000">
                <a:solidFill>
                  <a:schemeClr val="accent4"/>
                </a:solidFill>
                <a:uFill>
                  <a:noFill/>
                </a:uFill>
                <a:latin typeface="Pacifico"/>
                <a:ea typeface="Pacifico"/>
                <a:cs typeface="Pacifico"/>
                <a:sym typeface="Pacifico"/>
                <a:hlinkClick r:id="rId5"/>
              </a:rPr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uFill>
                  <a:noFill/>
                </a:uFill>
                <a:latin typeface="Pacifico"/>
                <a:ea typeface="Pacifico"/>
                <a:cs typeface="Pacifico"/>
                <a:sym typeface="Pacifico"/>
                <a:hlinkClick r:id="rId6"/>
              </a:rPr>
              <a:t>Whiskey</a:t>
            </a:r>
            <a:r>
              <a:rPr lang="en-US" sz="4000">
                <a:solidFill>
                  <a:schemeClr val="accent4"/>
                </a:solidFill>
                <a:uFill>
                  <a:noFill/>
                </a:uFill>
                <a:latin typeface="Pacifico"/>
                <a:ea typeface="Pacifico"/>
                <a:cs typeface="Pacifico"/>
                <a:sym typeface="Pacifico"/>
                <a:hlinkClick r:id="rId7"/>
              </a:rPr>
              <a:t> </a:t>
            </a:r>
            <a:endParaRPr sz="4000">
              <a:solidFill>
                <a:schemeClr val="accent4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2"/>
                </a:solidFill>
                <a:uFill>
                  <a:noFill/>
                </a:uFill>
                <a:latin typeface="Pacifico"/>
                <a:ea typeface="Pacifico"/>
                <a:cs typeface="Pacifico"/>
                <a:sym typeface="Pacifico"/>
                <a:hlinkClick r:id="rId8"/>
              </a:rPr>
              <a:t>Sales</a:t>
            </a:r>
            <a:endParaRPr sz="4000">
              <a:solidFill>
                <a:schemeClr val="accent2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f9a057349_0_18"/>
          <p:cNvSpPr txBox="1"/>
          <p:nvPr>
            <p:ph type="ctrTitle"/>
          </p:nvPr>
        </p:nvSpPr>
        <p:spPr>
          <a:xfrm>
            <a:off x="3852750" y="2882550"/>
            <a:ext cx="4486500" cy="109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rPr>
              <a:t>Thanks</a:t>
            </a:r>
            <a:endParaRPr sz="4000">
              <a:solidFill>
                <a:schemeClr val="accent3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05" name="Google Shape;105;g6f9a057349_0_18"/>
          <p:cNvSpPr txBox="1"/>
          <p:nvPr>
            <p:ph type="ctrTitle"/>
          </p:nvPr>
        </p:nvSpPr>
        <p:spPr>
          <a:xfrm>
            <a:off x="9874975" y="5709200"/>
            <a:ext cx="2205000" cy="103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Pacifico"/>
                <a:ea typeface="Pacifico"/>
                <a:cs typeface="Pacifico"/>
                <a:sym typeface="Pacifico"/>
              </a:rPr>
              <a:t>Group D</a:t>
            </a:r>
            <a:endParaRPr sz="2000">
              <a:solidFill>
                <a:schemeClr val="accent6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Chicago Crime Data Set</a:t>
            </a:r>
            <a:endParaRPr/>
          </a:p>
        </p:txBody>
      </p:sp>
      <p:sp>
        <p:nvSpPr>
          <p:cNvPr id="111" name="Google Shape;11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Provides historical data for the year 2012 for the reported crime incidents in the city of Chicago (500 crime incidents).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What areas have the most crimes incidents reported? 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What are the most common types of crime incidents committed?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 what sublocations are typically crime incidents reported? 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Is their enough police support and attention in high crime area? 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Are the police arresting the criminals?  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How does domestic violence relate to high/low crime rate zones? 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Based on the answers of the previous questions we aim to identify: 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High criminality areas in which more police effort should be focused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	Growth in Irish Whiskey Sales</a:t>
            </a:r>
            <a:br>
              <a:rPr b="1" lang="en-US"/>
            </a:br>
            <a:endParaRPr/>
          </a:p>
        </p:txBody>
      </p:sp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many cases </a:t>
            </a:r>
            <a:r>
              <a:rPr lang="en-US"/>
              <a:t>of Irish Whiskey?</a:t>
            </a:r>
            <a:r>
              <a:rPr lang="en-US"/>
              <a:t>have been sold over the last 16 years?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are the top 5 countries who have the highest number of cases over the last 16 years?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2019-10-28T18:31:34Z</dcterms:created>
  <dc:creator>David Facusse</dc:creator>
</cp:coreProperties>
</file>