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9144000" cx="16256000"/>
  <p:notesSz cx="6858000" cy="9144000"/>
  <p:embeddedFontLst>
    <p:embeddedFont>
      <p:font typeface="Ovo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GoogleSlidesCustomDataVersion2">
      <go:slidesCustomData xmlns:go="http://customooxmlschemas.google.com/" r:id="rId52" roundtripDataSignature="AMtx7mj9qAX77bwkGM1FAyPbq2TXjTUJ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o-regular.fntdata"/><Relationship Id="rId50" Type="http://schemas.openxmlformats.org/officeDocument/2006/relationships/slide" Target="slides/slide45.xml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ru-RU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acknowledgements page(s).</a:t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2" name="Google Shape;27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5" name="Google Shape;28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6" name="Google Shape;29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2" name="Google Shape;30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9" name="Google Shape;30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0" name="Google Shape;33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5" name="Google Shape;33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1" name="Google Shape;34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7" name="Google Shape;34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3" name="Google Shape;35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0" name="Google Shape;370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1" name="Google Shape;40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30" name="Google Shape;430;p4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36" name="Google Shape;436;p4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5" name="Google Shape;445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7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6"/>
          <p:cNvSpPr/>
          <p:nvPr/>
        </p:nvSpPr>
        <p:spPr>
          <a:xfrm>
            <a:off x="0" y="0"/>
            <a:ext cx="16256000" cy="7680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6"/>
          <p:cNvSpPr/>
          <p:nvPr/>
        </p:nvSpPr>
        <p:spPr>
          <a:xfrm>
            <a:off x="0" y="8357616"/>
            <a:ext cx="16256000" cy="7863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ythonlearn.com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hyperlink" Target="http://www.youtube.com/watch?v=vlzwuFkn88U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hyperlink" Target="http://www.youtube.com/watch?v=vlzwuFkn88U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hyperlink" Target="https://www.flickr.com/photos/allan_harris/4908070612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hyperlink" Target="https://www.flickr.com/photos/allan_harris/4908070612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pload.wikimedia.org/wikipedia/commons/3/3d/RaspberryPi.jpg" TargetMode="External"/><Relationship Id="rId4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y39D4529FM4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hyperlink" Target="http://www.youtube.com/watch?v=9eMWG3fwiEU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harrypotter.wikia.com/wiki/Parseltongue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2.png"/><Relationship Id="rId6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21.jpg"/><Relationship Id="rId6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vlzwuFkn88U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hyperlink" Target="http://www.youtube.com/watch?v=vlzwuFkn88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ru-RU" sz="7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Навіщо програмувати?</a:t>
            </a:r>
            <a:endParaRPr/>
          </a:p>
        </p:txBody>
      </p:sp>
      <p:sp>
        <p:nvSpPr>
          <p:cNvPr id="28" name="Google Shape;28;p1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ru-RU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Розділ 1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3857448" y="7037359"/>
            <a:ext cx="85283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для всіх</a:t>
            </a:r>
            <a:endParaRPr b="0" i="0" sz="32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ru-RU" sz="3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www.py4e.com</a:t>
            </a:r>
            <a:endParaRPr/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90312" y="736360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033009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Програми для людей...</a:t>
            </a:r>
            <a:endParaRPr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Поки грає музика: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Ліву руку витягнути і підняти вгору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Праву руку витягнути і підняти вгору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Перекид лівою рукою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Переворот правою рукою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Ліву руку до правого плеча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Праву 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річку</a:t>
            </a: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до лівого плеча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Ліва рука на потилицю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Удар правою рукою по потилиці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Удар лівою рукою вправо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Удар правою рукою в лівий бік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Ліва рука на лівому 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стерні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Правою рукою по правому 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стерну</a:t>
            </a: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Похитуйся.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Похитуйся.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Стрибок.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Arial"/>
              <a:buNone/>
            </a:pPr>
            <a:r>
              <a:rPr b="0" i="0" lang="ru-RU" sz="3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https://www.youtube.com/watch?v=XiBYM6g8Tck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Програми для людей...</a:t>
            </a:r>
            <a:endParaRPr/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Поки грає музика: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Ліву руку витягнути і підняти вгору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Праву руку витягнути і підняти вгору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Перекид лівою рукою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Переворот правою рукою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Ліву руку до правого плеча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Праву </a:t>
            </a:r>
            <a:r>
              <a:rPr b="0" i="0" lang="ru-RU" sz="24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руку</a:t>
            </a: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до лівого плеча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Ліва рука на потилицю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Удар правою рукою по потилиці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Удар лівою рукою вправо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Удар правою рукою в лівий бік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Ліва рука на лівому </a:t>
            </a:r>
            <a:r>
              <a:rPr b="0" i="0" lang="ru-RU" sz="24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стегні</a:t>
            </a:r>
            <a:endParaRPr b="0" i="0" sz="2400" u="none" cap="none" strike="noStrike">
              <a:solidFill>
                <a:srgbClr val="00FA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Правою рукою по правому </a:t>
            </a:r>
            <a:r>
              <a:rPr b="0" i="0" lang="ru-RU" sz="24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стегну</a:t>
            </a: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Похитуйся.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Похитуйся.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Стрибок.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Arial"/>
              <a:buNone/>
            </a:pPr>
            <a:r>
              <a:rPr b="0" i="0" lang="ru-RU" sz="3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https://www.youtube.com/watch?v=XiBYM6g8Tck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Програми для Python...</a:t>
            </a:r>
            <a:endParaRPr/>
          </a:p>
        </p:txBody>
      </p:sp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2672" y="5905976"/>
            <a:ext cx="2600528" cy="175942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2"/>
          <p:cNvSpPr txBox="1"/>
          <p:nvPr/>
        </p:nvSpPr>
        <p:spPr>
          <a:xfrm>
            <a:off x="659936" y="7665396"/>
            <a:ext cx="104374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Image: </a:t>
            </a:r>
            <a:r>
              <a:rPr b="0" i="0" lang="ru-RU" sz="16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https://www.flickr.com/photos/allan_harris/4908070612/</a:t>
            </a: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Attribution-NoDerivs 2.0 Generic (CC BY-ND 2.0)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/>
        </p:nvSpPr>
        <p:spPr>
          <a:xfrm>
            <a:off x="1952625" y="4000500"/>
            <a:ext cx="1242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clown ran after the car and the car ran into the tent and the tent fell down on the clown and the car </a:t>
            </a:r>
            <a:endParaRPr/>
          </a:p>
        </p:txBody>
      </p:sp>
      <p:sp>
        <p:nvSpPr>
          <p:cNvPr id="147" name="Google Shape;147;p13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Програми для Python...</a:t>
            </a:r>
            <a:endParaRPr/>
          </a:p>
        </p:txBody>
      </p:sp>
      <p:pic>
        <p:nvPicPr>
          <p:cNvPr id="148" name="Google Shape;1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2672" y="5905976"/>
            <a:ext cx="2600528" cy="175942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3"/>
          <p:cNvSpPr txBox="1"/>
          <p:nvPr/>
        </p:nvSpPr>
        <p:spPr>
          <a:xfrm>
            <a:off x="659936" y="7665396"/>
            <a:ext cx="104374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Image: </a:t>
            </a:r>
            <a:r>
              <a:rPr b="0" i="0" lang="ru-RU" sz="16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https://www.flickr.com/photos/allan_harris/4908070612/</a:t>
            </a: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Attribution-NoDerivs 2.0 Generic (CC BY-ND 2.0)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3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/>
        </p:nvSpPr>
        <p:spPr>
          <a:xfrm>
            <a:off x="574950" y="719847"/>
            <a:ext cx="9772499" cy="7529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name = input('Enter file:')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handle = open(name)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counts = dict()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for line in handle: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words = line.split()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for word in words: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    counts[word] = counts.get(word,0)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bigcount = 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bigword = 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for word,count in counts.items():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   if bigcount is None or count &gt; bigcount: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       bigword = word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       bigcount = count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print(bigword, bigcount)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10702925" y="1778000"/>
            <a:ext cx="5308599" cy="1689000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python words.py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Вхідний файл: </a:t>
            </a: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words.txt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to 16</a:t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10693399" y="5283200"/>
            <a:ext cx="5318125" cy="1689100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python words.py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вхідний файл: </a:t>
            </a: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clown.txt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the 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1155700" y="2594429"/>
            <a:ext cx="13931900" cy="2409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Cabin"/>
              <a:buNone/>
            </a:pPr>
            <a:r>
              <a:rPr lang="ru-RU" sz="72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Архітектура (будова) апаратного забезпечення</a:t>
            </a:r>
            <a:endParaRPr sz="72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/>
        </p:nvSpPr>
        <p:spPr>
          <a:xfrm>
            <a:off x="1693001" y="7436255"/>
            <a:ext cx="128699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ru-RU" sz="30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http://upload.wikimedia.org/wikipedia/commons/3/3d/RaspberryPi.jpg</a:t>
            </a:r>
            <a:endParaRPr/>
          </a:p>
        </p:txBody>
      </p:sp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4520" y="758757"/>
            <a:ext cx="10466961" cy="643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6096000" y="1372135"/>
            <a:ext cx="3454399" cy="6489699"/>
          </a:xfrm>
          <a:prstGeom prst="rect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ru-RU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Програмне забезпечення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832100" y="2121435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Пристрої вводу-виводу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515106" y="2371725"/>
            <a:ext cx="2660642" cy="183250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Центральний процесор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657976" y="5258335"/>
            <a:ext cx="2428874" cy="21335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Оперативна пам’ять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1264900" y="3429535"/>
            <a:ext cx="2298700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Постійна пам’ять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7"/>
          <p:cNvCxnSpPr/>
          <p:nvPr/>
        </p:nvCxnSpPr>
        <p:spPr>
          <a:xfrm flipH="1">
            <a:off x="5030786" y="3248560"/>
            <a:ext cx="1058862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 lim="8000"/>
            <a:headEnd len="med" w="med" type="stealth"/>
            <a:tailEnd len="med" w="med" type="stealth"/>
          </a:ln>
        </p:spPr>
      </p:cxnSp>
      <p:cxnSp>
        <p:nvCxnSpPr>
          <p:cNvPr id="178" name="Google Shape;178;p17"/>
          <p:cNvCxnSpPr/>
          <p:nvPr/>
        </p:nvCxnSpPr>
        <p:spPr>
          <a:xfrm rot="10800000">
            <a:off x="7391400" y="4232809"/>
            <a:ext cx="0" cy="97155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8345486" y="4250272"/>
            <a:ext cx="0" cy="919162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80" name="Google Shape;180;p17"/>
          <p:cNvCxnSpPr/>
          <p:nvPr/>
        </p:nvCxnSpPr>
        <p:spPr>
          <a:xfrm flipH="1">
            <a:off x="9655175" y="3872447"/>
            <a:ext cx="1562099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81" name="Google Shape;181;p17"/>
          <p:cNvCxnSpPr/>
          <p:nvPr/>
        </p:nvCxnSpPr>
        <p:spPr>
          <a:xfrm>
            <a:off x="9620250" y="4877335"/>
            <a:ext cx="1579562" cy="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82" name="Google Shape;182;p17"/>
          <p:cNvSpPr txBox="1"/>
          <p:nvPr/>
        </p:nvSpPr>
        <p:spPr>
          <a:xfrm>
            <a:off x="12438061" y="1022885"/>
            <a:ext cx="302101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Звичайний комп’ютер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9182100" y="1168935"/>
            <a:ext cx="1803400" cy="1270000"/>
          </a:xfrm>
          <a:prstGeom prst="wedgeEllipseCallout">
            <a:avLst>
              <a:gd fmla="val -43827" name="adj1"/>
              <a:gd fmla="val 80222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далі?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50"/>
              <a:buFont typeface="Cabin"/>
              <a:buNone/>
            </a:pPr>
            <a:r>
              <a:rPr lang="ru-RU" sz="74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Визначення понять</a:t>
            </a:r>
            <a:endParaRPr sz="7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54711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Cabin"/>
              <a:buChar char="•"/>
            </a:pPr>
            <a:r>
              <a:rPr lang="ru-RU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Центральний процесор:</a:t>
            </a:r>
            <a:r>
              <a:rPr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запускає програми – Процесор завжди ставить собі питання «Що робити далі?».  Не зовсім мозок – дуже тупий, але дуже швидкий</a:t>
            </a:r>
            <a:endParaRPr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711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Cabin"/>
              <a:buChar char="•"/>
            </a:pPr>
            <a:r>
              <a:rPr lang="ru-RU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Пристрої вводу:</a:t>
            </a:r>
            <a:r>
              <a:rPr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клавіатура, мишка, сенсорний екран</a:t>
            </a:r>
            <a:endParaRPr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711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Cabin"/>
              <a:buChar char="•"/>
            </a:pPr>
            <a:r>
              <a:rPr lang="ru-RU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Пристрої виводу: </a:t>
            </a:r>
            <a:r>
              <a:rPr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монітор, екран, динаміки, принтер, дисковод</a:t>
            </a:r>
            <a:endParaRPr/>
          </a:p>
          <a:p>
            <a:pPr indent="-354711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Cabin"/>
              <a:buChar char="•"/>
            </a:pPr>
            <a:r>
              <a:rPr lang="ru-RU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Оперативна пам’ять: </a:t>
            </a:r>
            <a:r>
              <a:rPr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швидке, невелике сховище даних, які втрачаються при перезавантаженні ПК,  також відома як пам'ять з довільним доступом</a:t>
            </a:r>
            <a:endParaRPr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711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Cabin"/>
              <a:buChar char="•"/>
            </a:pPr>
            <a:r>
              <a:rPr lang="ru-RU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Постійна пам’ять:</a:t>
            </a:r>
            <a:r>
              <a:rPr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повільна, масштабна, постійна пам’ять, де дані зберігаються аж до видалення – диски, флешки, карти пам’яті</a:t>
            </a:r>
            <a:endParaRPr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4600" y="28051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/>
          <p:nvPr/>
        </p:nvSpPr>
        <p:spPr>
          <a:xfrm>
            <a:off x="14071600" y="2349500"/>
            <a:ext cx="1803400" cy="1270000"/>
          </a:xfrm>
          <a:prstGeom prst="wedgeEllipseCallout">
            <a:avLst>
              <a:gd fmla="val -36159" name="adj1"/>
              <a:gd fmla="val 66254" name="adj2"/>
            </a:avLst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далі?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/>
        </p:nvSpPr>
        <p:spPr>
          <a:xfrm>
            <a:off x="6096000" y="1372135"/>
            <a:ext cx="3454399" cy="6489699"/>
          </a:xfrm>
          <a:prstGeom prst="rect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ru-RU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Програмне забезпечення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2832100" y="2121435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Пристрої вводу-виводу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6515106" y="2371725"/>
            <a:ext cx="2660642" cy="183250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Центральний процесор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6657976" y="5258335"/>
            <a:ext cx="2428874" cy="21335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Оперативна пам’ять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11264900" y="3429535"/>
            <a:ext cx="2298700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Постійна пам’ять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9"/>
          <p:cNvCxnSpPr/>
          <p:nvPr/>
        </p:nvCxnSpPr>
        <p:spPr>
          <a:xfrm flipH="1">
            <a:off x="5030786" y="3248560"/>
            <a:ext cx="1058862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 lim="8000"/>
            <a:headEnd len="med" w="med" type="stealth"/>
            <a:tailEnd len="med" w="med" type="stealth"/>
          </a:ln>
        </p:spPr>
      </p:cxnSp>
      <p:cxnSp>
        <p:nvCxnSpPr>
          <p:cNvPr id="202" name="Google Shape;202;p19"/>
          <p:cNvCxnSpPr/>
          <p:nvPr/>
        </p:nvCxnSpPr>
        <p:spPr>
          <a:xfrm rot="10800000">
            <a:off x="7391400" y="4232809"/>
            <a:ext cx="0" cy="97155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03" name="Google Shape;203;p19"/>
          <p:cNvCxnSpPr/>
          <p:nvPr/>
        </p:nvCxnSpPr>
        <p:spPr>
          <a:xfrm>
            <a:off x="8345486" y="4250272"/>
            <a:ext cx="0" cy="919162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04" name="Google Shape;204;p19"/>
          <p:cNvCxnSpPr/>
          <p:nvPr/>
        </p:nvCxnSpPr>
        <p:spPr>
          <a:xfrm flipH="1">
            <a:off x="9655175" y="3872447"/>
            <a:ext cx="1562099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05" name="Google Shape;205;p19"/>
          <p:cNvCxnSpPr/>
          <p:nvPr/>
        </p:nvCxnSpPr>
        <p:spPr>
          <a:xfrm>
            <a:off x="9620250" y="4877335"/>
            <a:ext cx="1579562" cy="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06" name="Google Shape;206;p19"/>
          <p:cNvSpPr txBox="1"/>
          <p:nvPr/>
        </p:nvSpPr>
        <p:spPr>
          <a:xfrm>
            <a:off x="12438061" y="1022885"/>
            <a:ext cx="302101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Звичайний комп’ютер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9182100" y="1168935"/>
            <a:ext cx="1803400" cy="1270000"/>
          </a:xfrm>
          <a:prstGeom prst="wedgeEllipseCallout">
            <a:avLst>
              <a:gd fmla="val -43827" name="adj1"/>
              <a:gd fmla="val 80222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далі?</a:t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7670800" y="4234770"/>
            <a:ext cx="2768599" cy="1270000"/>
          </a:xfrm>
          <a:prstGeom prst="wedgeEllipseCallout">
            <a:avLst>
              <a:gd fmla="val -17963" name="adj1"/>
              <a:gd fmla="val 84303" name="adj2"/>
            </a:avLst>
          </a:prstGeom>
          <a:solidFill>
            <a:srgbClr val="606060"/>
          </a:solidFill>
          <a:ln cap="rnd" cmpd="sng" w="508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if x&lt; 3: print</a:t>
            </a:r>
            <a:endParaRPr/>
          </a:p>
        </p:txBody>
      </p:sp>
      <p:pic>
        <p:nvPicPr>
          <p:cNvPr id="209" name="Google Shape;2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7976" y="6742648"/>
            <a:ext cx="457200" cy="649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523875" y="482345"/>
            <a:ext cx="14919325" cy="1995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Комп’ютери хочуть бути корисними…...</a:t>
            </a:r>
            <a:endParaRPr/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812800" y="2133600"/>
            <a:ext cx="8564664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Комп’ютери розроблені, щоб допомагати нам</a:t>
            </a:r>
            <a:endParaRPr/>
          </a:p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Але нам треба знати їхню мову, тоді ми зможемо пояснити, що треба зробити</a:t>
            </a:r>
            <a:endParaRPr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Користувачам простіше - хтось вже надав комп’ютеру інструкції (застосунки, програми), тож нам треба лише обрати, яку застосовувати</a:t>
            </a:r>
            <a:endParaRPr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9982200" y="5118100"/>
            <a:ext cx="5702299" cy="3149600"/>
          </a:xfrm>
          <a:prstGeom prst="roundRect">
            <a:avLst>
              <a:gd fmla="val 1306" name="adj"/>
            </a:avLst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0401300" y="5524500"/>
            <a:ext cx="1092199" cy="1092199"/>
          </a:xfrm>
          <a:prstGeom prst="roundRect">
            <a:avLst>
              <a:gd fmla="val 37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далі?</a:t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10401300" y="6908800"/>
            <a:ext cx="1092199" cy="1092199"/>
          </a:xfrm>
          <a:prstGeom prst="roundRect">
            <a:avLst>
              <a:gd fmla="val 37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далі?</a:t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1823700" y="5524500"/>
            <a:ext cx="1092199" cy="1092199"/>
          </a:xfrm>
          <a:prstGeom prst="roundRect">
            <a:avLst>
              <a:gd fmla="val 37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далі?</a:t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11823700" y="6908800"/>
            <a:ext cx="1092199" cy="1092199"/>
          </a:xfrm>
          <a:prstGeom prst="roundRect">
            <a:avLst>
              <a:gd fmla="val 37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далі?</a:t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3246100" y="6908800"/>
            <a:ext cx="1092199" cy="1092199"/>
          </a:xfrm>
          <a:prstGeom prst="roundRect">
            <a:avLst>
              <a:gd fmla="val 37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далі?</a:t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3246100" y="5524500"/>
            <a:ext cx="1092199" cy="1092199"/>
          </a:xfrm>
          <a:prstGeom prst="roundRect">
            <a:avLst>
              <a:gd fmla="val 37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далі?</a:t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14541500" y="62484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7000" y="25892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"/>
          <p:cNvSpPr/>
          <p:nvPr/>
        </p:nvSpPr>
        <p:spPr>
          <a:xfrm>
            <a:off x="12992100" y="2171700"/>
            <a:ext cx="1803400" cy="1270000"/>
          </a:xfrm>
          <a:prstGeom prst="wedgeEllipseCallout">
            <a:avLst>
              <a:gd fmla="val -29134" name="adj1"/>
              <a:gd fmla="val 66404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далі?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/>
        </p:nvSpPr>
        <p:spPr>
          <a:xfrm>
            <a:off x="6096000" y="1372135"/>
            <a:ext cx="3454399" cy="6489699"/>
          </a:xfrm>
          <a:prstGeom prst="rect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ru-RU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Програмне забезпечення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2832100" y="2121435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Пристрої вводу-виводу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6515106" y="2371725"/>
            <a:ext cx="2660642" cy="183250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Центральний процесор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6657976" y="5258335"/>
            <a:ext cx="2428874" cy="21335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Оперативна пам’ять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11264900" y="3429535"/>
            <a:ext cx="2298700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Постійна пам’ять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20"/>
          <p:cNvCxnSpPr/>
          <p:nvPr/>
        </p:nvCxnSpPr>
        <p:spPr>
          <a:xfrm flipH="1">
            <a:off x="5030786" y="3248560"/>
            <a:ext cx="1058862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 lim="8000"/>
            <a:headEnd len="med" w="med" type="stealth"/>
            <a:tailEnd len="med" w="med" type="stealth"/>
          </a:ln>
        </p:spPr>
      </p:cxnSp>
      <p:cxnSp>
        <p:nvCxnSpPr>
          <p:cNvPr id="220" name="Google Shape;220;p20"/>
          <p:cNvCxnSpPr/>
          <p:nvPr/>
        </p:nvCxnSpPr>
        <p:spPr>
          <a:xfrm rot="10800000">
            <a:off x="7391400" y="4232809"/>
            <a:ext cx="0" cy="97155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8345486" y="4250272"/>
            <a:ext cx="0" cy="919162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22" name="Google Shape;222;p20"/>
          <p:cNvCxnSpPr/>
          <p:nvPr/>
        </p:nvCxnSpPr>
        <p:spPr>
          <a:xfrm flipH="1">
            <a:off x="9655175" y="3872447"/>
            <a:ext cx="1562099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23" name="Google Shape;223;p20"/>
          <p:cNvCxnSpPr/>
          <p:nvPr/>
        </p:nvCxnSpPr>
        <p:spPr>
          <a:xfrm>
            <a:off x="9620250" y="4877335"/>
            <a:ext cx="1579562" cy="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24" name="Google Shape;224;p20"/>
          <p:cNvSpPr txBox="1"/>
          <p:nvPr/>
        </p:nvSpPr>
        <p:spPr>
          <a:xfrm>
            <a:off x="12438061" y="1022885"/>
            <a:ext cx="302101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Звичайний комп’ютер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9182100" y="1168935"/>
            <a:ext cx="1803400" cy="1270000"/>
          </a:xfrm>
          <a:prstGeom prst="wedgeEllipseCallout">
            <a:avLst>
              <a:gd fmla="val -43827" name="adj1"/>
              <a:gd fmla="val 80222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далі?</a:t>
            </a:r>
            <a:endParaRPr/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7976" y="6742648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0"/>
          <p:cNvSpPr/>
          <p:nvPr/>
        </p:nvSpPr>
        <p:spPr>
          <a:xfrm>
            <a:off x="7670800" y="3962400"/>
            <a:ext cx="2768599" cy="1270000"/>
          </a:xfrm>
          <a:prstGeom prst="wedgeEllipseCallout">
            <a:avLst>
              <a:gd fmla="val -23159" name="adj1"/>
              <a:gd fmla="val 71986" name="adj2"/>
            </a:avLst>
          </a:prstGeom>
          <a:solidFill>
            <a:srgbClr val="606060"/>
          </a:solidFill>
          <a:ln cap="rnd" cmpd="sng" w="508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650"/>
              <a:buFont typeface="Courier New"/>
              <a:buNone/>
            </a:pPr>
            <a:r>
              <a:rPr b="1" i="0" lang="ru-RU" sz="2600" u="none" cap="none" strike="noStrike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01001001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650"/>
              <a:buFont typeface="Courier New"/>
              <a:buNone/>
            </a:pPr>
            <a:r>
              <a:rPr b="1" i="0" lang="ru-RU" sz="2600" u="none" cap="none" strike="noStrike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00111001</a:t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12790486" y="6248934"/>
            <a:ext cx="302101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Машинна мова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Cabin"/>
              <a:buNone/>
            </a:pPr>
            <a:r>
              <a:rPr lang="ru-RU" sz="72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Дуже гарячий центральний процесор</a:t>
            </a:r>
            <a:endParaRPr sz="72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3587148" y="7532185"/>
            <a:ext cx="9602399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ru-RU" sz="30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http://www.youtube.com/watch?v=y39D4529FM4</a:t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2654300"/>
            <a:ext cx="5194300" cy="459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/>
          <p:nvPr/>
        </p:nvSpPr>
        <p:spPr>
          <a:xfrm>
            <a:off x="9347200" y="3073400"/>
            <a:ext cx="1803400" cy="1270000"/>
          </a:xfrm>
          <a:prstGeom prst="wedgeEllipseCallout">
            <a:avLst>
              <a:gd fmla="val -40790" name="adj1"/>
              <a:gd fmla="val 71581" name="adj2"/>
            </a:avLst>
          </a:prstGeom>
          <a:blipFill rotWithShape="1">
            <a:blip r:embed="rId5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Cabin"/>
              <a:buNone/>
            </a:pPr>
            <a:r>
              <a:rPr lang="ru-RU" sz="72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Робота жорстких дисків </a:t>
            </a:r>
            <a:endParaRPr sz="72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7100" y="2667000"/>
            <a:ext cx="3771900" cy="40893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2"/>
          <p:cNvSpPr txBox="1"/>
          <p:nvPr/>
        </p:nvSpPr>
        <p:spPr>
          <a:xfrm>
            <a:off x="3037463" y="7210242"/>
            <a:ext cx="99087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ru-RU" sz="30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http://www.youtube.com/watch?v=9eMWG3fwiEU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Cabin"/>
              <a:buNone/>
            </a:pPr>
            <a:r>
              <a:rPr lang="ru-RU" sz="72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Python як мова</a:t>
            </a:r>
            <a:endParaRPr sz="72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/>
        </p:nvSpPr>
        <p:spPr>
          <a:xfrm>
            <a:off x="3318350" y="7319254"/>
            <a:ext cx="96390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ru-RU" sz="30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http://harrypotter.wikia.com/wiki/Parseltongue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1558925" y="2133599"/>
            <a:ext cx="10502899" cy="460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050"/>
              <a:buFont typeface="Cabin"/>
              <a:buNone/>
            </a:pPr>
            <a:r>
              <a:rPr b="0" i="0" lang="ru-RU" sz="4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Парселтон </a:t>
            </a:r>
            <a:r>
              <a:rPr b="0" i="0" lang="ru-RU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це мова змій і тих, хто вміє з ними говорити. Людей, які розмовляють </a:t>
            </a:r>
            <a:r>
              <a:rPr b="0" i="0" lang="ru-RU" sz="4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парселтонською</a:t>
            </a:r>
            <a:r>
              <a:rPr b="0" i="0" lang="ru-RU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називають </a:t>
            </a:r>
            <a:r>
              <a:rPr b="0" i="0" lang="ru-RU" sz="42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парселентомовними</a:t>
            </a:r>
            <a:r>
              <a:rPr b="0" i="0" lang="ru-RU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Це дуже незвичне вміння, і можливо, воно передається у спадок. Майже всім відомо, що </a:t>
            </a:r>
            <a:r>
              <a:rPr b="0" i="0" lang="ru-RU" sz="42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парселтонмовці</a:t>
            </a:r>
            <a:r>
              <a:rPr b="0" i="0" lang="ru-RU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нащадки</a:t>
            </a:r>
            <a:r>
              <a:rPr b="0" i="0" lang="ru-RU" sz="4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4200" u="sng" cap="none" strike="noStrike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Салазара Слизерина</a:t>
            </a:r>
            <a:r>
              <a:rPr b="0" i="0" lang="ru-RU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09500" y="2755900"/>
            <a:ext cx="3174900" cy="2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/>
        </p:nvSpPr>
        <p:spPr>
          <a:xfrm>
            <a:off x="1066800" y="1297022"/>
            <a:ext cx="11706225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050"/>
              <a:buFont typeface="Cabin"/>
              <a:buNone/>
            </a:pPr>
            <a:r>
              <a:rPr b="0" i="0" lang="ru-RU" sz="4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i="0" lang="ru-RU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мова інтерпретатора Пайтон і тих, хто її опанував. Людей, що можуть спілкуватися мовою, називають </a:t>
            </a:r>
            <a:r>
              <a:rPr b="0" i="0" lang="ru-RU" sz="42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пайтоністами</a:t>
            </a:r>
            <a:r>
              <a:rPr b="0" i="0" lang="ru-RU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Це також дуже незвичне вміння, що може передаватися у спадок. Переважна більшість </a:t>
            </a:r>
            <a:r>
              <a:rPr b="0" i="0" lang="ru-RU" sz="42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Пайтоністів</a:t>
            </a:r>
            <a:r>
              <a:rPr b="0" i="0" lang="ru-RU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використовує програмне забезпечення, створене </a:t>
            </a:r>
            <a:r>
              <a:rPr b="0" i="0" lang="ru-RU" sz="4200" u="none" cap="none" strike="noStrike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Ґвідо ван Россумом</a:t>
            </a:r>
            <a:r>
              <a:rPr b="0" i="0" lang="ru-RU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61" name="Google Shape;2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0" y="4470400"/>
            <a:ext cx="2108100" cy="3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46100" y="1041400"/>
            <a:ext cx="2286000" cy="29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912" y="5754722"/>
            <a:ext cx="3517899" cy="207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50"/>
              <a:buFont typeface="Cabin"/>
              <a:buNone/>
            </a:pPr>
            <a:r>
              <a:rPr lang="ru-RU" sz="7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Початківцям: </a:t>
            </a:r>
            <a:r>
              <a:rPr lang="ru-RU" sz="7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Синтаксичні помилки</a:t>
            </a:r>
            <a:endParaRPr sz="7400" u="none" cap="none" strike="noStrik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54711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bin"/>
              <a:buChar char="•"/>
            </a:pPr>
            <a:r>
              <a:rPr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Щоб пояснити комп’ютерові задачу </a:t>
            </a:r>
            <a:r>
              <a:rPr lang="ru-RU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мовою Python</a:t>
            </a:r>
            <a:r>
              <a:rPr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необхідно вивчити її. На початку ми можемо багато помилятися та спілкуватися тарабарщиною як маленькі діти.</a:t>
            </a:r>
            <a:endParaRPr/>
          </a:p>
          <a:p>
            <a:pPr indent="-354711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bin"/>
              <a:buChar char="•"/>
            </a:pPr>
            <a:r>
              <a:rPr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Коли ви помиляєтеся, Python почувається розгубленим. Він каже </a:t>
            </a:r>
            <a:r>
              <a:rPr lang="ru-RU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«синтаксична помилка», </a:t>
            </a:r>
            <a:r>
              <a:rPr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тобто що він розуміє, що ви лише вивчаєте мову. Однак може здаватися, що Python злий, і не розуміє вас.</a:t>
            </a:r>
            <a:endParaRPr/>
          </a:p>
          <a:p>
            <a:pPr indent="-354711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bin"/>
              <a:buChar char="•"/>
            </a:pPr>
            <a:r>
              <a:rPr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Пам’ятайте: ви розумні, ви здатні навчатися. Комп'ютери дуже прості й швидкі, але не вміють навчатися. </a:t>
            </a:r>
            <a:r>
              <a:rPr lang="ru-RU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Це означає, що вам легше вивчити Python, ніж комп’ютеру вивчити українську.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1155700" y="2667000"/>
            <a:ext cx="13931900" cy="2500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Cabin"/>
              <a:buNone/>
            </a:pPr>
            <a:r>
              <a:rPr lang="ru-RU" sz="72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Поговоримо з Python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336473" y="1325287"/>
            <a:ext cx="12628499" cy="324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csev$ </a:t>
            </a: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3.5.1 (v3.5.1:37a07cee5969, Dec  5 2015, 21:12:44) [GCC 4.2.1 (Apple Inc. build 5666) (dot 3)] on darwinType "help", "copyright", "credits" or "license" for more information.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28"/>
          <p:cNvGrpSpPr/>
          <p:nvPr/>
        </p:nvGrpSpPr>
        <p:grpSpPr>
          <a:xfrm>
            <a:off x="2916761" y="4219476"/>
            <a:ext cx="4458320" cy="858364"/>
            <a:chOff x="6843291" y="2326012"/>
            <a:chExt cx="4458320" cy="856736"/>
          </a:xfrm>
        </p:grpSpPr>
        <p:sp>
          <p:nvSpPr>
            <p:cNvPr id="281" name="Google Shape;281;p28"/>
            <p:cNvSpPr txBox="1"/>
            <p:nvPr/>
          </p:nvSpPr>
          <p:spPr>
            <a:xfrm>
              <a:off x="9026711" y="2342275"/>
              <a:ext cx="2274900" cy="840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ts val="900"/>
                <a:buFont typeface="Cabin"/>
                <a:buNone/>
              </a:pPr>
              <a:r>
                <a:rPr b="0" i="0" lang="ru-RU" sz="36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Що далі?</a:t>
              </a:r>
              <a:endParaRPr/>
            </a:p>
          </p:txBody>
        </p:sp>
        <p:cxnSp>
          <p:nvCxnSpPr>
            <p:cNvPr id="282" name="Google Shape;282;p28"/>
            <p:cNvCxnSpPr/>
            <p:nvPr/>
          </p:nvCxnSpPr>
          <p:spPr>
            <a:xfrm>
              <a:off x="6843291" y="2326012"/>
              <a:ext cx="2281199" cy="436500"/>
            </a:xfrm>
            <a:prstGeom prst="straightConnector1">
              <a:avLst/>
            </a:prstGeom>
            <a:noFill/>
            <a:ln cap="rnd" cmpd="sng" w="76200">
              <a:solidFill>
                <a:srgbClr val="FFFF00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/>
        </p:nvSpPr>
        <p:spPr>
          <a:xfrm>
            <a:off x="1820861" y="1519237"/>
            <a:ext cx="12628562" cy="609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csev$ </a:t>
            </a: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3.5.1 (v3.5.1:37a07cee5969, Dec  5 2015, 21:12:44) [GCC 4.2.1 (Apple Inc. build 5666) (dot 3)] on darwinType "help", "copyright", "credits" or "license" for more information.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x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print(x)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x = x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b="0" i="0" lang="ru-RU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print(x)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exit()</a:t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5618835" y="5505312"/>
            <a:ext cx="9536024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Це хороший тест, аби впевнитися, що ви</a:t>
            </a:r>
            <a:endParaRPr b="0" i="0" sz="3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правильно встановили Python. Однак</a:t>
            </a:r>
            <a:endParaRPr b="0" i="0" sz="3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зауважте, що quit() також можна</a:t>
            </a:r>
            <a:endParaRPr b="0" i="0" sz="3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використовувати для завершення</a:t>
            </a:r>
            <a:endParaRPr b="0" i="0" sz="3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інтерактивної сесії.</a:t>
            </a:r>
            <a:endParaRPr b="0" i="0" sz="3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812800" y="768096"/>
            <a:ext cx="125857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Cabin"/>
              <a:buNone/>
            </a:pPr>
            <a:r>
              <a:rPr lang="ru-RU" sz="72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Програмісти прогнозують потреби</a:t>
            </a:r>
            <a:endParaRPr sz="72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 txBox="1"/>
          <p:nvPr>
            <p:ph idx="1" type="body"/>
          </p:nvPr>
        </p:nvSpPr>
        <p:spPr>
          <a:xfrm>
            <a:off x="812800" y="2133600"/>
            <a:ext cx="831215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Застосунки для iPhone – це ринок</a:t>
            </a:r>
            <a:endParaRPr/>
          </a:p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Застосунки для iPhone завантажували понад 3 мільярди разів</a:t>
            </a:r>
            <a:endParaRPr/>
          </a:p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Програмісти звільняються з робіт, аби працювати розробниками мобільних застосунків</a:t>
            </a:r>
            <a:endParaRPr/>
          </a:p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Програмісти знають, </a:t>
            </a:r>
            <a:r>
              <a:rPr lang="ru-RU" sz="32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як працюють застосунки</a:t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9740900" y="5283200"/>
            <a:ext cx="5702299" cy="3149600"/>
          </a:xfrm>
          <a:prstGeom prst="roundRect">
            <a:avLst>
              <a:gd fmla="val 1306" name="adj"/>
            </a:avLst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10077450" y="5689600"/>
            <a:ext cx="1174749" cy="1092199"/>
          </a:xfrm>
          <a:prstGeom prst="roundRect">
            <a:avLst>
              <a:gd fmla="val 37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Вибери мене!</a:t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3004800" y="7073900"/>
            <a:ext cx="1390651" cy="1092199"/>
          </a:xfrm>
          <a:prstGeom prst="roundRect">
            <a:avLst>
              <a:gd fmla="val 3767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Заплати мені!</a:t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14382751" y="6403975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98500" y="793750"/>
            <a:ext cx="2171700" cy="402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10750" y="3546475"/>
            <a:ext cx="800099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"/>
          <p:cNvSpPr/>
          <p:nvPr/>
        </p:nvSpPr>
        <p:spPr>
          <a:xfrm>
            <a:off x="10718800" y="2463800"/>
            <a:ext cx="2412999" cy="1270000"/>
          </a:xfrm>
          <a:prstGeom prst="wedgeEllipseCallout">
            <a:avLst>
              <a:gd fmla="val -47109" name="adj1"/>
              <a:gd fmla="val 66488" name="adj2"/>
            </a:avLst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rnd" cmpd="sng" w="508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3"/>
          <p:cNvCxnSpPr/>
          <p:nvPr/>
        </p:nvCxnSpPr>
        <p:spPr>
          <a:xfrm>
            <a:off x="12376150" y="3783012"/>
            <a:ext cx="628650" cy="3290888"/>
          </a:xfrm>
          <a:prstGeom prst="straightConnector1">
            <a:avLst/>
          </a:prstGeom>
          <a:noFill/>
          <a:ln cap="rnd" cmpd="sng" w="88900">
            <a:solidFill>
              <a:srgbClr val="00FF0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62" name="Google Shape;62;p3"/>
          <p:cNvSpPr/>
          <p:nvPr/>
        </p:nvSpPr>
        <p:spPr>
          <a:xfrm>
            <a:off x="11458574" y="5715000"/>
            <a:ext cx="1174749" cy="1092199"/>
          </a:xfrm>
          <a:prstGeom prst="roundRect">
            <a:avLst>
              <a:gd fmla="val 37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Вибери мене!</a:t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3106401" y="5711825"/>
            <a:ext cx="1174749" cy="1092199"/>
          </a:xfrm>
          <a:prstGeom prst="roundRect">
            <a:avLst>
              <a:gd fmla="val 37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Вибери мене!</a:t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0145713" y="7026274"/>
            <a:ext cx="1174749" cy="1092199"/>
          </a:xfrm>
          <a:prstGeom prst="roundRect">
            <a:avLst>
              <a:gd fmla="val 37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Вибери мене!</a:t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1480801" y="7042149"/>
            <a:ext cx="1174749" cy="1092199"/>
          </a:xfrm>
          <a:prstGeom prst="roundRect">
            <a:avLst>
              <a:gd fmla="val 37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bin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Вибери мене!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Cabin"/>
              <a:buNone/>
            </a:pPr>
            <a:r>
              <a:rPr lang="ru-RU" sz="72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Що сказати?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Елементи мови Python</a:t>
            </a:r>
            <a:endParaRPr/>
          </a:p>
        </p:txBody>
      </p:sp>
      <p:sp>
        <p:nvSpPr>
          <p:cNvPr id="299" name="Google Shape;299;p31"/>
          <p:cNvSpPr txBox="1"/>
          <p:nvPr>
            <p:ph idx="1" type="body"/>
          </p:nvPr>
        </p:nvSpPr>
        <p:spPr>
          <a:xfrm>
            <a:off x="812800" y="2133600"/>
            <a:ext cx="14630400" cy="4374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71500" lvl="0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Arial"/>
              <a:buChar char="•"/>
            </a:pPr>
            <a:r>
              <a:rPr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Словник / Слова </a:t>
            </a: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змінні та ключові слова (Розділ 2)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Структура речень </a:t>
            </a: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правильні синтаксичні шаблони (Розділи 3-5)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Скрипт / сценарій </a:t>
            </a: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набір інструкцій для створення певної</a:t>
            </a: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програми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/>
        </p:nvSpPr>
        <p:spPr>
          <a:xfrm>
            <a:off x="419418" y="736781"/>
            <a:ext cx="9839008" cy="75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name = input('Enter file:')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handle = open(name)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counts = dict()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for line in handle: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words = line.split()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for word in words: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    counts[word] = counts.get(word,0)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bigcount = 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bigword = 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for word,count in counts.items():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   if bigcount is None or count &gt; bigcount: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       bigword = word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       bigcount = count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print(bigword, bigcount)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10648950" y="4690623"/>
            <a:ext cx="5187632" cy="1689100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python words.py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Вхідний файл: words.txt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to 16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10258426" y="1496303"/>
            <a:ext cx="4813299" cy="274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5"/>
              <a:buFont typeface="Cabin"/>
              <a:buNone/>
            </a:pPr>
            <a:r>
              <a:rPr b="0" i="0" lang="ru-RU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Коротка «історія»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5"/>
              <a:buFont typeface="Cabin"/>
              <a:buNone/>
            </a:pPr>
            <a:r>
              <a:rPr b="0" i="0" lang="ru-RU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 те, як рахувати</a:t>
            </a:r>
            <a:endParaRPr b="0" i="0" sz="4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5"/>
              <a:buFont typeface="Cabin"/>
              <a:buNone/>
            </a:pPr>
            <a:r>
              <a:rPr b="0" i="0" lang="ru-RU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слова у Python</a:t>
            </a:r>
            <a:endParaRPr b="0" i="0" sz="4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Зарезервовані (ключові) слова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1298892" y="2529191"/>
            <a:ext cx="14144308" cy="11867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None/>
            </a:pP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 не можете використовувати </a:t>
            </a:r>
            <a:r>
              <a:rPr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ключові (зарезервовані) слова </a:t>
            </a: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як назви змінних / ідентифікатори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ru-RU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False 	class 	return	is 		finally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ru-RU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None 	if		for 	lambda 	continue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ru-RU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True 	def 	from 	while	nonlocal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ru-RU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and 	del 	global 	not 	with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ru-RU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as  	elif 	try		or 		yield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ru-RU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assert 	else 	import 	pass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ru-RU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break 	except 	in 		raise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Речення чи рядки коду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00"/>
              <a:buFont typeface="Cabin"/>
              <a:buNone/>
            </a:pPr>
            <a:r>
              <a:rPr b="0" i="0" lang="ru-RU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ru-RU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ru-RU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ru-RU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ru-RU" sz="4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00"/>
              <a:buFont typeface="Cabin"/>
              <a:buNone/>
            </a:pPr>
            <a:r>
              <a:rPr b="0" i="0" lang="ru-RU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ru-RU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ru-RU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ru-RU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ru-RU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ru-RU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ru-RU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0" i="0" lang="ru-RU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ru-RU" sz="4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Courier"/>
              <a:buNone/>
            </a:pPr>
            <a:r>
              <a:rPr b="0" i="0" lang="ru-RU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ru-RU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ru-RU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320" name="Google Shape;320;p34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050"/>
              <a:buFont typeface="Cabin"/>
              <a:buNone/>
            </a:pPr>
            <a:r>
              <a:rPr b="0" i="0" lang="ru-RU" sz="4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Змінна</a:t>
            </a:r>
            <a:endParaRPr b="0" i="0" sz="4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4696364" y="7037422"/>
            <a:ext cx="2447385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050"/>
              <a:buFont typeface="Cabin"/>
              <a:buNone/>
            </a:pPr>
            <a:r>
              <a:rPr b="0" i="0" lang="ru-RU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</a:t>
            </a:r>
            <a:endParaRPr b="0" i="0" sz="4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8080915" y="7088222"/>
            <a:ext cx="261566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050"/>
              <a:buFont typeface="Cabin"/>
              <a:buNone/>
            </a:pPr>
            <a:r>
              <a:rPr b="0" i="0" lang="ru-RU" sz="42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Константа</a:t>
            </a:r>
            <a:endParaRPr b="0" i="0" sz="42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50"/>
              <a:buFont typeface="Cabin"/>
              <a:buNone/>
            </a:pPr>
            <a:r>
              <a:rPr b="0" i="0" lang="ru-RU" sz="4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Функція</a:t>
            </a:r>
            <a:endParaRPr b="0" i="0" sz="42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7213599" y="2717800"/>
            <a:ext cx="8875949" cy="40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bin"/>
              <a:buNone/>
            </a:pPr>
            <a:r>
              <a:rPr b="0" i="0" lang="ru-RU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Інструкція присвоювання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bin"/>
              <a:buNone/>
            </a:pPr>
            <a:r>
              <a:rPr b="0" i="0" lang="ru-RU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Присвоювання з виразом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bin"/>
              <a:buNone/>
            </a:pPr>
            <a:r>
              <a:rPr b="0" i="0" lang="ru-RU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Функція «принт»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34"/>
          <p:cNvCxnSpPr/>
          <p:nvPr/>
        </p:nvCxnSpPr>
        <p:spPr>
          <a:xfrm flipH="1" rot="10800000">
            <a:off x="5308600" y="3886262"/>
            <a:ext cx="1330199" cy="17399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326" name="Google Shape;326;p34"/>
          <p:cNvCxnSpPr/>
          <p:nvPr/>
        </p:nvCxnSpPr>
        <p:spPr>
          <a:xfrm flipH="1" rot="10800000">
            <a:off x="5816600" y="4734062"/>
            <a:ext cx="933599" cy="7800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327" name="Google Shape;327;p34"/>
          <p:cNvCxnSpPr/>
          <p:nvPr/>
        </p:nvCxnSpPr>
        <p:spPr>
          <a:xfrm flipH="1" rot="10800000">
            <a:off x="5384800" y="5562662"/>
            <a:ext cx="1330199" cy="17399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1155700" y="2685144"/>
            <a:ext cx="13931900" cy="2536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800"/>
              <a:buFont typeface="Cabin"/>
              <a:buNone/>
            </a:pPr>
            <a:r>
              <a:rPr lang="ru-RU" sz="72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Частини програмування</a:t>
            </a:r>
            <a:endParaRPr sz="72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50"/>
              <a:buFont typeface="Cabin"/>
              <a:buNone/>
            </a:pPr>
            <a:r>
              <a:rPr lang="ru-RU" sz="74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Скрипти Python</a:t>
            </a:r>
            <a:endParaRPr/>
          </a:p>
        </p:txBody>
      </p:sp>
      <p:sp>
        <p:nvSpPr>
          <p:cNvPr id="338" name="Google Shape;338;p36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80111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ru-RU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Інтерактивна консоль найкраще за все підходить для експериментів та програм у 3-4 рядки</a:t>
            </a:r>
            <a:endParaRPr/>
          </a:p>
          <a:p>
            <a:pPr indent="-380111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ru-RU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Більшість програм набагато довші, тож їх друкують у файлі й наказують Python запускати команди з цього файлу</a:t>
            </a:r>
            <a:endParaRPr/>
          </a:p>
          <a:p>
            <a:pPr indent="-380111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ru-RU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 називаємо це «запускати скрипт чи сценарій Python»</a:t>
            </a:r>
            <a:endParaRPr/>
          </a:p>
          <a:p>
            <a:pPr indent="-380111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ru-RU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зручності ми додаємо «.py» після назви файлу, щоб позначити, що програма написана на Python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50"/>
              <a:buFont typeface="Cabin"/>
              <a:buNone/>
            </a:pPr>
            <a:r>
              <a:rPr lang="ru-RU" sz="74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Консоль або сценарії</a:t>
            </a:r>
            <a:endParaRPr sz="7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7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814"/>
              <a:buFont typeface="Cabin"/>
              <a:buChar char="•"/>
            </a:pPr>
            <a:r>
              <a:rPr lang="ru-RU" sz="3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Консоль</a:t>
            </a:r>
            <a:endParaRPr sz="3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08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5814"/>
              <a:buNone/>
            </a:pPr>
            <a:r>
              <a:rPr lang="ru-RU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 Ви пишете один рядок за раз і одразу ж чекаєте відповіді від Python</a:t>
            </a:r>
            <a:endParaRPr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ts val="5814"/>
              <a:buFont typeface="Cabin"/>
              <a:buChar char="•"/>
            </a:pPr>
            <a:r>
              <a:rPr lang="ru-RU" sz="3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Сценарій </a:t>
            </a:r>
            <a:endParaRPr sz="3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08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5814"/>
              <a:buNone/>
            </a:pPr>
            <a:r>
              <a:rPr lang="ru-RU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 За допомогою текстового редактора ви послідовно записуєте</a:t>
            </a:r>
            <a:r>
              <a:rPr lang="ru-RU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кілька рядків (інструкцій) у файл і просите Python виконати</a:t>
            </a:r>
            <a:r>
              <a:rPr lang="ru-RU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зазначені інструкції</a:t>
            </a:r>
            <a:endParaRPr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Серія кроків чи базові моделі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8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Як за рецептом для приготування страви або згідно з інструкцією зі складання меблів, ви вказуєте</a:t>
            </a: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послідовність</a:t>
            </a: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кроків, які треба виконати по черзі.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Деякі кроки </a:t>
            </a:r>
            <a:r>
              <a:rPr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умовні</a:t>
            </a: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їх можна пропустити.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Деколи крок або серію кроків треба </a:t>
            </a:r>
            <a:r>
              <a:rPr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повторити.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потреби ми зберігаємо серію кроків і наказуємо</a:t>
            </a: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комп'ютеру повторити їх мільйони разів у різних місцях</a:t>
            </a: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програми (Розділ 4).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Послідовні кроки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582116" y="2826310"/>
            <a:ext cx="3244646" cy="326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Програма: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urier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ru-RU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ru-RU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6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= x + 2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urier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ru-RU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ru-RU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6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11812570" y="3325265"/>
            <a:ext cx="1734097" cy="2132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Вивід: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4</a:t>
            </a:r>
            <a:endParaRPr/>
          </a:p>
        </p:txBody>
      </p:sp>
      <p:sp>
        <p:nvSpPr>
          <p:cNvPr id="358" name="Google Shape;358;p39"/>
          <p:cNvSpPr txBox="1"/>
          <p:nvPr/>
        </p:nvSpPr>
        <p:spPr>
          <a:xfrm>
            <a:off x="1587500" y="2742665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ru-RU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= 2</a:t>
            </a:r>
            <a:endParaRPr/>
          </a:p>
        </p:txBody>
      </p:sp>
      <p:sp>
        <p:nvSpPr>
          <p:cNvPr id="359" name="Google Shape;359;p39"/>
          <p:cNvSpPr txBox="1"/>
          <p:nvPr/>
        </p:nvSpPr>
        <p:spPr>
          <a:xfrm>
            <a:off x="1587500" y="3847565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ru-RU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print(x)</a:t>
            </a:r>
            <a:endParaRPr/>
          </a:p>
        </p:txBody>
      </p:sp>
      <p:cxnSp>
        <p:nvCxnSpPr>
          <p:cNvPr id="360" name="Google Shape;360;p39"/>
          <p:cNvCxnSpPr/>
          <p:nvPr/>
        </p:nvCxnSpPr>
        <p:spPr>
          <a:xfrm rot="10800000">
            <a:off x="2940049" y="3339707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361" name="Google Shape;361;p39"/>
          <p:cNvSpPr txBox="1"/>
          <p:nvPr/>
        </p:nvSpPr>
        <p:spPr>
          <a:xfrm>
            <a:off x="1587500" y="4928796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ru-RU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= x + 2</a:t>
            </a:r>
            <a:endParaRPr/>
          </a:p>
        </p:txBody>
      </p:sp>
      <p:cxnSp>
        <p:nvCxnSpPr>
          <p:cNvPr id="362" name="Google Shape;362;p39"/>
          <p:cNvCxnSpPr/>
          <p:nvPr/>
        </p:nvCxnSpPr>
        <p:spPr>
          <a:xfrm rot="10800000">
            <a:off x="2940049" y="4436813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363" name="Google Shape;363;p39"/>
          <p:cNvSpPr txBox="1"/>
          <p:nvPr/>
        </p:nvSpPr>
        <p:spPr>
          <a:xfrm>
            <a:off x="1587500" y="6031965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ru-RU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print(x)</a:t>
            </a:r>
            <a:endParaRPr/>
          </a:p>
        </p:txBody>
      </p:sp>
      <p:cxnSp>
        <p:nvCxnSpPr>
          <p:cNvPr id="364" name="Google Shape;364;p39"/>
          <p:cNvCxnSpPr/>
          <p:nvPr/>
        </p:nvCxnSpPr>
        <p:spPr>
          <a:xfrm rot="10800000">
            <a:off x="2940049" y="5525551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365" name="Google Shape;365;p39"/>
          <p:cNvCxnSpPr/>
          <p:nvPr/>
        </p:nvCxnSpPr>
        <p:spPr>
          <a:xfrm flipH="1">
            <a:off x="8774349" y="4669277"/>
            <a:ext cx="2762656" cy="72056"/>
          </a:xfrm>
          <a:prstGeom prst="straightConnector1">
            <a:avLst/>
          </a:prstGeom>
          <a:noFill/>
          <a:ln cap="rnd" cmpd="sng" w="50800">
            <a:solidFill>
              <a:srgbClr val="FF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366" name="Google Shape;366;p39"/>
          <p:cNvCxnSpPr/>
          <p:nvPr/>
        </p:nvCxnSpPr>
        <p:spPr>
          <a:xfrm flipH="1">
            <a:off x="8774349" y="5278965"/>
            <a:ext cx="2783186" cy="613835"/>
          </a:xfrm>
          <a:prstGeom prst="straightConnector1">
            <a:avLst/>
          </a:prstGeom>
          <a:noFill/>
          <a:ln cap="rnd" cmpd="sng" w="50800">
            <a:solidFill>
              <a:srgbClr val="FF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367" name="Google Shape;367;p39"/>
          <p:cNvSpPr txBox="1"/>
          <p:nvPr/>
        </p:nvSpPr>
        <p:spPr>
          <a:xfrm>
            <a:off x="2054200" y="7227515"/>
            <a:ext cx="12401102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Cabin"/>
              <a:buNone/>
            </a:pPr>
            <a:r>
              <a:rPr b="0" i="0" lang="ru-RU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Коли програма запущена, вона послідовно виконує крок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Cabin"/>
              <a:buNone/>
            </a:pPr>
            <a:r>
              <a:rPr b="0" i="0" lang="ru-RU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кроком. Ми вказуємо що за чим виконувати: спочатку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Cabin"/>
              <a:buNone/>
            </a:pPr>
            <a:r>
              <a:rPr b="0" i="0" lang="ru-RU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це, потім те, перейти до наступного – і так далі.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Користувачі проти Програмістів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Користувачі сприймають комп’ютери як перелік інструментів – текстовий редактор, таблиця, мапа, список справ тощо</a:t>
            </a:r>
            <a:endParaRPr/>
          </a:p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Програмісти досліджують як компʼютер працює та його мову</a:t>
            </a:r>
            <a:endParaRPr/>
          </a:p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Програмісти мають інструменти, які дозволяють їм створювати нові інструменти</a:t>
            </a:r>
            <a:endParaRPr/>
          </a:p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Часом програмісти створюють купу інструментів для користувачів, й іноді - маленьких «помічників» для автоматизації власних задач	</a:t>
            </a:r>
            <a:endParaRPr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Умовні кроки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Вивід: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Smaller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Finis </a:t>
            </a:r>
            <a:endParaRPr/>
          </a:p>
        </p:txBody>
      </p:sp>
      <p:sp>
        <p:nvSpPr>
          <p:cNvPr id="374" name="Google Shape;374;p40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Програма: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0" i="0" lang="ru-RU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&lt; 10: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'Smaller'</a:t>
            </a: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0" i="0" lang="ru-RU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&gt; 20: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'Bigger'</a:t>
            </a: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'Finis'</a:t>
            </a: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5" name="Google Shape;375;p4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= 5</a:t>
            </a:r>
            <a:endParaRPr/>
          </a:p>
        </p:txBody>
      </p:sp>
      <p:cxnSp>
        <p:nvCxnSpPr>
          <p:cNvPr id="376" name="Google Shape;376;p40"/>
          <p:cNvCxnSpPr/>
          <p:nvPr/>
        </p:nvCxnSpPr>
        <p:spPr>
          <a:xfrm rot="10800000">
            <a:off x="2597149" y="1576387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377" name="Google Shape;377;p40"/>
          <p:cNvCxnSpPr>
            <a:endCxn id="374" idx="3"/>
          </p:cNvCxnSpPr>
          <p:nvPr/>
        </p:nvCxnSpPr>
        <p:spPr>
          <a:xfrm flipH="1">
            <a:off x="12334672" y="4948150"/>
            <a:ext cx="1206300" cy="417600"/>
          </a:xfrm>
          <a:prstGeom prst="straightConnector1">
            <a:avLst/>
          </a:prstGeom>
          <a:noFill/>
          <a:ln cap="rnd" cmpd="sng" w="50800">
            <a:solidFill>
              <a:srgbClr val="FF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378" name="Google Shape;378;p40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&lt; 10 ?</a:t>
            </a:r>
            <a:endParaRPr/>
          </a:p>
        </p:txBody>
      </p:sp>
      <p:cxnSp>
        <p:nvCxnSpPr>
          <p:cNvPr id="379" name="Google Shape;379;p40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380" name="Google Shape;380;p40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0" i="0"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print('Smaller')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40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2" name="Google Shape;382;p40"/>
          <p:cNvCxnSpPr/>
          <p:nvPr/>
        </p:nvCxnSpPr>
        <p:spPr>
          <a:xfrm flipH="1" rot="10800000">
            <a:off x="4783137" y="27495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383" name="Google Shape;383;p40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4" name="Google Shape;384;p40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385" name="Google Shape;385;p4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&gt; 20 ?</a:t>
            </a:r>
            <a:endParaRPr/>
          </a:p>
        </p:txBody>
      </p:sp>
      <p:cxnSp>
        <p:nvCxnSpPr>
          <p:cNvPr id="386" name="Google Shape;386;p40"/>
          <p:cNvCxnSpPr/>
          <p:nvPr/>
        </p:nvCxnSpPr>
        <p:spPr>
          <a:xfrm rot="10800000">
            <a:off x="2597150" y="6097586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387" name="Google Shape;387;p40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0" i="0"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print('Bigger')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40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9" name="Google Shape;389;p40"/>
          <p:cNvCxnSpPr/>
          <p:nvPr/>
        </p:nvCxnSpPr>
        <p:spPr>
          <a:xfrm flipH="1" rot="10800000">
            <a:off x="4783137" y="54927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390" name="Google Shape;390;p40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1" name="Google Shape;391;p40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392" name="Google Shape;392;p40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cap="rnd" cmpd="sng" w="50800">
            <a:solidFill>
              <a:srgbClr val="FF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393" name="Google Shape;393;p40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0" i="0"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print('Finis')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0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1652280" y="3609265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Ні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0"/>
          <p:cNvSpPr txBox="1"/>
          <p:nvPr/>
        </p:nvSpPr>
        <p:spPr>
          <a:xfrm>
            <a:off x="1663560" y="6285823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Ні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4414837" y="4802660"/>
            <a:ext cx="725486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/>
          <p:nvPr>
            <p:ph type="title"/>
          </p:nvPr>
        </p:nvSpPr>
        <p:spPr>
          <a:xfrm>
            <a:off x="5889608" y="768096"/>
            <a:ext cx="9553591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Циклічні кроки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1"/>
          <p:cNvSpPr txBox="1"/>
          <p:nvPr/>
        </p:nvSpPr>
        <p:spPr>
          <a:xfrm>
            <a:off x="13337271" y="2406332"/>
            <a:ext cx="19938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Вивід: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Blastoff!</a:t>
            </a:r>
            <a:endParaRPr/>
          </a:p>
        </p:txBody>
      </p:sp>
      <p:sp>
        <p:nvSpPr>
          <p:cNvPr id="405" name="Google Shape;405;p41"/>
          <p:cNvSpPr txBox="1"/>
          <p:nvPr/>
        </p:nvSpPr>
        <p:spPr>
          <a:xfrm>
            <a:off x="7491961" y="2611795"/>
            <a:ext cx="3895178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Програма: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n &gt; 0</a:t>
            </a: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print(</a:t>
            </a: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 = n –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'Blastoff!'</a:t>
            </a:r>
            <a:r>
              <a:rPr b="1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cxnSp>
        <p:nvCxnSpPr>
          <p:cNvPr id="406" name="Google Shape;406;p41"/>
          <p:cNvCxnSpPr/>
          <p:nvPr/>
        </p:nvCxnSpPr>
        <p:spPr>
          <a:xfrm rot="10800000">
            <a:off x="2838336" y="1981647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407" name="Google Shape;407;p41"/>
          <p:cNvCxnSpPr/>
          <p:nvPr/>
        </p:nvCxnSpPr>
        <p:spPr>
          <a:xfrm flipH="1">
            <a:off x="10129838" y="3846244"/>
            <a:ext cx="2720973" cy="1231901"/>
          </a:xfrm>
          <a:prstGeom prst="straightConnector1">
            <a:avLst/>
          </a:prstGeom>
          <a:noFill/>
          <a:ln cap="rnd" cmpd="sng" w="50800">
            <a:solidFill>
              <a:srgbClr val="FF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408" name="Google Shape;408;p41"/>
          <p:cNvSpPr/>
          <p:nvPr/>
        </p:nvSpPr>
        <p:spPr>
          <a:xfrm>
            <a:off x="1422400" y="2527567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&gt; 0 ?</a:t>
            </a:r>
            <a:endParaRPr/>
          </a:p>
        </p:txBody>
      </p:sp>
      <p:cxnSp>
        <p:nvCxnSpPr>
          <p:cNvPr id="409" name="Google Shape;409;p41"/>
          <p:cNvCxnSpPr/>
          <p:nvPr/>
        </p:nvCxnSpPr>
        <p:spPr>
          <a:xfrm flipH="1" rot="10800000">
            <a:off x="2836861" y="3797517"/>
            <a:ext cx="20699" cy="2317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10" name="Google Shape;410;p41"/>
          <p:cNvCxnSpPr/>
          <p:nvPr/>
        </p:nvCxnSpPr>
        <p:spPr>
          <a:xfrm rot="10800000">
            <a:off x="4279899" y="3156216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1" name="Google Shape;411;p41"/>
          <p:cNvCxnSpPr/>
          <p:nvPr/>
        </p:nvCxnSpPr>
        <p:spPr>
          <a:xfrm flipH="1" rot="10800000">
            <a:off x="5024437" y="3156217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412" name="Google Shape;412;p41"/>
          <p:cNvCxnSpPr>
            <a:stCxn id="413" idx="2"/>
          </p:cNvCxnSpPr>
          <p:nvPr/>
        </p:nvCxnSpPr>
        <p:spPr>
          <a:xfrm flipH="1">
            <a:off x="5024450" y="5778866"/>
            <a:ext cx="4800" cy="300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4" name="Google Shape;414;p41"/>
          <p:cNvCxnSpPr/>
          <p:nvPr/>
        </p:nvCxnSpPr>
        <p:spPr>
          <a:xfrm>
            <a:off x="2852736" y="6081979"/>
            <a:ext cx="2187600" cy="1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5" name="Google Shape;415;p41"/>
          <p:cNvCxnSpPr/>
          <p:nvPr/>
        </p:nvCxnSpPr>
        <p:spPr>
          <a:xfrm flipH="1">
            <a:off x="1066800" y="3172092"/>
            <a:ext cx="396874" cy="317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16" name="Google Shape;416;p41"/>
          <p:cNvCxnSpPr/>
          <p:nvPr/>
        </p:nvCxnSpPr>
        <p:spPr>
          <a:xfrm flipH="1" rot="10800000">
            <a:off x="2840036" y="6559941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417" name="Google Shape;417;p41"/>
          <p:cNvCxnSpPr/>
          <p:nvPr/>
        </p:nvCxnSpPr>
        <p:spPr>
          <a:xfrm flipH="1" rot="10800000">
            <a:off x="1100137" y="3156217"/>
            <a:ext cx="1" cy="347878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418" name="Google Shape;418;p41"/>
          <p:cNvCxnSpPr/>
          <p:nvPr/>
        </p:nvCxnSpPr>
        <p:spPr>
          <a:xfrm>
            <a:off x="1084262" y="6577279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9" name="Google Shape;419;p41"/>
          <p:cNvCxnSpPr/>
          <p:nvPr/>
        </p:nvCxnSpPr>
        <p:spPr>
          <a:xfrm rot="10800000">
            <a:off x="11387138" y="6115316"/>
            <a:ext cx="1692273" cy="336016"/>
          </a:xfrm>
          <a:prstGeom prst="straightConnector1">
            <a:avLst/>
          </a:prstGeom>
          <a:noFill/>
          <a:ln cap="rnd" cmpd="sng" w="50800">
            <a:solidFill>
              <a:srgbClr val="FF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420" name="Google Shape;420;p41"/>
          <p:cNvSpPr txBox="1"/>
          <p:nvPr/>
        </p:nvSpPr>
        <p:spPr>
          <a:xfrm>
            <a:off x="5158135" y="6997697"/>
            <a:ext cx="10585500" cy="1193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Цикли (повторювані кроки) мають </a:t>
            </a:r>
            <a:r>
              <a:rPr b="0" i="0" lang="ru-RU" sz="32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ітераційні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змінні</a:t>
            </a: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які змінюються на кожній ітерації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протягом циклу.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542925" y="2413267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Ні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1"/>
          <p:cNvSpPr txBox="1"/>
          <p:nvPr/>
        </p:nvSpPr>
        <p:spPr>
          <a:xfrm>
            <a:off x="1338266" y="7175767"/>
            <a:ext cx="3051274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Arial"/>
              <a:buNone/>
            </a:pPr>
            <a:r>
              <a:rPr b="0" i="0" lang="ru-RU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print('Blastoff')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1"/>
          <p:cNvSpPr txBox="1"/>
          <p:nvPr/>
        </p:nvSpPr>
        <p:spPr>
          <a:xfrm>
            <a:off x="4659311" y="2413267"/>
            <a:ext cx="99764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ru-RU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1"/>
          <p:cNvSpPr txBox="1"/>
          <p:nvPr/>
        </p:nvSpPr>
        <p:spPr>
          <a:xfrm>
            <a:off x="1397000" y="1232167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ru-RU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= 5</a:t>
            </a:r>
            <a:endParaRPr/>
          </a:p>
        </p:txBody>
      </p:sp>
      <p:sp>
        <p:nvSpPr>
          <p:cNvPr id="425" name="Google Shape;425;p41"/>
          <p:cNvSpPr txBox="1"/>
          <p:nvPr/>
        </p:nvSpPr>
        <p:spPr>
          <a:xfrm>
            <a:off x="3581400" y="3810267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ru-RU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0" i="0" lang="ru-RU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n)</a:t>
            </a:r>
            <a:endParaRPr/>
          </a:p>
        </p:txBody>
      </p:sp>
      <p:cxnSp>
        <p:nvCxnSpPr>
          <p:cNvPr id="426" name="Google Shape;426;p41"/>
          <p:cNvCxnSpPr/>
          <p:nvPr/>
        </p:nvCxnSpPr>
        <p:spPr>
          <a:xfrm rot="10800000">
            <a:off x="10129838" y="5206732"/>
            <a:ext cx="2798761" cy="636587"/>
          </a:xfrm>
          <a:prstGeom prst="straightConnector1">
            <a:avLst/>
          </a:prstGeom>
          <a:noFill/>
          <a:ln cap="rnd" cmpd="sng" w="50800">
            <a:solidFill>
              <a:srgbClr val="FF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413" name="Google Shape;413;p41"/>
          <p:cNvSpPr txBox="1"/>
          <p:nvPr/>
        </p:nvSpPr>
        <p:spPr>
          <a:xfrm>
            <a:off x="3568700" y="5029467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ru-RU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 = n -1</a:t>
            </a:r>
            <a:endParaRPr/>
          </a:p>
        </p:txBody>
      </p:sp>
      <p:cxnSp>
        <p:nvCxnSpPr>
          <p:cNvPr id="427" name="Google Shape;427;p41"/>
          <p:cNvCxnSpPr>
            <a:stCxn id="413" idx="0"/>
            <a:endCxn id="425" idx="2"/>
          </p:cNvCxnSpPr>
          <p:nvPr/>
        </p:nvCxnSpPr>
        <p:spPr>
          <a:xfrm flipH="1" rot="10800000">
            <a:off x="5029250" y="4559667"/>
            <a:ext cx="12600" cy="469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name = </a:t>
            </a:r>
            <a:r>
              <a:rPr b="0" i="0" lang="ru-RU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('Enter file:')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handle = open(name, 'r')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counts = dict()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rPr>
              <a:t>for line in handle: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rPr>
              <a:t>    words = line.split()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rPr>
              <a:t>    for word in words: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rPr>
              <a:t>        counts[word] = counts.get(word,0)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bigcount = 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bigword = 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rPr>
              <a:t>for word,count in counts.items():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"/>
              </a:rPr>
              <a:t>    if bigcount is None or count &gt; bigcount: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"/>
              </a:rPr>
              <a:t>        bigword = word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"/>
              </a:rPr>
              <a:t>        bigcount = count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print(bigword, bigcount)</a:t>
            </a:r>
            <a:endParaRPr/>
          </a:p>
        </p:txBody>
      </p:sp>
      <p:sp>
        <p:nvSpPr>
          <p:cNvPr id="433" name="Google Shape;433;p42"/>
          <p:cNvSpPr txBox="1"/>
          <p:nvPr/>
        </p:nvSpPr>
        <p:spPr>
          <a:xfrm>
            <a:off x="12082000" y="615550"/>
            <a:ext cx="2550299" cy="2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Послідовні </a:t>
            </a:r>
            <a:endParaRPr b="0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Циклічні</a:t>
            </a:r>
            <a:endParaRPr b="0" i="0" sz="30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Умовні</a:t>
            </a:r>
            <a:endParaRPr b="0" i="0" sz="3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name = </a:t>
            </a:r>
            <a:r>
              <a:rPr b="0" i="0" lang="ru-RU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('Enter file:')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handle = open(name, 'r')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counts = dict()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for line in handle: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words = line.split()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for word in words: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ourier"/>
              <a:buNone/>
            </a:pP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    counts[word] = counts.get(word,0)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t/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bigcount = 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bigword = 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for word,count in counts.items():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0" i="0" lang="ru-RU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0" i="0" lang="ru-RU" sz="2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if bigcount is None or count &gt; bigcount: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       bigword = word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       bigcount = count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Cabin"/>
              <a:buNone/>
            </a:pPr>
            <a:r>
              <a:t/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print(bigword, bigcount)</a:t>
            </a:r>
            <a:endParaRPr/>
          </a:p>
        </p:txBody>
      </p:sp>
      <p:sp>
        <p:nvSpPr>
          <p:cNvPr id="439" name="Google Shape;439;p43"/>
          <p:cNvSpPr txBox="1"/>
          <p:nvPr/>
        </p:nvSpPr>
        <p:spPr>
          <a:xfrm>
            <a:off x="12003133" y="712245"/>
            <a:ext cx="3996000" cy="76805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Коротка «історія»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про те, як рахувати</a:t>
            </a:r>
            <a:endParaRPr b="0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слова у Python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Вхідні дані від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Користувача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t/>
            </a:r>
            <a:endParaRPr b="0" i="0" sz="30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Речення про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послідовне</a:t>
            </a:r>
            <a:endParaRPr b="0" i="0" sz="3000" u="none" cap="none" strike="noStrike">
              <a:solidFill>
                <a:srgbClr val="00FA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00FA00"/>
                </a:solidFill>
                <a:latin typeface="Arial"/>
                <a:ea typeface="Arial"/>
                <a:cs typeface="Arial"/>
                <a:sym typeface="Arial"/>
              </a:rPr>
              <a:t>оновлення даних</a:t>
            </a:r>
            <a:endParaRPr b="0" i="0" sz="3000" u="none" cap="none" strike="noStrike">
              <a:solidFill>
                <a:srgbClr val="00FA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t/>
            </a:r>
            <a:endParaRPr b="0" i="0" sz="30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Абзац про те, як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знайти набільше</a:t>
            </a:r>
            <a:endParaRPr b="0" i="0" sz="3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ru-RU" sz="3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значення у списку</a:t>
            </a:r>
            <a:endParaRPr b="0" i="0" sz="3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43"/>
          <p:cNvCxnSpPr/>
          <p:nvPr/>
        </p:nvCxnSpPr>
        <p:spPr>
          <a:xfrm>
            <a:off x="6986588" y="1211263"/>
            <a:ext cx="5172986" cy="2323998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43"/>
          <p:cNvCxnSpPr/>
          <p:nvPr/>
        </p:nvCxnSpPr>
        <p:spPr>
          <a:xfrm>
            <a:off x="9890125" y="4349750"/>
            <a:ext cx="2269449" cy="85711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43"/>
          <p:cNvCxnSpPr/>
          <p:nvPr/>
        </p:nvCxnSpPr>
        <p:spPr>
          <a:xfrm>
            <a:off x="10214043" y="6887183"/>
            <a:ext cx="1789090" cy="680936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Висновки</a:t>
            </a:r>
            <a:endParaRPr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4"/>
          <p:cNvSpPr txBox="1"/>
          <p:nvPr>
            <p:ph idx="1" type="body"/>
          </p:nvPr>
        </p:nvSpPr>
        <p:spPr>
          <a:xfrm>
            <a:off x="812800" y="2138869"/>
            <a:ext cx="14630400" cy="510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 короткий огляд </a:t>
            </a:r>
            <a:r>
              <a:rPr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Розділу 1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 будемо повертатися до цієї інформації впродовж</a:t>
            </a: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курсу 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 розглянули загальну картину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lang="ru-RU" sz="3600">
                <a:solidFill>
                  <a:srgbClr val="FFFF00"/>
                </a:solidFill>
              </a:rPr>
              <a:t>Права власності / Застереження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454" name="Google Shape;454;p45"/>
          <p:cNvSpPr txBox="1"/>
          <p:nvPr/>
        </p:nvSpPr>
        <p:spPr>
          <a:xfrm>
            <a:off x="1206100" y="2198849"/>
            <a:ext cx="6797699" cy="5914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Авторські права на ці слайди з 2010 року належать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Чарльзу Северенсу (www.dr-chuck.com) зі Школи інформації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Мічиганського університету та захищені ліцензією Creative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Commons Attribution 4.0. Будь ласка, збережіть цей фінальний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слайд у всіх копіях документа, щоб відповідати вимогам ліцензії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щодо посилань на джерела. При повторній публікації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матеріалів, якщо щось зміните, додайте ім’я та організацію до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переліку співавторів нижче.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Першоджерело: Чарльз Северенс, Школа інформації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Мічиганського університету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Переклад: платформа Prometheus</a:t>
            </a:r>
            <a:endParaRPr/>
          </a:p>
        </p:txBody>
      </p:sp>
      <p:pic>
        <p:nvPicPr>
          <p:cNvPr id="455" name="Google Shape;45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7687" y="1129973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Для чого ставати програмістом?</a:t>
            </a:r>
            <a:endParaRPr/>
          </a:p>
        </p:txBody>
      </p:sp>
      <p:sp>
        <p:nvSpPr>
          <p:cNvPr id="77" name="Google Shape;77;p5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bin"/>
              <a:buChar char="•"/>
            </a:pPr>
            <a:r>
              <a:rPr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Аби зробити щось – ми можемо бути й користувачами, і програмістами</a:t>
            </a:r>
            <a:endParaRPr sz="3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82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None/>
            </a:pPr>
            <a:r>
              <a:rPr lang="ru-RU" sz="3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 </a:t>
            </a:r>
            <a:r>
              <a:rPr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Видалити дані опитування</a:t>
            </a:r>
            <a:endParaRPr/>
          </a:p>
          <a:p>
            <a:pPr indent="-571500" lvl="0" marL="9497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•"/>
            </a:pPr>
            <a:r>
              <a:rPr lang="ru-RU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Щоб створити придатне для застосування іншими – тільки професійними програмістам</a:t>
            </a:r>
            <a:endParaRPr sz="3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8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None/>
            </a:pPr>
            <a:r>
              <a:rPr lang="ru-RU" sz="3600"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Вирішити проблему з продуктивністю програмного забезпечення Сакаі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8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None/>
            </a:pP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Додати гостьову книгу на вебсайт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6"/>
          <p:cNvCxnSpPr/>
          <p:nvPr/>
        </p:nvCxnSpPr>
        <p:spPr>
          <a:xfrm flipH="1" rot="10800000">
            <a:off x="5361429" y="3688063"/>
            <a:ext cx="1042306" cy="1261323"/>
          </a:xfrm>
          <a:prstGeom prst="straightConnector1">
            <a:avLst/>
          </a:prstGeom>
          <a:noFill/>
          <a:ln cap="rnd" cmpd="sng" w="215900">
            <a:solidFill>
              <a:srgbClr val="2E2F3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" name="Google Shape;83;p6"/>
          <p:cNvCxnSpPr/>
          <p:nvPr/>
        </p:nvCxnSpPr>
        <p:spPr>
          <a:xfrm flipH="1" rot="10800000">
            <a:off x="7810848" y="3623370"/>
            <a:ext cx="67287" cy="1009322"/>
          </a:xfrm>
          <a:prstGeom prst="straightConnector1">
            <a:avLst/>
          </a:prstGeom>
          <a:noFill/>
          <a:ln cap="rnd" cmpd="sng" w="215900">
            <a:solidFill>
              <a:srgbClr val="2E2F3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4" name="Google Shape;84;p6"/>
          <p:cNvCxnSpPr/>
          <p:nvPr/>
        </p:nvCxnSpPr>
        <p:spPr>
          <a:xfrm rot="10800000">
            <a:off x="8621409" y="3673734"/>
            <a:ext cx="2303628" cy="773154"/>
          </a:xfrm>
          <a:prstGeom prst="straightConnector1">
            <a:avLst/>
          </a:prstGeom>
          <a:noFill/>
          <a:ln cap="rnd" cmpd="sng" w="215900">
            <a:solidFill>
              <a:srgbClr val="2E2F3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85" name="Google Shape;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2155" y="364675"/>
            <a:ext cx="986892" cy="140381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6"/>
          <p:cNvSpPr txBox="1"/>
          <p:nvPr/>
        </p:nvSpPr>
        <p:spPr>
          <a:xfrm>
            <a:off x="3911989" y="2333061"/>
            <a:ext cx="8254011" cy="1319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rnd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vo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Комп’ютер</a:t>
            </a:r>
            <a:endParaRPr b="0" i="0" sz="4400" u="none" cap="none" strike="noStrike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vo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Апаратне забезпечення + Програмне забезпечення</a:t>
            </a:r>
            <a:endParaRPr b="0" i="0" sz="3200" u="none" cap="none" strike="noStrike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10052467" y="4685885"/>
            <a:ext cx="2417095" cy="1139939"/>
          </a:xfrm>
          <a:prstGeom prst="roundRect">
            <a:avLst>
              <a:gd fmla="val 3000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rnd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Ovo"/>
              <a:buNone/>
            </a:pPr>
            <a:r>
              <a:rPr b="0" i="0" lang="ru-RU" sz="3800" u="none" cap="none" strike="noStrike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Мережі</a:t>
            </a:r>
            <a:endParaRPr b="0" i="0" sz="3800" u="none" cap="none" strike="noStrike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9155292" y="5237008"/>
            <a:ext cx="774898" cy="52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Ovo"/>
              <a:buNone/>
            </a:pPr>
            <a:r>
              <a:rPr b="0" i="0" lang="ru-RU" sz="3800" u="none" cap="none" strike="noStrike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....</a:t>
            </a:r>
            <a:endParaRPr/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4334" y="364675"/>
            <a:ext cx="3018730" cy="15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39527" y="213698"/>
            <a:ext cx="1026473" cy="190517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/>
        </p:nvSpPr>
        <p:spPr>
          <a:xfrm>
            <a:off x="2080862" y="6353743"/>
            <a:ext cx="12087225" cy="1897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Ovo"/>
              <a:buNone/>
            </a:pP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 точки зору розробника програмного забезпечення ми будуємо ПЗ. Кінцеві користувачі (зацікавлені особи / виконавці) – ті, кого нам потрібно задовольнити – часто платять кошти, коли хочуть, що ми щось для них зробили. Але ми маємо використовувати дані, інформацію, мережі, щоб виконати дії користувача. Апаратне і програмне забезпечення – наші друзі та союзники у цьому квесті</a:t>
            </a: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6535889" y="4678870"/>
            <a:ext cx="2667232" cy="1139939"/>
          </a:xfrm>
          <a:prstGeom prst="roundRect">
            <a:avLst>
              <a:gd fmla="val 3000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rnd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Ovo"/>
              <a:buNone/>
            </a:pPr>
            <a:r>
              <a:rPr b="0" i="0" lang="ru-RU" sz="3800" u="none" cap="none" strike="noStrike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Інформація</a:t>
            </a:r>
            <a:endParaRPr b="0" i="0" sz="3800" u="none" cap="none" strike="noStrike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3522982" y="4658226"/>
            <a:ext cx="2417095" cy="1139939"/>
          </a:xfrm>
          <a:prstGeom prst="roundRect">
            <a:avLst>
              <a:gd fmla="val 3000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rnd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Ovo"/>
              <a:buNone/>
            </a:pPr>
            <a:r>
              <a:rPr b="0" i="0" lang="ru-RU" sz="3800" u="none" cap="none" strike="noStrike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Дані</a:t>
            </a:r>
            <a:endParaRPr b="0" i="0" sz="3800" u="none" cap="none" strike="noStrike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6825409" y="790711"/>
            <a:ext cx="2598133" cy="54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ru-RU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Користувач</a:t>
            </a:r>
            <a:endParaRPr b="0" i="0" sz="3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62773" y="2755633"/>
            <a:ext cx="379980" cy="5409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 txBox="1"/>
          <p:nvPr/>
        </p:nvSpPr>
        <p:spPr>
          <a:xfrm>
            <a:off x="12399437" y="3348982"/>
            <a:ext cx="3125907" cy="548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ru-RU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Програміст</a:t>
            </a:r>
            <a:endParaRPr b="0" i="0" sz="3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6"/>
          <p:cNvCxnSpPr/>
          <p:nvPr/>
        </p:nvCxnSpPr>
        <p:spPr>
          <a:xfrm rot="10800000">
            <a:off x="10361887" y="1938783"/>
            <a:ext cx="915646" cy="883981"/>
          </a:xfrm>
          <a:prstGeom prst="straightConnector1">
            <a:avLst/>
          </a:prstGeom>
          <a:noFill/>
          <a:ln cap="rnd" cmpd="sng" w="1016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500"/>
              <a:buFont typeface="Cabin"/>
              <a:buNone/>
            </a:pPr>
            <a:r>
              <a:rPr lang="ru-RU" sz="60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Що таке код? Програмне забезпечення? Програма?</a:t>
            </a:r>
            <a:endParaRPr sz="60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bin"/>
              <a:buChar char="•"/>
            </a:pPr>
            <a:r>
              <a:rPr lang="ru-RU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Послідовний набір інструкцій</a:t>
            </a:r>
            <a:endParaRPr/>
          </a:p>
          <a:p>
            <a:pPr indent="0" lvl="0" marL="4036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None/>
            </a:pPr>
            <a:r>
              <a:rPr lang="ru-RU" sz="3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Це часточка нашого інтелекту в комп’ютері</a:t>
            </a:r>
            <a:endParaRPr/>
          </a:p>
          <a:p>
            <a:pPr indent="0" lvl="0" marL="4036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None/>
            </a:pPr>
            <a:r>
              <a:rPr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Ми щось визначаємо, потім кодуємо це, і потім передаємо це комусь іншому, аби зберегти їхній час і енергію на з’ясування цього</a:t>
            </a:r>
            <a:endParaRPr/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ru-RU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Трохи креативності </a:t>
            </a:r>
            <a:r>
              <a:rPr lang="ru-RU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особливо, коли ми ретельно враховуємо поведінку користувача (UI/UX)</a:t>
            </a:r>
            <a:endParaRPr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Програми для людей...</a:t>
            </a:r>
            <a:endParaRPr/>
          </a:p>
        </p:txBody>
      </p:sp>
      <p:sp>
        <p:nvSpPr>
          <p:cNvPr id="109" name="Google Shape;109;p8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Arial"/>
              <a:buNone/>
            </a:pPr>
            <a:r>
              <a:rPr b="0" i="0" lang="ru-RU" sz="3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https://www.youtube.com/watch?v=XiBYM6g8Tck</a:t>
            </a:r>
            <a:endParaRPr/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ru-RU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Програми для людей...</a:t>
            </a:r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Поки грає музика: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Ліву руку витягнути і підняти вгору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Праву руку витягнути і підняти вгору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Перекид лівою рукою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Переворот правою рукою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Ліву руку до правого плеча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Праву річку до лівого плеча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Ліва рука на потилицю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Удар правою рукою по потилиці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Удар лівою рукою вправо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Удар правою рукою в лівий бік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Ліва рука на лівому стерні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Правою рукою по правому стерну Похитуйся.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Похитуйся.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Стрибок.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Arial"/>
              <a:buNone/>
            </a:pPr>
            <a:r>
              <a:rPr b="0" i="0" lang="ru-RU" sz="3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https://www.youtube.com/watch?v=XiBYM6g8Tck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