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9144000" cx="16256000"/>
  <p:notesSz cx="6858000" cy="9144000"/>
  <p:embeddedFontLst>
    <p:embeddedFont>
      <p:font typeface="Gill Sans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GoogleSlidesCustomDataVersion2">
      <go:slidesCustomData xmlns:go="http://customooxmlschemas.google.com/" r:id="rId43" roundtripDataSignature="AMtx7mjg0hvDTHipHecBfVi9j2t3tTxa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06B68C-E806-427E-B30D-424425804A36}">
  <a:tblStyle styleId="{B606B68C-E806-427E-B30D-424425804A36}" styleName="Table_0">
    <a:wholeTbl>
      <a:tcTxStyle>
        <a:font>
          <a:latin typeface="Arial"/>
          <a:ea typeface="Arial"/>
          <a:cs typeface="Arial"/>
        </a:font>
        <a:srgbClr val="80808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5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GillSans-bold.fntdata"/><Relationship Id="rId41" Type="http://schemas.openxmlformats.org/officeDocument/2006/relationships/font" Target="fonts/GillSans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43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 at the end.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" name="Google Shape;2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7" name="Google Shape;9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" name="Google Shape;10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" name="Google Shape;11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7" name="Google Shape;12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" name="Google Shape;2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0" name="Google Shape;23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7" name="Google Shape;24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4" name="Google Shape;25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1" name="Google Shape;26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8" name="Google Shape;26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6" name="Google Shape;27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3" name="Google Shape;28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1" name="Google Shape;291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" name="Google Shape;3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0" name="Google Shape;30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6" name="Google Shape;306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1" name="Google Shape;31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8" name="Google Shape;31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24" name="Google Shape;324;p3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" name="Google Shape;4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" name="Google Shape;5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7" name="Google Shape;7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4" name="Google Shape;8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" name="Google Shape;9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36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7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7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bin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9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5"/>
          <p:cNvSpPr/>
          <p:nvPr/>
        </p:nvSpPr>
        <p:spPr>
          <a:xfrm>
            <a:off x="0" y="0"/>
            <a:ext cx="16256000" cy="7680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35"/>
          <p:cNvSpPr/>
          <p:nvPr/>
        </p:nvSpPr>
        <p:spPr>
          <a:xfrm>
            <a:off x="0" y="8357616"/>
            <a:ext cx="16256000" cy="7863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pythonlearn.com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en.wikipedia.org/wiki/Mnemonic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Змінні, вирази та інструкції</a:t>
            </a:r>
            <a:endParaRPr sz="76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bin"/>
              <a:buNone/>
            </a:pPr>
            <a:r>
              <a:rPr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Розділ 2</a:t>
            </a:r>
            <a:endParaRPr/>
          </a:p>
        </p:txBody>
      </p:sp>
      <p:sp>
        <p:nvSpPr>
          <p:cNvPr id="25" name="Google Shape;25;p1"/>
          <p:cNvSpPr txBox="1"/>
          <p:nvPr/>
        </p:nvSpPr>
        <p:spPr>
          <a:xfrm>
            <a:off x="3957350" y="6971655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Python для всіх</a:t>
            </a:r>
            <a:endParaRPr b="0" i="0" sz="32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www.py4e.com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x1q3z9ocd = 35.0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x1q3z9afd = 12.50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x1q3p9afd = x1q3z9ocd * x1q3z9afd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print(x1q3p9afd)</a:t>
            </a:r>
            <a:endParaRPr/>
          </a:p>
        </p:txBody>
      </p:sp>
      <p:sp>
        <p:nvSpPr>
          <p:cNvPr id="100" name="Google Shape;100;p10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hours = 35.0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rate = 12.50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pay = hours * rate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print(pay)</a:t>
            </a:r>
            <a:endParaRPr/>
          </a:p>
        </p:txBody>
      </p:sp>
      <p:sp>
        <p:nvSpPr>
          <p:cNvPr id="101" name="Google Shape;101;p10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a = 35.0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b = 12.50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c = a * b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print(c)</a:t>
            </a:r>
            <a:endParaRPr/>
          </a:p>
        </p:txBody>
      </p:sp>
      <p:sp>
        <p:nvSpPr>
          <p:cNvPr id="102" name="Google Shape;102;p10"/>
          <p:cNvSpPr txBox="1"/>
          <p:nvPr/>
        </p:nvSpPr>
        <p:spPr>
          <a:xfrm>
            <a:off x="1536699" y="6057900"/>
            <a:ext cx="4214395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Що роблять ці фрагменти коду?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Речення чи рядки коду</a:t>
            </a:r>
            <a:endParaRPr/>
          </a:p>
        </p:txBody>
      </p:sp>
      <p:sp>
        <p:nvSpPr>
          <p:cNvPr id="108" name="Google Shape;108;p11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200"/>
              <a:buFont typeface="Cabin"/>
              <a:buNone/>
            </a:pPr>
            <a:r>
              <a:rPr b="0" i="0" lang="en-US" sz="4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-US" sz="4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n-US" sz="4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200"/>
              <a:buFont typeface="Cabin"/>
              <a:buNone/>
            </a:pPr>
            <a:r>
              <a:rPr b="0" i="0" lang="en-US" sz="4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-US" sz="4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n-US" sz="4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-US" sz="4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b="0" i="0" lang="en-US" sz="4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Cabin"/>
              <a:buNone/>
            </a:pPr>
            <a:r>
              <a:rPr b="0" i="0" lang="en-US" sz="4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4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  <p:sp>
        <p:nvSpPr>
          <p:cNvPr id="109" name="Google Shape;109;p11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050"/>
              <a:buFont typeface="Cabin"/>
              <a:buNone/>
            </a:pPr>
            <a:r>
              <a:rPr b="0" i="0" lang="en-US" sz="4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Змінна</a:t>
            </a:r>
            <a:endParaRPr b="0" i="0" sz="42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1"/>
          <p:cNvSpPr txBox="1"/>
          <p:nvPr/>
        </p:nvSpPr>
        <p:spPr>
          <a:xfrm>
            <a:off x="4487779" y="7037422"/>
            <a:ext cx="2664474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050"/>
              <a:buFont typeface="Cabin"/>
              <a:buNone/>
            </a:pP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Оператор</a:t>
            </a:r>
            <a:endParaRPr b="0" i="0" sz="4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1"/>
          <p:cNvSpPr txBox="1"/>
          <p:nvPr/>
        </p:nvSpPr>
        <p:spPr>
          <a:xfrm>
            <a:off x="8080914" y="7088222"/>
            <a:ext cx="2664474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050"/>
              <a:buFont typeface="Cabin"/>
              <a:buNone/>
            </a:pPr>
            <a:r>
              <a:rPr b="0" i="0" lang="en-US" sz="42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Константа</a:t>
            </a:r>
            <a:endParaRPr b="0" i="0" sz="42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1"/>
          <p:cNvSpPr txBox="1"/>
          <p:nvPr/>
        </p:nvSpPr>
        <p:spPr>
          <a:xfrm>
            <a:off x="11589607" y="7103710"/>
            <a:ext cx="3009992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50"/>
              <a:buFont typeface="Cabin"/>
              <a:buNone/>
            </a:pPr>
            <a:r>
              <a:rPr b="0" i="0" lang="en-US" sz="4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Функція</a:t>
            </a:r>
            <a:endParaRPr b="0" i="0" sz="42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1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Інструкція присвоювання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Присвоєння з виразом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Інструкція виводу на екран</a:t>
            </a:r>
            <a:endParaRPr/>
          </a:p>
        </p:txBody>
      </p:sp>
      <p:cxnSp>
        <p:nvCxnSpPr>
          <p:cNvPr id="114" name="Google Shape;114;p11"/>
          <p:cNvCxnSpPr/>
          <p:nvPr/>
        </p:nvCxnSpPr>
        <p:spPr>
          <a:xfrm flipH="1" rot="10800000">
            <a:off x="5308600" y="3886262"/>
            <a:ext cx="1330199" cy="17399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15" name="Google Shape;115;p11"/>
          <p:cNvCxnSpPr/>
          <p:nvPr/>
        </p:nvCxnSpPr>
        <p:spPr>
          <a:xfrm flipH="1" rot="10800000">
            <a:off x="5816600" y="4734062"/>
            <a:ext cx="933599" cy="7800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16" name="Google Shape;116;p11"/>
          <p:cNvCxnSpPr/>
          <p:nvPr/>
        </p:nvCxnSpPr>
        <p:spPr>
          <a:xfrm flipH="1" rot="10800000">
            <a:off x="5384800" y="5562662"/>
            <a:ext cx="1330199" cy="17399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 lim="8000"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9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Інструкції</a:t>
            </a: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 присвоювання</a:t>
            </a:r>
            <a:endParaRPr sz="76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 присвоюємо значення змінній за допомогою інструкції присвоювання (=)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Інструкція присвоювання складається з виразу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у правій частині  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 </a:t>
            </a:r>
            <a:r>
              <a:rPr lang="en-US" sz="3600" u="none" cap="none" strike="noStrike">
                <a:solidFill>
                  <a:srgbClr val="00FA00"/>
                </a:solidFill>
                <a:latin typeface="Arial"/>
                <a:ea typeface="Arial"/>
                <a:cs typeface="Arial"/>
                <a:sym typeface="Arial"/>
              </a:rPr>
              <a:t>змінна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для зберігання результату у лівій частині</a:t>
            </a:r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-US" sz="4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3.9 </a:t>
            </a:r>
            <a:r>
              <a:rPr b="0" i="0" lang="en-US" sz="4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rPr b="0" i="0" lang="en-US" sz="4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 </a:t>
            </a:r>
            <a:r>
              <a:rPr b="0" i="0" lang="en-US" sz="4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rPr b="0" i="0" lang="en-US" sz="4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( 1 </a:t>
            </a:r>
            <a:r>
              <a:rPr b="0" i="0" lang="en-US" sz="4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rPr b="0" i="0" lang="en-US" sz="4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-US" sz="4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)</a:t>
            </a:r>
            <a:endParaRPr/>
          </a:p>
        </p:txBody>
      </p:sp>
      <p:sp>
        <p:nvSpPr>
          <p:cNvPr id="124" name="Google Shape;124;p12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cap="rnd" cmpd="sng" w="50800">
            <a:solidFill>
              <a:srgbClr val="FF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-US" sz="4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0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n-US" sz="4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3.9 *  x  * ( 1  -  x )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25"/>
              <a:buFont typeface="Cabin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0.6</a:t>
            </a:r>
            <a:endParaRPr/>
          </a:p>
        </p:txBody>
      </p:sp>
      <p:sp>
        <p:nvSpPr>
          <p:cNvPr id="131" name="Google Shape;131;p13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3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32" name="Google Shape;132;p13"/>
          <p:cNvSpPr txBox="1"/>
          <p:nvPr/>
        </p:nvSpPr>
        <p:spPr>
          <a:xfrm>
            <a:off x="581025" y="5822848"/>
            <a:ext cx="7546975" cy="2399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Arial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Праворуч бачимо вираз.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Verdana"/>
              <a:buNone/>
            </a:pPr>
            <a:r>
              <a:rPr b="0" i="0" lang="en-US" sz="3600" u="none" cap="none" strike="noStrik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Після обчислення виразу, </a:t>
            </a:r>
            <a:r>
              <a:rPr b="0" i="0" lang="en-US" sz="3600" u="none" cap="none" strike="noStrike">
                <a:solidFill>
                  <a:srgbClr val="00FA00"/>
                </a:solidFill>
                <a:latin typeface="Verdana"/>
                <a:ea typeface="Verdana"/>
                <a:cs typeface="Verdana"/>
                <a:sym typeface="Verdana"/>
              </a:rPr>
              <a:t>результат</a:t>
            </a:r>
            <a:r>
              <a:rPr b="0" i="0" lang="en-US" sz="3600" u="none" cap="none" strike="noStrik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3600" u="none" cap="none" strike="noStrike">
                <a:solidFill>
                  <a:srgbClr val="00FA00"/>
                </a:solidFill>
                <a:latin typeface="Verdana"/>
                <a:ea typeface="Verdana"/>
                <a:cs typeface="Verdana"/>
                <a:sym typeface="Verdana"/>
              </a:rPr>
              <a:t>поміщається (присвоюється) у змінну x.</a:t>
            </a:r>
            <a:endParaRPr b="0" i="0" sz="3600" u="none" cap="none" strike="noStrike">
              <a:solidFill>
                <a:srgbClr val="00FA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0.6</a:t>
            </a:r>
            <a:endParaRPr/>
          </a:p>
        </p:txBody>
      </p:sp>
      <p:sp>
        <p:nvSpPr>
          <p:cNvPr id="134" name="Google Shape;134;p13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0.6</a:t>
            </a:r>
            <a:endParaRPr/>
          </a:p>
        </p:txBody>
      </p:sp>
      <p:cxnSp>
        <p:nvCxnSpPr>
          <p:cNvPr id="135" name="Google Shape;135;p13"/>
          <p:cNvCxnSpPr/>
          <p:nvPr/>
        </p:nvCxnSpPr>
        <p:spPr>
          <a:xfrm flipH="1" rot="10800000">
            <a:off x="10100344" y="2129110"/>
            <a:ext cx="606425" cy="956938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36" name="Google Shape;136;p13"/>
          <p:cNvCxnSpPr/>
          <p:nvPr/>
        </p:nvCxnSpPr>
        <p:spPr>
          <a:xfrm rot="10800000">
            <a:off x="11739325" y="2129111"/>
            <a:ext cx="1696621" cy="1147467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137" name="Google Shape;137;p13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0.4</a:t>
            </a:r>
            <a:endParaRPr/>
          </a:p>
        </p:txBody>
      </p:sp>
      <p:cxnSp>
        <p:nvCxnSpPr>
          <p:cNvPr id="138" name="Google Shape;138;p13"/>
          <p:cNvCxnSpPr/>
          <p:nvPr/>
        </p:nvCxnSpPr>
        <p:spPr>
          <a:xfrm rot="10800000">
            <a:off x="8085136" y="4457799"/>
            <a:ext cx="2393950" cy="2117626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39" name="Google Shape;139;p13"/>
          <p:cNvCxnSpPr>
            <a:stCxn id="140" idx="0"/>
          </p:cNvCxnSpPr>
          <p:nvPr/>
        </p:nvCxnSpPr>
        <p:spPr>
          <a:xfrm rot="10800000">
            <a:off x="9988950" y="4457725"/>
            <a:ext cx="993000" cy="211770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140" name="Google Shape;140;p13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0.936</a:t>
            </a:r>
            <a:endParaRPr/>
          </a:p>
        </p:txBody>
      </p:sp>
      <p:cxnSp>
        <p:nvCxnSpPr>
          <p:cNvPr id="141" name="Google Shape;141;p13"/>
          <p:cNvCxnSpPr/>
          <p:nvPr/>
        </p:nvCxnSpPr>
        <p:spPr>
          <a:xfrm flipH="1" rot="10800000">
            <a:off x="13166725" y="4580012"/>
            <a:ext cx="485699" cy="485699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42" name="Google Shape;142;p13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143" name="Google Shape;143;p13"/>
          <p:cNvSpPr txBox="1"/>
          <p:nvPr/>
        </p:nvSpPr>
        <p:spPr>
          <a:xfrm>
            <a:off x="581025" y="1085850"/>
            <a:ext cx="6639582" cy="1531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900"/>
              <a:buFont typeface="Arial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Змінна – це посилання на ділянку пам'яті, призначену для зберігання значення (</a:t>
            </a: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0.6</a:t>
            </a: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cxnSp>
        <p:nvCxnSpPr>
          <p:cNvPr id="144" name="Google Shape;144;p13"/>
          <p:cNvCxnSpPr/>
          <p:nvPr/>
        </p:nvCxnSpPr>
        <p:spPr>
          <a:xfrm flipH="1" rot="10800000">
            <a:off x="11453192" y="5676799"/>
            <a:ext cx="1075640" cy="898626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 lim="8000"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-US" sz="4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0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n-US" sz="4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3.9 *  x  * ( 1  -  x )</a:t>
            </a:r>
            <a:endParaRPr/>
          </a:p>
        </p:txBody>
      </p:sp>
      <p:sp>
        <p:nvSpPr>
          <p:cNvPr id="150" name="Google Shape;150;p14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25"/>
              <a:buFont typeface="Arial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0.6    0.936</a:t>
            </a:r>
            <a:endParaRPr/>
          </a:p>
        </p:txBody>
      </p:sp>
      <p:sp>
        <p:nvSpPr>
          <p:cNvPr id="151" name="Google Shape;151;p14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3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52" name="Google Shape;152;p14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0.4</a:t>
            </a:r>
            <a:endParaRPr/>
          </a:p>
        </p:txBody>
      </p:sp>
      <p:cxnSp>
        <p:nvCxnSpPr>
          <p:cNvPr id="153" name="Google Shape;153;p14"/>
          <p:cNvCxnSpPr/>
          <p:nvPr/>
        </p:nvCxnSpPr>
        <p:spPr>
          <a:xfrm flipH="1" rot="10800000">
            <a:off x="11453192" y="5676799"/>
            <a:ext cx="1075640" cy="898626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154" name="Google Shape;154;p14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0.936</a:t>
            </a:r>
            <a:endParaRPr/>
          </a:p>
        </p:txBody>
      </p:sp>
      <p:cxnSp>
        <p:nvCxnSpPr>
          <p:cNvPr id="155" name="Google Shape;155;p14"/>
          <p:cNvCxnSpPr/>
          <p:nvPr/>
        </p:nvCxnSpPr>
        <p:spPr>
          <a:xfrm flipH="1" rot="10800000">
            <a:off x="13166725" y="4580012"/>
            <a:ext cx="485699" cy="485699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56" name="Google Shape;156;p1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57" name="Google Shape;157;p14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cap="rnd" cmpd="sng" w="63500">
            <a:solidFill>
              <a:srgbClr val="FFFF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8" name="Google Shape;158;p14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cap="rnd" cmpd="sng" w="63500">
            <a:solidFill>
              <a:srgbClr val="FFFF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9" name="Google Shape;159;p14"/>
          <p:cNvSpPr txBox="1"/>
          <p:nvPr/>
        </p:nvSpPr>
        <p:spPr>
          <a:xfrm>
            <a:off x="643202" y="5615799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Праворуч бачимо вираз. </a:t>
            </a:r>
            <a:r>
              <a:rPr b="0" i="0" lang="en-US" sz="3200" u="none" cap="none" strike="noStrik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Після обчислення виразу, </a:t>
            </a:r>
            <a:r>
              <a:rPr b="0" i="0" lang="en-US" sz="3200" u="none" cap="none" strike="noStrike">
                <a:solidFill>
                  <a:srgbClr val="00FA00"/>
                </a:solidFill>
                <a:latin typeface="Verdana"/>
                <a:ea typeface="Verdana"/>
                <a:cs typeface="Verdana"/>
                <a:sym typeface="Verdana"/>
              </a:rPr>
              <a:t>результат поміщається (присвоюється) змінній у лівій частині (як-от x).</a:t>
            </a:r>
            <a:endParaRPr b="0" i="0" sz="3200" u="none" cap="none" strike="noStrike">
              <a:solidFill>
                <a:srgbClr val="00FA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581025" y="677040"/>
            <a:ext cx="7504111" cy="2963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A00"/>
              </a:buClr>
              <a:buSzPts val="3200"/>
              <a:buFont typeface="Verdana"/>
              <a:buNone/>
            </a:pPr>
            <a:r>
              <a:rPr b="0" i="0" lang="en-US" sz="3200" u="none" cap="none" strike="noStrike">
                <a:solidFill>
                  <a:srgbClr val="00FA00"/>
                </a:solidFill>
                <a:latin typeface="Verdana"/>
                <a:ea typeface="Verdana"/>
                <a:cs typeface="Verdana"/>
                <a:sym typeface="Verdana"/>
              </a:rPr>
              <a:t>Змінна – це посилання на ділянку пам'яті, де зберігається значення. Значення змінної можна оновити, тобто замінити старе значення (</a:t>
            </a:r>
            <a:r>
              <a:rPr b="0" i="0" lang="en-US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0.6</a:t>
            </a:r>
            <a:r>
              <a:rPr b="0" i="0" lang="en-US" sz="3200" u="none" cap="none" strike="noStrike">
                <a:solidFill>
                  <a:srgbClr val="00FA00"/>
                </a:solidFill>
                <a:latin typeface="Verdana"/>
                <a:ea typeface="Verdana"/>
                <a:cs typeface="Verdana"/>
                <a:sym typeface="Verdana"/>
              </a:rPr>
              <a:t>) на нове (</a:t>
            </a:r>
            <a:r>
              <a:rPr b="0" i="0" lang="en-US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0.936)</a:t>
            </a:r>
            <a:endParaRPr b="0" i="0" sz="3600" u="none" cap="none" strike="noStrike">
              <a:solidFill>
                <a:srgbClr val="00FA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0.6</a:t>
            </a:r>
            <a:endParaRPr/>
          </a:p>
        </p:txBody>
      </p:sp>
      <p:sp>
        <p:nvSpPr>
          <p:cNvPr id="162" name="Google Shape;162;p14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0.6</a:t>
            </a:r>
            <a:endParaRPr/>
          </a:p>
        </p:txBody>
      </p:sp>
      <p:cxnSp>
        <p:nvCxnSpPr>
          <p:cNvPr id="163" name="Google Shape;163;p14"/>
          <p:cNvCxnSpPr/>
          <p:nvPr/>
        </p:nvCxnSpPr>
        <p:spPr>
          <a:xfrm flipH="1" rot="10800000">
            <a:off x="10100344" y="2129110"/>
            <a:ext cx="606425" cy="956938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64" name="Google Shape;164;p14"/>
          <p:cNvCxnSpPr/>
          <p:nvPr/>
        </p:nvCxnSpPr>
        <p:spPr>
          <a:xfrm rot="10800000">
            <a:off x="11739325" y="2129111"/>
            <a:ext cx="1696621" cy="1147467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65" name="Google Shape;165;p14"/>
          <p:cNvCxnSpPr/>
          <p:nvPr/>
        </p:nvCxnSpPr>
        <p:spPr>
          <a:xfrm rot="10800000">
            <a:off x="8085136" y="4457799"/>
            <a:ext cx="2393950" cy="2117626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66" name="Google Shape;166;p14"/>
          <p:cNvCxnSpPr/>
          <p:nvPr/>
        </p:nvCxnSpPr>
        <p:spPr>
          <a:xfrm rot="10800000">
            <a:off x="9988916" y="4457799"/>
            <a:ext cx="993034" cy="2117626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 lim="8000"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FFD966"/>
                </a:solidFill>
              </a:rPr>
              <a:t>Вирази…</a:t>
            </a:r>
            <a:endParaRPr sz="72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Числов</a:t>
            </a:r>
            <a:r>
              <a:rPr lang="en-US" sz="76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і вирази</a:t>
            </a:r>
            <a:endParaRPr sz="76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 txBox="1"/>
          <p:nvPr>
            <p:ph idx="1" type="body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Через брак математичних знаків на комп'ютерних клавіатурах, ми почали використовувати інші клавіші для класичних математичних операцій.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Зірочка – це множення.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Піднесення до степеня також відрізняється від математичного.</a:t>
            </a:r>
            <a:endParaRPr/>
          </a:p>
        </p:txBody>
      </p:sp>
      <p:graphicFrame>
        <p:nvGraphicFramePr>
          <p:cNvPr id="178" name="Google Shape;178;p16"/>
          <p:cNvGraphicFramePr/>
          <p:nvPr/>
        </p:nvGraphicFramePr>
        <p:xfrm>
          <a:off x="10337800" y="228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{B606B68C-E806-427E-B30D-424425804A36}</a:tableStyleId>
              </a:tblPr>
              <a:tblGrid>
                <a:gridCol w="2398575"/>
                <a:gridCol w="2626675"/>
              </a:tblGrid>
              <a:tr h="7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800"/>
                        <a:buFont typeface="Cabin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Оператор</a:t>
                      </a:r>
                      <a:endParaRPr b="0" i="0" sz="3200" u="none" cap="none" strike="noStrike">
                        <a:solidFill>
                          <a:srgbClr val="00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bin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Операція</a:t>
                      </a:r>
                      <a:endParaRPr b="0" i="0" sz="3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49019"/>
                      </a:srgbClr>
                    </a:solidFill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Додавання</a:t>
                      </a:r>
                      <a:endParaRPr b="0" i="0" sz="3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Віднімання</a:t>
                      </a:r>
                      <a:endParaRPr b="0" i="0" sz="3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Множення</a:t>
                      </a:r>
                      <a:endParaRPr b="0" i="0" sz="3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Ділення</a:t>
                      </a:r>
                      <a:endParaRPr b="0" i="0" sz="3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**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Степень</a:t>
                      </a:r>
                      <a:endParaRPr b="0" i="0" sz="3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Остача</a:t>
                      </a:r>
                      <a:endParaRPr b="0" i="0" sz="3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/>
        </p:nvSpPr>
        <p:spPr>
          <a:xfrm>
            <a:off x="1727200" y="2230157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xx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30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yy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440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yy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30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5280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zz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yy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1000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"/>
              </a:rPr>
              <a:t>zz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5.28</a:t>
            </a:r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jj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23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kk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jj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%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kk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30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4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**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3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64</a:t>
            </a:r>
            <a:endParaRPr/>
          </a:p>
        </p:txBody>
      </p:sp>
      <p:cxnSp>
        <p:nvCxnSpPr>
          <p:cNvPr id="185" name="Google Shape;185;p17"/>
          <p:cNvCxnSpPr/>
          <p:nvPr/>
        </p:nvCxnSpPr>
        <p:spPr>
          <a:xfrm>
            <a:off x="8432800" y="6225788"/>
            <a:ext cx="12699" cy="595311"/>
          </a:xfrm>
          <a:prstGeom prst="straightConnector1">
            <a:avLst/>
          </a:prstGeom>
          <a:noFill/>
          <a:ln cap="rnd" cmpd="sng" w="25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6" name="Google Shape;186;p17"/>
          <p:cNvCxnSpPr/>
          <p:nvPr/>
        </p:nvCxnSpPr>
        <p:spPr>
          <a:xfrm flipH="1" rot="10800000">
            <a:off x="8432800" y="6210300"/>
            <a:ext cx="2035175" cy="25399"/>
          </a:xfrm>
          <a:prstGeom prst="straightConnector1">
            <a:avLst/>
          </a:prstGeom>
          <a:noFill/>
          <a:ln cap="rnd" cmpd="sng" w="25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7" name="Google Shape;187;p17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88" name="Google Shape;188;p1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</p:txBody>
      </p:sp>
      <p:sp>
        <p:nvSpPr>
          <p:cNvPr id="189" name="Google Shape;189;p17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R 3</a:t>
            </a:r>
            <a:endParaRPr/>
          </a:p>
        </p:txBody>
      </p:sp>
      <p:sp>
        <p:nvSpPr>
          <p:cNvPr id="190" name="Google Shape;190;p17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  <p:cxnSp>
        <p:nvCxnSpPr>
          <p:cNvPr id="191" name="Google Shape;191;p17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cap="rnd" cmpd="sng" w="25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92" name="Google Shape;192;p17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93" name="Google Shape;193;p17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Числові вирази</a:t>
            </a:r>
            <a:endParaRPr sz="76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4" name="Google Shape;194;p17"/>
          <p:cNvGraphicFramePr/>
          <p:nvPr/>
        </p:nvGraphicFramePr>
        <p:xfrm>
          <a:off x="11100500" y="22301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{B606B68C-E806-427E-B30D-424425804A36}</a:tableStyleId>
              </a:tblPr>
              <a:tblGrid>
                <a:gridCol w="2398575"/>
                <a:gridCol w="2626675"/>
              </a:tblGrid>
              <a:tr h="7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800"/>
                        <a:buFont typeface="Cabin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Оператор</a:t>
                      </a:r>
                      <a:endParaRPr b="0" i="0" sz="3200" u="none" cap="none" strike="noStrike">
                        <a:solidFill>
                          <a:srgbClr val="00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bin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Операція</a:t>
                      </a:r>
                      <a:endParaRPr b="0" i="0" sz="3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49019"/>
                      </a:srgbClr>
                    </a:solidFill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Додавання</a:t>
                      </a:r>
                      <a:endParaRPr b="0" i="0" sz="3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Віднімання</a:t>
                      </a:r>
                      <a:endParaRPr b="0" i="0" sz="3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Множення</a:t>
                      </a:r>
                      <a:endParaRPr b="0" i="0" sz="3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Ділення</a:t>
                      </a:r>
                      <a:endParaRPr b="0" i="0" sz="3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**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Степень</a:t>
                      </a:r>
                      <a:endParaRPr b="0" i="0" sz="3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Остача</a:t>
                      </a:r>
                      <a:endParaRPr b="0" i="0" sz="3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Порядок обчислення</a:t>
            </a:r>
            <a:endParaRPr sz="76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Коли ми використовуємо разом оператори – Python має знати, що робити спочатку, а що потім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Це називається </a:t>
            </a:r>
            <a:r>
              <a:rPr lang="en-US" sz="3600" u="none" cap="none" strike="noStrike">
                <a:solidFill>
                  <a:srgbClr val="00FDFF"/>
                </a:solidFill>
                <a:latin typeface="Arial"/>
                <a:ea typeface="Arial"/>
                <a:cs typeface="Arial"/>
                <a:sym typeface="Arial"/>
              </a:rPr>
              <a:t>«порядком обчислення»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Який оператор «має перевагу» над іншими?</a:t>
            </a:r>
            <a:endParaRPr/>
          </a:p>
        </p:txBody>
      </p:sp>
      <p:sp>
        <p:nvSpPr>
          <p:cNvPr id="201" name="Google Shape;201;p18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100"/>
              <a:buFont typeface="Cabin"/>
              <a:buNone/>
            </a:pPr>
            <a:r>
              <a:rPr b="0" i="0" lang="en-US" sz="4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-US" sz="4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1</a:t>
            </a:r>
            <a:r>
              <a:rPr b="0" i="0" lang="en-US" sz="44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 +</a:t>
            </a:r>
            <a:r>
              <a:rPr b="0" i="0" lang="en-US" sz="4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2 </a:t>
            </a:r>
            <a:r>
              <a:rPr b="0" i="0" lang="en-US" sz="44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* </a:t>
            </a:r>
            <a:r>
              <a:rPr b="0" i="0" lang="en-US" sz="4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3 </a:t>
            </a:r>
            <a:r>
              <a:rPr b="0" i="0" lang="en-US" sz="44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- </a:t>
            </a:r>
            <a:r>
              <a:rPr b="0" i="0" lang="en-US" sz="4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r>
              <a:rPr b="0" i="0" lang="en-US" sz="44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 / </a:t>
            </a:r>
            <a:r>
              <a:rPr b="0" i="0" lang="en-US" sz="4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5 </a:t>
            </a:r>
            <a:r>
              <a:rPr b="0" i="0" lang="en-US" sz="44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** </a:t>
            </a:r>
            <a:r>
              <a:rPr b="0" i="0" lang="en-US" sz="4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Правила пріоритетності операторів</a:t>
            </a:r>
            <a:endParaRPr sz="76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812800" y="2324101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6068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Від найвищого пріоритету до найнижчого пріоритету:</a:t>
            </a:r>
            <a:endParaRPr b="0" sz="3200">
              <a:solidFill>
                <a:schemeClr val="lt1"/>
              </a:solidFill>
            </a:endParaRPr>
          </a:p>
          <a:p>
            <a:pPr indent="0" lvl="0" marL="606806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06806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- Дужки завжди в пріоритеті</a:t>
            </a:r>
            <a:endParaRPr b="0" sz="3200">
              <a:solidFill>
                <a:schemeClr val="lt1"/>
              </a:solidFill>
            </a:endParaRPr>
          </a:p>
          <a:p>
            <a:pPr indent="0" lvl="0" marL="606806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- Піднесення до степеня</a:t>
            </a:r>
            <a:endParaRPr b="0" sz="3200">
              <a:solidFill>
                <a:schemeClr val="lt1"/>
              </a:solidFill>
            </a:endParaRPr>
          </a:p>
          <a:p>
            <a:pPr indent="0" lvl="0" marL="606806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- Множення, ділення, остача</a:t>
            </a:r>
            <a:endParaRPr b="0" sz="3200">
              <a:solidFill>
                <a:schemeClr val="lt1"/>
              </a:solidFill>
            </a:endParaRPr>
          </a:p>
          <a:p>
            <a:pPr indent="0" lvl="0" marL="606806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- Додавання або віднімання</a:t>
            </a:r>
            <a:endParaRPr b="0" sz="3200">
              <a:solidFill>
                <a:schemeClr val="lt1"/>
              </a:solidFill>
            </a:endParaRPr>
          </a:p>
          <a:p>
            <a:pPr indent="0" lvl="0" marL="606806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- Зліва направо</a:t>
            </a:r>
            <a:endParaRPr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19"/>
          <p:cNvGrpSpPr/>
          <p:nvPr/>
        </p:nvGrpSpPr>
        <p:grpSpPr>
          <a:xfrm>
            <a:off x="12079285" y="3276578"/>
            <a:ext cx="3338702" cy="3139988"/>
            <a:chOff x="-1" y="-349272"/>
            <a:chExt cx="2522537" cy="3139988"/>
          </a:xfrm>
        </p:grpSpPr>
        <p:sp>
          <p:nvSpPr>
            <p:cNvPr id="209" name="Google Shape;209;p19"/>
            <p:cNvSpPr txBox="1"/>
            <p:nvPr/>
          </p:nvSpPr>
          <p:spPr>
            <a:xfrm>
              <a:off x="-1" y="-349272"/>
              <a:ext cx="2392022" cy="31399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ts val="9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FF00FF"/>
                  </a:solidFill>
                  <a:latin typeface="Arial"/>
                  <a:ea typeface="Arial"/>
                  <a:cs typeface="Arial"/>
                  <a:sym typeface="Arial"/>
                </a:rPr>
                <a:t>Дужки</a:t>
              </a:r>
              <a:endParaRPr b="0" i="0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9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00FFFF"/>
                  </a:solidFill>
                  <a:latin typeface="Arial"/>
                  <a:ea typeface="Arial"/>
                  <a:cs typeface="Arial"/>
                  <a:sym typeface="Arial"/>
                </a:rPr>
                <a:t>Степень</a:t>
              </a:r>
              <a:endParaRPr b="0" i="0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ts val="9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Множення</a:t>
              </a:r>
              <a:endParaRPr b="0" i="0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ts val="9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Додавання</a:t>
              </a:r>
              <a:endParaRPr b="0" i="0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ts val="9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Зліва направо</a:t>
              </a:r>
              <a:endParaRPr b="0" i="0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0" name="Google Shape;210;p19"/>
            <p:cNvCxnSpPr/>
            <p:nvPr/>
          </p:nvCxnSpPr>
          <p:spPr>
            <a:xfrm rot="10800000">
              <a:off x="2522536" y="134936"/>
              <a:ext cx="0" cy="2051050"/>
            </a:xfrm>
            <a:prstGeom prst="straightConnector1">
              <a:avLst/>
            </a:prstGeom>
            <a:noFill/>
            <a:ln cap="rnd" cmpd="sng" w="88900">
              <a:solidFill>
                <a:schemeClr val="lt1"/>
              </a:solidFill>
              <a:prstDash val="solid"/>
              <a:miter lim="8000"/>
              <a:headEnd len="med" w="med" type="stealth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 txBox="1"/>
          <p:nvPr>
            <p:ph type="title"/>
          </p:nvPr>
        </p:nvSpPr>
        <p:spPr>
          <a:xfrm>
            <a:off x="812800" y="785812"/>
            <a:ext cx="14070626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950"/>
              <a:buFont typeface="Cabin"/>
              <a:buNone/>
            </a:pPr>
            <a:r>
              <a:rPr lang="en-US" sz="78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Константи</a:t>
            </a:r>
            <a:endParaRPr sz="78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033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Cталі значення 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як-от цілі числа, літери, рядки називаються </a:t>
            </a:r>
            <a:r>
              <a:rPr lang="en-US" sz="3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«константами», 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 їхнє значення не змінюється</a:t>
            </a:r>
            <a:endParaRPr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33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Числові константи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зазвичай такі, як ви й прогнозували</a:t>
            </a:r>
            <a:endParaRPr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33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Для </a:t>
            </a:r>
            <a:r>
              <a:rPr lang="en-US" sz="3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рядкових констант 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використовують одинарні (‘) або подвійні лапки (“)</a:t>
            </a:r>
            <a:b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"/>
          <p:cNvSpPr txBox="1"/>
          <p:nvPr/>
        </p:nvSpPr>
        <p:spPr>
          <a:xfrm>
            <a:off x="9848850" y="570865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123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123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98.6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3000" u="none" cap="none" strike="noStrike">
              <a:solidFill>
                <a:srgbClr val="FF9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98.6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print(</a:t>
            </a:r>
            <a:r>
              <a:rPr b="0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'Hello world'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3000" u="none" cap="none" strike="noStrike">
              <a:solidFill>
                <a:srgbClr val="FF9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Hello world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 +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2 ** 3</a:t>
            </a: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/ 4 * 5</a:t>
            </a:r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 +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8 / 4</a:t>
            </a: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* 5</a:t>
            </a:r>
            <a:endParaRPr/>
          </a:p>
        </p:txBody>
      </p:sp>
      <p:cxnSp>
        <p:nvCxnSpPr>
          <p:cNvPr id="217" name="Google Shape;217;p20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cap="rnd" cmpd="sng" w="635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218" name="Google Shape;218;p20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 +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2 * 5</a:t>
            </a:r>
            <a:endParaRPr/>
          </a:p>
        </p:txBody>
      </p:sp>
      <p:cxnSp>
        <p:nvCxnSpPr>
          <p:cNvPr id="219" name="Google Shape;219;p20"/>
          <p:cNvCxnSpPr/>
          <p:nvPr/>
        </p:nvCxnSpPr>
        <p:spPr>
          <a:xfrm flipH="1" rot="10800000">
            <a:off x="12322173" y="3348026"/>
            <a:ext cx="74752" cy="652474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220" name="Google Shape;220;p20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1 + 10</a:t>
            </a:r>
            <a:endParaRPr/>
          </a:p>
        </p:txBody>
      </p:sp>
      <p:cxnSp>
        <p:nvCxnSpPr>
          <p:cNvPr id="221" name="Google Shape;221;p20"/>
          <p:cNvCxnSpPr>
            <a:endCxn id="218" idx="2"/>
          </p:cNvCxnSpPr>
          <p:nvPr/>
        </p:nvCxnSpPr>
        <p:spPr>
          <a:xfrm flipH="1" rot="10800000">
            <a:off x="12785668" y="4800599"/>
            <a:ext cx="121500" cy="8637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222" name="Google Shape;222;p20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11</a:t>
            </a:r>
            <a:endParaRPr/>
          </a:p>
        </p:txBody>
      </p:sp>
      <p:cxnSp>
        <p:nvCxnSpPr>
          <p:cNvPr id="223" name="Google Shape;223;p20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224" name="Google Shape;224;p20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x = 1 + 2 ** 3 / 4 *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11.0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</p:txBody>
      </p:sp>
      <p:grpSp>
        <p:nvGrpSpPr>
          <p:cNvPr id="225" name="Google Shape;225;p20"/>
          <p:cNvGrpSpPr/>
          <p:nvPr/>
        </p:nvGrpSpPr>
        <p:grpSpPr>
          <a:xfrm>
            <a:off x="3242937" y="4450596"/>
            <a:ext cx="3338702" cy="2955900"/>
            <a:chOff x="-1" y="-349272"/>
            <a:chExt cx="2522537" cy="2955900"/>
          </a:xfrm>
        </p:grpSpPr>
        <p:sp>
          <p:nvSpPr>
            <p:cNvPr id="226" name="Google Shape;226;p20"/>
            <p:cNvSpPr txBox="1"/>
            <p:nvPr/>
          </p:nvSpPr>
          <p:spPr>
            <a:xfrm>
              <a:off x="-1" y="-349272"/>
              <a:ext cx="2339317" cy="29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ts val="9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FF00FF"/>
                  </a:solidFill>
                  <a:latin typeface="Arial"/>
                  <a:ea typeface="Arial"/>
                  <a:cs typeface="Arial"/>
                  <a:sym typeface="Arial"/>
                </a:rPr>
                <a:t>Дужки</a:t>
              </a:r>
              <a:endParaRPr b="0" i="0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9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00FFFF"/>
                  </a:solidFill>
                  <a:latin typeface="Arial"/>
                  <a:ea typeface="Arial"/>
                  <a:cs typeface="Arial"/>
                  <a:sym typeface="Arial"/>
                </a:rPr>
                <a:t>Степень</a:t>
              </a:r>
              <a:endParaRPr b="0" i="0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ts val="9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Множення</a:t>
              </a:r>
              <a:endParaRPr b="0" i="0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ts val="9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Додавання</a:t>
              </a:r>
              <a:endParaRPr b="0" i="0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ts val="9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Зліва направо</a:t>
              </a:r>
              <a:endParaRPr b="0" i="0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" name="Google Shape;227;p20"/>
            <p:cNvCxnSpPr/>
            <p:nvPr/>
          </p:nvCxnSpPr>
          <p:spPr>
            <a:xfrm rot="10800000">
              <a:off x="2522536" y="134936"/>
              <a:ext cx="0" cy="2051050"/>
            </a:xfrm>
            <a:prstGeom prst="straightConnector1">
              <a:avLst/>
            </a:prstGeom>
            <a:noFill/>
            <a:ln cap="rnd" cmpd="sng" w="88900">
              <a:solidFill>
                <a:schemeClr val="lt1"/>
              </a:solidFill>
              <a:prstDash val="solid"/>
              <a:miter lim="8000"/>
              <a:headEnd len="med" w="med" type="stealth"/>
              <a:tailEnd len="sm" w="sm" type="non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>
            <p:ph type="title"/>
          </p:nvPr>
        </p:nvSpPr>
        <p:spPr>
          <a:xfrm>
            <a:off x="551793" y="785812"/>
            <a:ext cx="11540359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Пріоритетність операторів</a:t>
            </a:r>
            <a:endParaRPr sz="76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1"/>
          <p:cNvSpPr txBox="1"/>
          <p:nvPr>
            <p:ph idx="1" type="body"/>
          </p:nvPr>
        </p:nvSpPr>
        <p:spPr>
          <a:xfrm>
            <a:off x="812800" y="262787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Запам'ятайте правила пріоритетності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 написанні коду використовуйте дужки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Спрощуйте математичні вирази у коді, щоб їх було легко зрозуміти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Розбивайте довгі переліки математичних операцій на кілька, щоб краще розуміти порядок виконання</a:t>
            </a:r>
            <a:endParaRPr/>
          </a:p>
        </p:txBody>
      </p:sp>
      <p:grpSp>
        <p:nvGrpSpPr>
          <p:cNvPr id="234" name="Google Shape;234;p21"/>
          <p:cNvGrpSpPr/>
          <p:nvPr/>
        </p:nvGrpSpPr>
        <p:grpSpPr>
          <a:xfrm>
            <a:off x="11947817" y="1085850"/>
            <a:ext cx="3249613" cy="2324099"/>
            <a:chOff x="0" y="0"/>
            <a:chExt cx="2541585" cy="2324099"/>
          </a:xfrm>
        </p:grpSpPr>
        <p:sp>
          <p:nvSpPr>
            <p:cNvPr id="235" name="Google Shape;235;p21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ts val="800"/>
                <a:buFont typeface="Cabin"/>
                <a:buNone/>
              </a:pPr>
              <a:r>
                <a:rPr b="0" i="0" lang="en-US" sz="3200" u="none" cap="none" strike="noStrike">
                  <a:solidFill>
                    <a:srgbClr val="FF00FF"/>
                  </a:solidFill>
                  <a:latin typeface="Arial"/>
                  <a:ea typeface="Arial"/>
                  <a:cs typeface="Arial"/>
                  <a:sym typeface="Arial"/>
                </a:rPr>
                <a:t>Дужки</a:t>
              </a:r>
              <a:endParaRPr b="0" i="0" sz="32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800"/>
                <a:buFont typeface="Cabin"/>
                <a:buNone/>
              </a:pPr>
              <a:r>
                <a:rPr b="0" i="0" lang="en-US" sz="3200" u="none" cap="none" strike="noStrike">
                  <a:solidFill>
                    <a:srgbClr val="00FFFF"/>
                  </a:solidFill>
                  <a:latin typeface="Arial"/>
                  <a:ea typeface="Arial"/>
                  <a:cs typeface="Arial"/>
                  <a:sym typeface="Arial"/>
                </a:rPr>
                <a:t>Степень</a:t>
              </a:r>
              <a:endParaRPr b="0" i="0" sz="32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ts val="800"/>
                <a:buFont typeface="Cabin"/>
                <a:buNone/>
              </a:pPr>
              <a:r>
                <a:rPr b="0" i="0" lang="en-US" sz="3200" u="none" cap="none" strike="noStrik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Множення</a:t>
              </a:r>
              <a:endParaRPr b="0" i="0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ts val="800"/>
                <a:buFont typeface="Cabin"/>
                <a:buNone/>
              </a:pPr>
              <a:r>
                <a:rPr b="0" i="0" lang="en-US" sz="3200" u="none" cap="none" strike="noStrike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Додавання</a:t>
              </a:r>
              <a:endParaRPr b="0" i="0" sz="3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ts val="800"/>
                <a:buFont typeface="Cabin"/>
                <a:buNone/>
              </a:pPr>
              <a:r>
                <a:rPr b="0" i="0" lang="en-US" sz="32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Зліва направо</a:t>
              </a:r>
              <a:endParaRPr b="0" i="0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6" name="Google Shape;236;p21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cap="rnd" cmpd="sng" w="88900">
              <a:solidFill>
                <a:schemeClr val="lt1"/>
              </a:solidFill>
              <a:prstDash val="solid"/>
              <a:miter lim="8000"/>
              <a:headEnd len="med" w="med" type="stealth"/>
              <a:tailEnd len="sm" w="sm" type="non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Що означає «тип»?</a:t>
            </a:r>
            <a:endParaRPr/>
          </a:p>
        </p:txBody>
      </p:sp>
      <p:sp>
        <p:nvSpPr>
          <p:cNvPr id="242" name="Google Shape;242;p22"/>
          <p:cNvSpPr txBox="1"/>
          <p:nvPr>
            <p:ph idx="1" type="body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58494" lvl="0" marL="749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0" i="0" lang="en-US" sz="3200" u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У Python змінні, рядки і константи мають </a:t>
            </a:r>
            <a:r>
              <a:rPr b="0" i="0" lang="en-US" sz="3200" u="none" strike="noStrike">
                <a:solidFill>
                  <a:srgbClr val="00FA00"/>
                </a:solidFill>
                <a:latin typeface="Verdana"/>
                <a:ea typeface="Verdana"/>
                <a:cs typeface="Verdana"/>
                <a:sym typeface="Verdana"/>
              </a:rPr>
              <a:t>«тип»</a:t>
            </a:r>
            <a:endParaRPr/>
          </a:p>
          <a:p>
            <a:pPr indent="-358494" lvl="0" marL="7493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0" i="0" lang="en-US" sz="3200" u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Python знає </a:t>
            </a:r>
            <a:r>
              <a:rPr b="0" i="0" lang="en-US" sz="3200" u="none" strike="noStrike">
                <a:solidFill>
                  <a:srgbClr val="00FA00"/>
                </a:solidFill>
                <a:latin typeface="Verdana"/>
                <a:ea typeface="Verdana"/>
                <a:cs typeface="Verdana"/>
                <a:sym typeface="Verdana"/>
              </a:rPr>
              <a:t>різницю</a:t>
            </a:r>
            <a:r>
              <a:rPr b="0" i="0" lang="en-US" sz="3200" u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між цілим числом та рядком</a:t>
            </a:r>
            <a:endParaRPr/>
          </a:p>
          <a:p>
            <a:pPr indent="-358494" lvl="0" marL="7493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0" i="0" lang="en-US" sz="3200" u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Наприклад, «</a:t>
            </a:r>
            <a:r>
              <a:rPr b="0" i="0" lang="en-US" sz="3200" u="none" strike="noStrike">
                <a:solidFill>
                  <a:srgbClr val="00FDFF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b="0" i="0" lang="en-US" sz="3200" u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» означає «додавання», якщо стоїть поряд з числом, або може використовуватися для з’єднання рядків</a:t>
            </a:r>
            <a:endParaRPr/>
          </a:p>
        </p:txBody>
      </p:sp>
      <p:sp>
        <p:nvSpPr>
          <p:cNvPr id="243" name="Google Shape;243;p22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&gt;&gt;&gt; ddd = 1 + 4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&gt;&gt;&gt; print(ddd)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&gt;&gt;&gt; eee = 'hello ' + 'there'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&gt;&gt;&gt; print(eee)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hello there</a:t>
            </a:r>
            <a:endParaRPr/>
          </a:p>
        </p:txBody>
      </p:sp>
      <p:sp>
        <p:nvSpPr>
          <p:cNvPr id="244" name="Google Shape;244;p22"/>
          <p:cNvSpPr txBox="1"/>
          <p:nvPr/>
        </p:nvSpPr>
        <p:spPr>
          <a:xfrm>
            <a:off x="9322576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00FA00"/>
                </a:solidFill>
                <a:latin typeface="Arial"/>
                <a:ea typeface="Arial"/>
                <a:cs typeface="Arial"/>
                <a:sym typeface="Arial"/>
              </a:rPr>
              <a:t>конкатинувати = обʼєднувати</a:t>
            </a:r>
            <a:endParaRPr b="0" i="0" sz="3600" u="none" cap="none" strike="noStrike">
              <a:solidFill>
                <a:srgbClr val="00FA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/>
          <p:nvPr>
            <p:ph type="title"/>
          </p:nvPr>
        </p:nvSpPr>
        <p:spPr>
          <a:xfrm>
            <a:off x="812800" y="785812"/>
            <a:ext cx="13822827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Тип важливий</a:t>
            </a:r>
            <a:endParaRPr sz="76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3"/>
          <p:cNvSpPr txBox="1"/>
          <p:nvPr>
            <p:ph idx="1" type="body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58494" lvl="0" marL="749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0" i="0" lang="en-US" sz="3200" u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Python знає </a:t>
            </a:r>
            <a:r>
              <a:rPr b="0" i="0" lang="en-US" sz="3200" u="none" strike="noStrike">
                <a:solidFill>
                  <a:srgbClr val="00FA00"/>
                </a:solidFill>
                <a:latin typeface="Verdana"/>
                <a:ea typeface="Verdana"/>
                <a:cs typeface="Verdana"/>
                <a:sym typeface="Verdana"/>
              </a:rPr>
              <a:t>типи</a:t>
            </a:r>
            <a:r>
              <a:rPr b="0" i="0" lang="en-US" sz="3200" u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всього</a:t>
            </a:r>
            <a:endParaRPr/>
          </a:p>
          <a:p>
            <a:pPr indent="-358494" lvl="0" marL="7493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0" i="0" lang="en-US" sz="3200" u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Деякі операції є забороненими</a:t>
            </a:r>
            <a:endParaRPr/>
          </a:p>
          <a:p>
            <a:pPr indent="-358494" lvl="0" marL="7493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0" i="0" lang="en-US" sz="3200" u="none" strike="noStrike">
                <a:solidFill>
                  <a:srgbClr val="00FDFF"/>
                </a:solidFill>
                <a:latin typeface="Verdana"/>
                <a:ea typeface="Verdana"/>
                <a:cs typeface="Verdana"/>
                <a:sym typeface="Verdana"/>
              </a:rPr>
              <a:t>Ви не можете «додати 1» у рядок</a:t>
            </a:r>
            <a:endParaRPr/>
          </a:p>
          <a:p>
            <a:pPr indent="-358494" lvl="0" marL="7493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0" i="0" lang="en-US" sz="3200" u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Ми можемо дізнатися у Python «що це за тип» за допомогою функції </a:t>
            </a:r>
            <a:r>
              <a:rPr b="0" i="0" lang="en-US" sz="3200" u="none" strike="noStrike">
                <a:solidFill>
                  <a:srgbClr val="00FA00"/>
                </a:solidFill>
                <a:latin typeface="Verdana"/>
                <a:ea typeface="Verdana"/>
                <a:cs typeface="Verdana"/>
                <a:sym typeface="Verdana"/>
              </a:rPr>
              <a:t>type()</a:t>
            </a:r>
            <a:endParaRPr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3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&gt;&gt;&gt; eee = 'hello ' + 'there'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28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eee = eee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Courier"/>
              <a:buNone/>
            </a:pPr>
            <a:r>
              <a:rPr b="0" i="0" lang="en-US" sz="2800" u="none" cap="none" strike="noStrike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rPr>
              <a:t>Traceback (most recent call last):  File "&lt;stdin&gt;", line 1, in &lt;module&gt;TypeError: Can't convert 'int' object to str implicitly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Courier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(eee)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&lt;class'str'&gt;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('hello')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&lt;class'str'&gt;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(1)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&lt;class'int'&gt;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Деякі типи чисел</a:t>
            </a:r>
            <a:endParaRPr sz="76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4"/>
          <p:cNvSpPr txBox="1"/>
          <p:nvPr>
            <p:ph idx="1" type="body"/>
          </p:nvPr>
        </p:nvSpPr>
        <p:spPr>
          <a:xfrm>
            <a:off x="812798" y="2133600"/>
            <a:ext cx="9665732" cy="6411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71094" lvl="0" marL="749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Числа поділяють на два основних типи:</a:t>
            </a:r>
            <a:endParaRPr/>
          </a:p>
          <a:p>
            <a:pPr indent="0" lvl="1" marL="670306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цілі (integers)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серед яких числа типу -14, -2, 0, 1, 100, 401233</a:t>
            </a:r>
            <a:endParaRPr/>
          </a:p>
          <a:p>
            <a:pPr indent="0" lvl="1" marL="670306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числа з плаваючою крапкою (float)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що мають десяткове значення після цілого: -2.5, 0.0, 98.6, 14.0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b="0" i="0" lang="en-US" sz="3600" u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Відомі й інші типи чисел – різновиди чисел з рухомою крапкою та цілих</a:t>
            </a:r>
            <a:endParaRPr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11213192" y="2166551"/>
            <a:ext cx="4230008" cy="582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xx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xx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&lt;class 'int'&gt;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temp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98.6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temp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&lt;class'float'&gt;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&lt;class 'int'&gt;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(1.0)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&lt;class'float'&gt;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>
            <p:ph type="title"/>
          </p:nvPr>
        </p:nvSpPr>
        <p:spPr>
          <a:xfrm>
            <a:off x="3381632" y="785812"/>
            <a:ext cx="9492735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Конвертування типів</a:t>
            </a:r>
            <a:endParaRPr sz="76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5"/>
          <p:cNvSpPr txBox="1"/>
          <p:nvPr>
            <p:ph idx="1" type="body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Коли у виразі є ціле число (integer) і число з плаваючою крапкою (float), результат виразу </a:t>
            </a:r>
            <a:r>
              <a:rPr lang="en-US" sz="3600" u="none" cap="none" strike="noStrike">
                <a:solidFill>
                  <a:srgbClr val="00FA00"/>
                </a:solidFill>
                <a:latin typeface="Arial"/>
                <a:ea typeface="Arial"/>
                <a:cs typeface="Arial"/>
                <a:sym typeface="Arial"/>
              </a:rPr>
              <a:t>автоматично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буде числом з плаваючою крапкою (float)</a:t>
            </a:r>
            <a:endParaRPr/>
          </a:p>
          <a:p>
            <a:pPr indent="-533400" lvl="0" marL="7493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Ви можете контролювати це за допомогою вбудованих функцій int() і float()</a:t>
            </a:r>
            <a:endParaRPr/>
          </a:p>
        </p:txBody>
      </p:sp>
      <p:sp>
        <p:nvSpPr>
          <p:cNvPr id="265" name="Google Shape;265;p25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(99)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100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32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199.0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i = 42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&lt;class'int'&gt;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f =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f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32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42.0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(f)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&lt;class'float'&gt;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/>
          <p:nvPr>
            <p:ph type="title"/>
          </p:nvPr>
        </p:nvSpPr>
        <p:spPr>
          <a:xfrm>
            <a:off x="812800" y="785812"/>
            <a:ext cx="13791852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Ділення цілого числа</a:t>
            </a:r>
            <a:endParaRPr sz="76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6"/>
          <p:cNvSpPr txBox="1"/>
          <p:nvPr>
            <p:ph idx="1" type="body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3782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 діленні отримуєте результат з плаваючою крапкою (float)</a:t>
            </a:r>
            <a:endParaRPr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10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2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"/>
              </a:rPr>
              <a:t>5.0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9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2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"/>
              </a:rPr>
              <a:t>4.5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99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/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100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"/>
              </a:rPr>
              <a:t>0.99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10.0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2.0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5.0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99.0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100.0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0.99</a:t>
            </a:r>
            <a:endParaRPr/>
          </a:p>
        </p:txBody>
      </p:sp>
      <p:sp>
        <p:nvSpPr>
          <p:cNvPr id="273" name="Google Shape;273;p26"/>
          <p:cNvSpPr txBox="1"/>
          <p:nvPr/>
        </p:nvSpPr>
        <p:spPr>
          <a:xfrm>
            <a:off x="812800" y="6929439"/>
            <a:ext cx="7147750" cy="1027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900"/>
              <a:buFont typeface="Arial"/>
              <a:buNone/>
            </a:pPr>
            <a:r>
              <a:rPr b="0" i="0" lang="en-US" sz="3600" u="none" cap="none" strike="noStrike">
                <a:solidFill>
                  <a:srgbClr val="FF40FF"/>
                </a:solidFill>
                <a:latin typeface="Arial"/>
                <a:ea typeface="Arial"/>
                <a:cs typeface="Arial"/>
                <a:sym typeface="Arial"/>
              </a:rPr>
              <a:t>Ділення цілих чисел у Python 2 відбувається інакше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Перетворення рядків</a:t>
            </a:r>
            <a:endParaRPr sz="76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7"/>
          <p:cNvSpPr txBox="1"/>
          <p:nvPr>
            <p:ph idx="1" type="body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Ви також можете використовувати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int() 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і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float()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щоби перетворити рядок на число</a:t>
            </a:r>
            <a:endParaRPr/>
          </a:p>
          <a:p>
            <a:pPr indent="-533400" lvl="0" marL="749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Вам видасть </a:t>
            </a:r>
            <a:r>
              <a:rPr lang="en-US" sz="3600" u="none" cap="none" strike="noStrike">
                <a:solidFill>
                  <a:srgbClr val="FF898B"/>
                </a:solidFill>
                <a:latin typeface="Arial"/>
                <a:ea typeface="Arial"/>
                <a:cs typeface="Arial"/>
                <a:sym typeface="Arial"/>
              </a:rPr>
              <a:t>помилку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якщо у рядку немає числових символів</a:t>
            </a:r>
            <a:endParaRPr/>
          </a:p>
        </p:txBody>
      </p:sp>
      <p:sp>
        <p:nvSpPr>
          <p:cNvPr id="280" name="Google Shape;280;p27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 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sval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'123'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sval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&lt;class 'str'&gt;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sval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26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50"/>
              <a:buFont typeface="Courier"/>
              <a:buNone/>
            </a:pPr>
            <a:r>
              <a:rPr b="0" i="0" lang="en-US" sz="2600" u="none" cap="none" strike="noStrike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rPr>
              <a:t>Traceback (most recent call last):  File "&lt;stdin&gt;", line 1, in &lt;module&gt;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50"/>
              <a:buFont typeface="Courier"/>
              <a:buNone/>
            </a:pPr>
            <a:r>
              <a:rPr b="0" i="0" lang="en-US" sz="2600" u="none" cap="none" strike="noStrike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rPr>
              <a:t>TypeError: Can't convert 'int' object to str implicitly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ival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sval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ival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&lt;class 'int'&gt;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ival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+ 1)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124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nsv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'hello bob'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niv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nsv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50"/>
              <a:buFont typeface="Courier"/>
              <a:buNone/>
            </a:pPr>
            <a:r>
              <a:rPr b="0" i="0" lang="en-US" sz="2600" u="none" cap="none" strike="noStrike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rPr>
              <a:t>Traceback (most recent call last):  File "&lt;stdin&gt;", line 1, in &lt;module&gt;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50"/>
              <a:buFont typeface="Courier"/>
              <a:buNone/>
            </a:pPr>
            <a:r>
              <a:rPr b="0" i="0" lang="en-US" sz="2600" u="none" cap="none" strike="noStrike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rPr>
              <a:t>ValueError: invalid literal for int() with base 10: 'x'</a:t>
            </a:r>
            <a:endParaRPr b="0" i="0" sz="2600" u="none" cap="none" strike="noStrike">
              <a:solidFill>
                <a:srgbClr val="E06666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/>
          <p:nvPr>
            <p:ph type="title"/>
          </p:nvPr>
        </p:nvSpPr>
        <p:spPr>
          <a:xfrm>
            <a:off x="812800" y="785812"/>
            <a:ext cx="13652465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50"/>
              <a:buFont typeface="Cabin"/>
              <a:buNone/>
            </a:pPr>
            <a:r>
              <a:rPr lang="en-US" sz="78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Введення даних користувачем</a:t>
            </a:r>
            <a:endParaRPr sz="78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8"/>
          <p:cNvSpPr txBox="1"/>
          <p:nvPr>
            <p:ph idx="1" type="body"/>
          </p:nvPr>
        </p:nvSpPr>
        <p:spPr>
          <a:xfrm>
            <a:off x="812800" y="2677303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7874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98"/>
              <a:buFont typeface="Cabin"/>
              <a:buChar char="•"/>
            </a:pPr>
            <a:r>
              <a:rPr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Ви можете навчити Python зупинятися та читати дані </a:t>
            </a:r>
            <a:r>
              <a:rPr lang="en-US"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від </a:t>
            </a:r>
            <a:r>
              <a:rPr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користувача за допомогою функції </a:t>
            </a:r>
            <a:r>
              <a:rPr lang="en-US" sz="3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input()</a:t>
            </a:r>
            <a:endParaRPr/>
          </a:p>
          <a:p>
            <a:pPr indent="-787400" lvl="0" marL="11049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6498"/>
              <a:buFont typeface="Cabin"/>
              <a:buChar char="•"/>
            </a:pPr>
            <a:r>
              <a:rPr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Функції </a:t>
            </a:r>
            <a:r>
              <a:rPr lang="en-US" sz="3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input() </a:t>
            </a:r>
            <a:r>
              <a:rPr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повертає рядок</a:t>
            </a:r>
            <a:endParaRPr/>
          </a:p>
        </p:txBody>
      </p:sp>
      <p:sp>
        <p:nvSpPr>
          <p:cNvPr id="287" name="Google Shape;287;p28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nam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input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('Who are you? 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'Welcome',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nam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30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9385496" y="5781676"/>
            <a:ext cx="5788601" cy="1921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 are you? </a:t>
            </a:r>
            <a:r>
              <a:rPr b="0" i="0" lang="en-US" sz="4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Chuck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Welcome Chuck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50"/>
              <a:buFont typeface="Cabin"/>
              <a:buNone/>
            </a:pPr>
            <a:r>
              <a:rPr lang="en-US" sz="78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Конвертування вводу користувача</a:t>
            </a:r>
            <a:endParaRPr sz="78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9"/>
          <p:cNvSpPr txBox="1"/>
          <p:nvPr>
            <p:ph idx="1" type="body"/>
          </p:nvPr>
        </p:nvSpPr>
        <p:spPr>
          <a:xfrm>
            <a:off x="812800" y="2444056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7874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98"/>
              <a:buFont typeface="Cabin"/>
              <a:buChar char="•"/>
            </a:pPr>
            <a:r>
              <a:rPr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Якщо ми хочемо прочитати число від користувача, нам треба конвертувати його з рядка в число за допомогою функції конвертування </a:t>
            </a:r>
            <a:endParaRPr/>
          </a:p>
          <a:p>
            <a:pPr indent="-787400" lvl="0" marL="11049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6498"/>
              <a:buFont typeface="Cabin"/>
              <a:buChar char="•"/>
            </a:pPr>
            <a:r>
              <a:rPr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Пізніше ми розглянемо, що робити із невдалими вхідними даними</a:t>
            </a:r>
            <a:endParaRPr/>
          </a:p>
        </p:txBody>
      </p:sp>
      <p:sp>
        <p:nvSpPr>
          <p:cNvPr id="295" name="Google Shape;295;p29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inp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input(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'Europe floor?'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usf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int(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inp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28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'US floor',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usf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  <p:sp>
        <p:nvSpPr>
          <p:cNvPr id="296" name="Google Shape;296;p29"/>
          <p:cNvSpPr txBox="1"/>
          <p:nvPr/>
        </p:nvSpPr>
        <p:spPr>
          <a:xfrm>
            <a:off x="10198099" y="6515100"/>
            <a:ext cx="5599363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Europe floor?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 floor 1</a:t>
            </a:r>
            <a:endParaRPr/>
          </a:p>
        </p:txBody>
      </p:sp>
      <p:pic>
        <p:nvPicPr>
          <p:cNvPr id="297" name="Google Shape;2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Зарезервовані (ключові) слова</a:t>
            </a:r>
            <a:endParaRPr sz="76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56"/>
              <a:buNone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Ви не можете застосувати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зарезервовані слова 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для позначення назв змінних / ідентифікаторів</a:t>
            </a:r>
            <a:endParaRPr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False 	class 	return	is 		finally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None 	if		for 	lambda 	continue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True 	def 	from 	while	nonlocal</a:t>
            </a:r>
            <a:endParaRPr b="0" i="0" sz="32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and 	del 	global 	not 	with</a:t>
            </a:r>
            <a:endParaRPr b="0" i="0" sz="32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as  	elif 	try		or 		yield</a:t>
            </a:r>
            <a:endParaRPr b="0" i="0" sz="32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assert 	else 	import 	pass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break 	except 	in 		raise</a:t>
            </a:r>
            <a:endParaRPr b="0" i="0" sz="32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Коментарі у Python</a:t>
            </a:r>
            <a:endParaRPr/>
          </a:p>
        </p:txBody>
      </p:sp>
      <p:sp>
        <p:nvSpPr>
          <p:cNvPr id="303" name="Google Shape;303;p30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Усе після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ігнорується Python</a:t>
            </a:r>
            <a:endParaRPr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1094" lvl="0" marL="7493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Навіщо коментувати?</a:t>
            </a:r>
            <a:endParaRPr/>
          </a:p>
          <a:p>
            <a:pPr indent="0" lvl="1" marL="670306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 Пояснити, що відбуватиметься в зазначеному сегменті коду</a:t>
            </a:r>
            <a:endParaRPr/>
          </a:p>
          <a:p>
            <a:pPr indent="0" lvl="1" marL="670306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  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Зазначити автора коду або іншу допоміжну інформацію</a:t>
            </a:r>
            <a:endParaRPr/>
          </a:p>
          <a:p>
            <a:pPr indent="0" lvl="1" marL="670306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  Вимкнути певні рядки коду (можливо, тимчасово)	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"/>
              <a:buFont typeface="Cabin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# Отримати ім’я файлу та відкрити його</a:t>
            </a:r>
            <a:endParaRPr b="0" i="0" sz="24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name = input('Enter file:')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handle = open(name, 'r')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"/>
              <a:buFont typeface="Cabin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# Рахувати частоту слів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counts = dict()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ourier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for line in handle: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ourier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words = line.split()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ourier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for word in words: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ourier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counts[word] = counts.get(word,0) + 1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"/>
              <a:buFont typeface="Cabin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# Знайти найуживаніше слово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bigcount = None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bigword = None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for word,count in counts.items():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if bigcount is None or count &gt; bigcount: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bigword = word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bigcount = count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"/>
              <a:buFont typeface="Cabin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# Готово</a:t>
            </a:r>
            <a:endParaRPr b="0" i="0" sz="24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print(bigword, bigcount)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/>
          <p:nvPr>
            <p:ph type="title"/>
          </p:nvPr>
        </p:nvSpPr>
        <p:spPr>
          <a:xfrm>
            <a:off x="812800" y="785812"/>
            <a:ext cx="1374539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Підсумки</a:t>
            </a:r>
            <a:endParaRPr sz="76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2"/>
          <p:cNvSpPr txBox="1"/>
          <p:nvPr>
            <p:ph idx="1" type="body"/>
          </p:nvPr>
        </p:nvSpPr>
        <p:spPr>
          <a:xfrm>
            <a:off x="1362894" y="2659529"/>
            <a:ext cx="6427286" cy="550815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29311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Тип</a:t>
            </a:r>
            <a:endParaRPr/>
          </a:p>
          <a:p>
            <a:pPr indent="0" lvl="0" marL="3564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t/>
            </a:r>
            <a:endParaRPr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311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Ключові (зарезервовані) слова</a:t>
            </a:r>
            <a:endParaRPr/>
          </a:p>
          <a:p>
            <a:pPr indent="0" lvl="0" marL="3564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t/>
            </a:r>
            <a:endParaRPr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311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Назви (мнемонічні)</a:t>
            </a:r>
            <a:endParaRPr/>
          </a:p>
          <a:p>
            <a:pPr indent="0" lvl="0" marL="3564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t/>
            </a:r>
            <a:endParaRPr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311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Оператори</a:t>
            </a:r>
            <a:endParaRPr/>
          </a:p>
          <a:p>
            <a:pPr indent="0" lvl="0" marL="3564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t/>
            </a:r>
            <a:endParaRPr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311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Пріоритет операторів</a:t>
            </a:r>
            <a:endParaRPr sz="3600"/>
          </a:p>
        </p:txBody>
      </p:sp>
      <p:sp>
        <p:nvSpPr>
          <p:cNvPr id="315" name="Google Shape;315;p32"/>
          <p:cNvSpPr txBox="1"/>
          <p:nvPr>
            <p:ph idx="4294967295" type="body"/>
          </p:nvPr>
        </p:nvSpPr>
        <p:spPr>
          <a:xfrm>
            <a:off x="8753402" y="2659529"/>
            <a:ext cx="6532697" cy="53959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29311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Ділення цілих чисел</a:t>
            </a:r>
            <a:endParaRPr/>
          </a:p>
          <a:p>
            <a:pPr indent="-32931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Конвертація типів</a:t>
            </a:r>
            <a:endParaRPr/>
          </a:p>
          <a:p>
            <a:pPr indent="-32931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Ввід користувача</a:t>
            </a:r>
            <a:endParaRPr/>
          </a:p>
          <a:p>
            <a:pPr indent="-32931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Коментарі (#)</a:t>
            </a:r>
            <a:endParaRPr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95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Вправа</a:t>
            </a:r>
            <a:endParaRPr b="0" i="0" sz="3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3"/>
          <p:cNvSpPr txBox="1"/>
          <p:nvPr/>
        </p:nvSpPr>
        <p:spPr>
          <a:xfrm>
            <a:off x="2908300" y="2413000"/>
            <a:ext cx="10706100" cy="5745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Напишіть програму, яка обчислить номінальну заробітну плату користувача відповідно до кількості робочих годин і ставки на годину</a:t>
            </a:r>
            <a:b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Години: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35</a:t>
            </a:r>
            <a:r>
              <a:rPr b="0" i="0" lang="en-US" sz="3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Ставка на годину: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2.75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t/>
            </a:r>
            <a:endParaRPr b="0" i="0" sz="38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Оплата: 96.25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FF00"/>
                </a:solidFill>
              </a:rPr>
              <a:t>Права власності / Застереження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327" name="Google Shape;327;p34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Авторські права на ці слайди з 2010 року належать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Чарльзу Северенсу (www.dr-chuck.com) зі Школи інформації Мічиганського університету та застережені ліцензією Creative Commons Attribution 4.0. Будь ласка, збережіть цей фінальний слайд у всіх копіях документа, щоб відповідати вимогам ліцензії щодо посилань на джерела. При повторній публікації матеріалів, якщо щось зміните, додайте ім’я та організацію до переліку співавторів нижче.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Першоджерело: Чарльз Северенс, Школа інформації Мічиганського університету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Переклад: Платформа Prometheus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Змінні</a:t>
            </a:r>
            <a:endParaRPr sz="76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en-US" sz="3200" u="none" cap="none" strike="noStrike">
                <a:solidFill>
                  <a:srgbClr val="00FA00"/>
                </a:solidFill>
                <a:latin typeface="Arial"/>
                <a:ea typeface="Arial"/>
                <a:cs typeface="Arial"/>
                <a:sym typeface="Arial"/>
              </a:rPr>
              <a:t>Змінна </a:t>
            </a: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це іменоване місце в пам’яті, де програміст зберігає дані, щоби потім отримувати їх, лише написавши «ім’я» </a:t>
            </a:r>
            <a:r>
              <a:rPr lang="en-US" sz="3200" u="none" cap="none" strike="noStrike">
                <a:solidFill>
                  <a:srgbClr val="00FA00"/>
                </a:solidFill>
                <a:latin typeface="Arial"/>
                <a:ea typeface="Arial"/>
                <a:cs typeface="Arial"/>
                <a:sym typeface="Arial"/>
              </a:rPr>
              <a:t>змінної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Програміст самостійно обирає назви </a:t>
            </a:r>
            <a:r>
              <a:rPr lang="en-US" sz="3200" u="none" cap="none" strike="noStrike">
                <a:solidFill>
                  <a:srgbClr val="00FA00"/>
                </a:solidFill>
                <a:latin typeface="Arial"/>
                <a:ea typeface="Arial"/>
                <a:cs typeface="Arial"/>
                <a:sym typeface="Arial"/>
              </a:rPr>
              <a:t>змінних</a:t>
            </a:r>
            <a:endParaRPr sz="3200" u="none" cap="none" strike="noStrike">
              <a:solidFill>
                <a:srgbClr val="00FA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Значення </a:t>
            </a:r>
            <a:r>
              <a:rPr lang="en-US" sz="3200" u="none" cap="none" strike="noStrike">
                <a:solidFill>
                  <a:srgbClr val="00FA00"/>
                </a:solidFill>
                <a:latin typeface="Arial"/>
                <a:ea typeface="Arial"/>
                <a:cs typeface="Arial"/>
                <a:sym typeface="Arial"/>
              </a:rPr>
              <a:t>змінних </a:t>
            </a: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можна змінювати за допомогою інструкцій</a:t>
            </a:r>
            <a:endParaRPr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225"/>
              <a:buFont typeface="Cabin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12.2</a:t>
            </a:r>
            <a:endParaRPr/>
          </a:p>
        </p:txBody>
      </p:sp>
      <p:sp>
        <p:nvSpPr>
          <p:cNvPr id="48" name="Google Shape;48;p4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3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9" name="Google Shape;49;p4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225"/>
              <a:buFont typeface="Cabin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14               </a:t>
            </a:r>
            <a:endParaRPr/>
          </a:p>
        </p:txBody>
      </p:sp>
      <p:sp>
        <p:nvSpPr>
          <p:cNvPr id="50" name="Google Shape;50;p4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3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Cabin"/>
              <a:buNone/>
            </a:pPr>
            <a:r>
              <a:rPr b="0" i="0" lang="en-US" sz="4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12.2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Cabin"/>
              <a:buNone/>
            </a:pPr>
            <a:r>
              <a:rPr b="0" i="0" lang="en-US" sz="4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14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2" name="Google Shape;52;p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800"/>
              <a:buFont typeface="Cabin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Змінні</a:t>
            </a:r>
            <a:endParaRPr sz="76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 txBox="1"/>
          <p:nvPr>
            <p:ph idx="1" type="body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en-US" sz="3200" u="none" cap="none" strike="noStrike">
                <a:solidFill>
                  <a:srgbClr val="00FA00"/>
                </a:solidFill>
                <a:latin typeface="Arial"/>
                <a:ea typeface="Arial"/>
                <a:cs typeface="Arial"/>
                <a:sym typeface="Arial"/>
              </a:rPr>
              <a:t>Змінна </a:t>
            </a: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це іменоване місце в пам’яті, де програміст зберігає дані, щоби потім отримувати їх, лише написавши «ім’я» </a:t>
            </a:r>
            <a:r>
              <a:rPr lang="en-US" sz="3200" u="none" cap="none" strike="noStrike">
                <a:solidFill>
                  <a:srgbClr val="00FA00"/>
                </a:solidFill>
                <a:latin typeface="Arial"/>
                <a:ea typeface="Arial"/>
                <a:cs typeface="Arial"/>
                <a:sym typeface="Arial"/>
              </a:rPr>
              <a:t>змінної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Програміст самостійно обирає назви </a:t>
            </a:r>
            <a:r>
              <a:rPr lang="en-US" sz="3200" u="none" cap="none" strike="noStrike">
                <a:solidFill>
                  <a:srgbClr val="00FA00"/>
                </a:solidFill>
                <a:latin typeface="Arial"/>
                <a:ea typeface="Arial"/>
                <a:cs typeface="Arial"/>
                <a:sym typeface="Arial"/>
              </a:rPr>
              <a:t>змінних</a:t>
            </a:r>
            <a:endParaRPr sz="3200" u="none" cap="none" strike="noStrike">
              <a:solidFill>
                <a:srgbClr val="00FA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Значення </a:t>
            </a:r>
            <a:r>
              <a:rPr lang="en-US" sz="3200" u="none" cap="none" strike="noStrike">
                <a:solidFill>
                  <a:srgbClr val="00FA00"/>
                </a:solidFill>
                <a:latin typeface="Arial"/>
                <a:ea typeface="Arial"/>
                <a:cs typeface="Arial"/>
                <a:sym typeface="Arial"/>
              </a:rPr>
              <a:t>змінних </a:t>
            </a: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можна змінювати за допомогою інструкцій</a:t>
            </a:r>
            <a:endParaRPr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3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0" name="Google Shape;60;p5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225"/>
              <a:buFont typeface="Cabin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14               </a:t>
            </a:r>
            <a:endParaRPr/>
          </a:p>
        </p:txBody>
      </p:sp>
      <p:sp>
        <p:nvSpPr>
          <p:cNvPr id="61" name="Google Shape;61;p5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3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62" name="Google Shape;62;p5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800"/>
              <a:buFont typeface="Cabin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3" name="Google Shape;63;p5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225"/>
              <a:buFont typeface="Cabin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12.2</a:t>
            </a:r>
            <a:endParaRPr/>
          </a:p>
        </p:txBody>
      </p:sp>
      <p:grpSp>
        <p:nvGrpSpPr>
          <p:cNvPr id="64" name="Google Shape;64;p5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65" name="Google Shape;65;p5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cap="rnd" cmpd="sng" w="63500">
              <a:solidFill>
                <a:srgbClr val="FFFF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6" name="Google Shape;66;p5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cap="rnd" cmpd="sng" w="63500">
              <a:solidFill>
                <a:srgbClr val="FFFF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67" name="Google Shape;67;p5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Cabin"/>
              <a:buNone/>
            </a:pPr>
            <a:r>
              <a:rPr b="0" i="0" lang="en-US" sz="4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12.2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Cabin"/>
              <a:buNone/>
            </a:pPr>
            <a:r>
              <a:rPr b="0" i="0" lang="en-US" sz="4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14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800"/>
              <a:buFont typeface="Courier"/>
              <a:buNone/>
            </a:pPr>
            <a:r>
              <a:rPr b="0" i="0" lang="en-US" sz="4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100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Правила найменування змінних у Python</a:t>
            </a:r>
            <a:endParaRPr sz="76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6"/>
          <p:cNvSpPr txBox="1"/>
          <p:nvPr>
            <p:ph idx="1" type="body"/>
          </p:nvPr>
        </p:nvSpPr>
        <p:spPr>
          <a:xfrm>
            <a:off x="812800" y="2395542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571500" lvl="0" marL="94970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Необхідно починати з літери або підкреслення _</a:t>
            </a:r>
            <a:endParaRPr/>
          </a:p>
          <a:p>
            <a:pPr indent="-571500" lvl="0" marL="94970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Містять літери, цифри, підкреслення</a:t>
            </a:r>
            <a:endParaRPr/>
          </a:p>
          <a:p>
            <a:pPr indent="-571500" lvl="0" marL="94970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Чутливі до регістру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6"/>
          <p:cNvSpPr txBox="1"/>
          <p:nvPr/>
        </p:nvSpPr>
        <p:spPr>
          <a:xfrm>
            <a:off x="2234291" y="5500691"/>
            <a:ext cx="1247489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A00"/>
              </a:buClr>
              <a:buSzPts val="3600"/>
              <a:buFont typeface="Courier"/>
              <a:buNone/>
            </a:pPr>
            <a:r>
              <a:rPr b="0" i="0" lang="en-US" sz="3600" u="none" cap="none" strike="noStrike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"/>
              </a:rPr>
              <a:t>Придатні:    	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spam    eggs   spam23    _speed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45A"/>
              </a:buClr>
              <a:buSzPts val="3600"/>
              <a:buFont typeface="Courier"/>
              <a:buNone/>
            </a:pPr>
            <a:r>
              <a:rPr b="0" i="0" lang="en-US" sz="3600" u="none" cap="none" strike="noStrike">
                <a:solidFill>
                  <a:srgbClr val="FF545A"/>
                </a:solidFill>
                <a:latin typeface="Courier"/>
                <a:ea typeface="Courier"/>
                <a:cs typeface="Courier"/>
                <a:sym typeface="Courier"/>
              </a:rPr>
              <a:t>Непридатні:</a:t>
            </a:r>
            <a:r>
              <a:rPr b="0" i="0" lang="en-US" sz="36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23spam     #sign  var.12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ts val="3600"/>
              <a:buFont typeface="Courier"/>
              <a:buNone/>
            </a:pPr>
            <a:r>
              <a:rPr b="0" i="0" lang="en-US" sz="3600" u="none" cap="none" strike="noStrike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"/>
              </a:rPr>
              <a:t>Різні:    	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spam   Spam   SPAM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50"/>
              <a:buFont typeface="Cabin"/>
              <a:buNone/>
            </a:pPr>
            <a:r>
              <a:rPr lang="en-US" sz="78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Мнемонічні назви змінних</a:t>
            </a:r>
            <a:endParaRPr/>
          </a:p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033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Оскільки ми, програмісти, можемо обирати, як називати змінні, відома така «найкраща практика»</a:t>
            </a:r>
            <a:endParaRPr/>
          </a:p>
          <a:p>
            <a:pPr indent="-603377" lvl="0" marL="1104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 називаємо змінні так, щоб запам'ятати, які саме дані зберігатимемо (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«мнемоніка» 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 «допомога для пам'яті»)</a:t>
            </a:r>
            <a:endParaRPr/>
          </a:p>
          <a:p>
            <a:pPr indent="-603377" lvl="0" marL="1104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Інтуїтивні назви можуть збивати початківців з пантелику оскільки вдало названі змінні часто «звучать» так милозвучно, що схожі на ключові слова	</a:t>
            </a:r>
            <a:endParaRPr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http://en.wikipedia.org/wiki/Mnemonic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x1q3z9ocd = 35.0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x1q3z9afd = 12.50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x1q3p9afd = x1q3z9ocd * x1q3z9afd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print(x1q3p9afd)</a:t>
            </a:r>
            <a:endParaRPr/>
          </a:p>
        </p:txBody>
      </p:sp>
      <p:sp>
        <p:nvSpPr>
          <p:cNvPr id="87" name="Google Shape;87;p8"/>
          <p:cNvSpPr txBox="1"/>
          <p:nvPr/>
        </p:nvSpPr>
        <p:spPr>
          <a:xfrm>
            <a:off x="1536699" y="6057900"/>
            <a:ext cx="4214395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Що робить цей фрагмент коду?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x1q3z9ocd = 35.0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x1q3z9afd = 12.50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x1q3p9afd = x1q3z9ocd * x1q3z9afd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print(x1q3p9afd)</a:t>
            </a:r>
            <a:endParaRPr/>
          </a:p>
        </p:txBody>
      </p:sp>
      <p:sp>
        <p:nvSpPr>
          <p:cNvPr id="93" name="Google Shape;93;p9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a = 35.0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b = 12.50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c = a * b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print(c)</a:t>
            </a:r>
            <a:endParaRPr/>
          </a:p>
        </p:txBody>
      </p:sp>
      <p:sp>
        <p:nvSpPr>
          <p:cNvPr id="94" name="Google Shape;94;p9"/>
          <p:cNvSpPr txBox="1"/>
          <p:nvPr/>
        </p:nvSpPr>
        <p:spPr>
          <a:xfrm>
            <a:off x="1536699" y="6057900"/>
            <a:ext cx="4214395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Що роблять ці фрагменти коду?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