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3"/>
  </p:notesMasterIdLst>
  <p:sldIdLst>
    <p:sldId id="256" r:id="rId2"/>
    <p:sldId id="288" r:id="rId3"/>
    <p:sldId id="258" r:id="rId4"/>
    <p:sldId id="259" r:id="rId5"/>
    <p:sldId id="260" r:id="rId6"/>
    <p:sldId id="261" r:id="rId7"/>
    <p:sldId id="264" r:id="rId8"/>
    <p:sldId id="289" r:id="rId9"/>
    <p:sldId id="266" r:id="rId10"/>
    <p:sldId id="267" r:id="rId11"/>
    <p:sldId id="290" r:id="rId12"/>
    <p:sldId id="291" r:id="rId13"/>
    <p:sldId id="299" r:id="rId14"/>
    <p:sldId id="270" r:id="rId15"/>
    <p:sldId id="292" r:id="rId16"/>
    <p:sldId id="301" r:id="rId17"/>
    <p:sldId id="294" r:id="rId18"/>
    <p:sldId id="274" r:id="rId19"/>
    <p:sldId id="275" r:id="rId20"/>
    <p:sldId id="276" r:id="rId21"/>
    <p:sldId id="277" r:id="rId22"/>
    <p:sldId id="295" r:id="rId23"/>
    <p:sldId id="279" r:id="rId24"/>
    <p:sldId id="302" r:id="rId25"/>
    <p:sldId id="280" r:id="rId26"/>
    <p:sldId id="281" r:id="rId27"/>
    <p:sldId id="282" r:id="rId28"/>
    <p:sldId id="285" r:id="rId29"/>
    <p:sldId id="283" r:id="rId30"/>
    <p:sldId id="284" r:id="rId31"/>
    <p:sldId id="297" r:id="rId32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8"/>
    <p:restoredTop sz="93741"/>
  </p:normalViewPr>
  <p:slideViewPr>
    <p:cSldViewPr snapToGrid="0" snapToObjects="1">
      <p:cViewPr varScale="1">
        <p:scale>
          <a:sx n="81" d="100"/>
          <a:sy n="81" d="100"/>
        </p:scale>
        <p:origin x="1056" y="19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page(s).</a:t>
            </a: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35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18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85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2556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069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73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67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754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3985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59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6092576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2546879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450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72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473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4119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890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555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138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5640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2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orge_Boo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uk-UA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Умовне виконання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Розділ 3</a:t>
            </a:r>
            <a:endParaRPr lang="en-US" sz="48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4105550" y="6975897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uk-UA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</a:t>
            </a:r>
            <a:r>
              <a:rPr lang="uk-UA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для всіх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</a:t>
            </a:r>
            <a:r>
              <a:rPr lang="en-US" sz="32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py4e</a:t>
            </a: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.com</a:t>
            </a: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83947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651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uk-UA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Умови з двома шляхами</a:t>
            </a:r>
            <a:endParaRPr lang="en-US" sz="6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7468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uk-UA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Іноді ми хочемо зробити щось одне, якщо твердження істинне, і щось інше, якщо твердження хибне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uk-UA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Це як розвилка на дорозі – ми маємо обрати </a:t>
            </a:r>
            <a:r>
              <a:rPr lang="uk-UA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один або інший </a:t>
            </a:r>
            <a:r>
              <a:rPr lang="uk-UA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шлях, але не обидва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Більше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так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ні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 більше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474347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uk-UA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Все гаразд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342710"/>
            <a:ext cx="7758111" cy="314853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uk-UA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Умови з двома шляхами з «інакше» (</a:t>
            </a:r>
            <a:r>
              <a:rPr lang="uk-UA" sz="66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</a:t>
            </a:r>
            <a:r>
              <a:rPr lang="uk-UA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):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Більше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так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ні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430445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uk-UA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Все зроблено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uk-UA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Більше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uk-UA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Менше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uk-UA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Все зроблено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</p:txBody>
      </p:sp>
      <p:sp>
        <p:nvSpPr>
          <p:cNvPr id="21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Менше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458"/>
          <p:cNvSpPr txBox="1"/>
          <p:nvPr/>
        </p:nvSpPr>
        <p:spPr>
          <a:xfrm>
            <a:off x="955900" y="4404944"/>
            <a:ext cx="4726519" cy="22986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uk-UA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Візуалізація блоків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uk-UA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Більше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uk-UA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Менше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uk-UA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Все зроблено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</p:txBody>
      </p:sp>
      <p:sp>
        <p:nvSpPr>
          <p:cNvPr id="21" name="Shape 440"/>
          <p:cNvSpPr txBox="1"/>
          <p:nvPr/>
        </p:nvSpPr>
        <p:spPr>
          <a:xfrm>
            <a:off x="6891553" y="3024705"/>
            <a:ext cx="9189198" cy="33782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24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25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Більше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cxnSp>
        <p:nvCxnSpPr>
          <p:cNvPr id="26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9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так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ні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34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5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12"/>
          <p:cNvSpPr txBox="1"/>
          <p:nvPr/>
        </p:nvSpPr>
        <p:spPr>
          <a:xfrm>
            <a:off x="10015442" y="6940691"/>
            <a:ext cx="3423832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uk-UA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Все зроблено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sp>
        <p:nvSpPr>
          <p:cNvPr id="40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Менше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898307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050" y="1485901"/>
            <a:ext cx="13931900" cy="3086099"/>
          </a:xfrm>
        </p:spPr>
        <p:txBody>
          <a:bodyPr/>
          <a:lstStyle/>
          <a:p>
            <a:r>
              <a:rPr lang="uk-UA" sz="7200" dirty="0">
                <a:solidFill>
                  <a:srgbClr val="FFD966"/>
                </a:solidFill>
              </a:rPr>
              <a:t>Більше умовних конструкцій…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16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6375980" cy="22096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uk-UA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Множинне розгалуження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uk-UA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м</a:t>
            </a:r>
            <a:r>
              <a:rPr lang="uk-UA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алий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uk-UA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Середній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uk-UA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ВЕЛИКИЙ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uk-UA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Все зроблено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6412" y="228671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2613" y="237641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uk-UA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малий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6368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7836" y="689365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9312" y="220261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так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8658374" y="350327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ні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9225" y="295527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8748" y="171634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2986" y="674371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7624" y="7377204"/>
            <a:ext cx="3439242" cy="8520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uk-UA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Все зроблено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85199" y="400222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41401" y="409192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uk-UA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</a:t>
            </a: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ередній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5155" y="465535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3862" y="397419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так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2870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9232" y="46441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8212" y="357883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8837" y="5616835"/>
            <a:ext cx="3394392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uk-UA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ВЕЛИКИЙ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4387" y="529594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8974" y="507302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ні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uk-UA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малий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uk-UA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Середній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uk-UA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ВЕЛИКИЙ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uk-UA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Все зроблено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4315" y="2283417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0516" y="237311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uk-UA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малий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4271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5739" y="6890358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7215" y="2199323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так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8656277" y="3499978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ні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7128" y="2951985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6651" y="1713055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0889" y="6740424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5527" y="7373911"/>
            <a:ext cx="3489300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uk-UA" sz="2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Все зроблено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83102" y="399893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9304" y="40886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Середній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3058" y="465206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1765" y="3970904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так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0773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7135" y="4640854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6115" y="3575540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6740" y="5613542"/>
            <a:ext cx="3478087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ВЕЛИКИЙ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2290" y="5292649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6877" y="5069734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ні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" name="Shape 501"/>
          <p:cNvSpPr txBox="1"/>
          <p:nvPr/>
        </p:nvSpPr>
        <p:spPr>
          <a:xfrm>
            <a:off x="7602488" y="972862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  <p:sp>
        <p:nvSpPr>
          <p:cNvPr id="5" name="Shape 465">
            <a:extLst>
              <a:ext uri="{FF2B5EF4-FFF2-40B4-BE49-F238E27FC236}">
                <a16:creationId xmlns:a16="http://schemas.microsoft.com/office/drawing/2014/main" id="{CDEBC2F5-01D3-D821-58F6-CAE1D745101C}"/>
              </a:ext>
            </a:extLst>
          </p:cNvPr>
          <p:cNvSpPr txBox="1">
            <a:spLocks/>
          </p:cNvSpPr>
          <p:nvPr/>
        </p:nvSpPr>
        <p:spPr>
          <a:xfrm>
            <a:off x="1155700" y="745588"/>
            <a:ext cx="6375980" cy="22096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buClr>
                <a:srgbClr val="FFFF00"/>
              </a:buClr>
              <a:buSzPct val="25000"/>
              <a:buFont typeface="Cabin"/>
              <a:buNone/>
            </a:pPr>
            <a:r>
              <a:rPr lang="uk-UA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Множинне розгалуження</a:t>
            </a:r>
          </a:p>
        </p:txBody>
      </p:sp>
    </p:spTree>
    <p:extLst>
      <p:ext uri="{BB962C8B-B14F-4D97-AF65-F5344CB8AC3E}">
        <p14:creationId xmlns:p14="http://schemas.microsoft.com/office/powerpoint/2010/main" val="657155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uk-UA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FFC000"/>
                </a:solidFill>
                <a:latin typeface="Courier"/>
                <a:cs typeface="Courier"/>
                <a:sym typeface="Courier New"/>
              </a:rPr>
              <a:t>if x &lt; 2 </a:t>
            </a:r>
            <a:r>
              <a:rPr lang="en-US" sz="3000" dirty="0">
                <a:solidFill>
                  <a:schemeClr val="lt1"/>
                </a:solidFill>
                <a:latin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00FF00"/>
                </a:solidFill>
                <a:latin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chemeClr val="lt1"/>
                </a:solidFill>
                <a:latin typeface="Courier"/>
                <a:cs typeface="Courier"/>
                <a:sym typeface="Courier New"/>
              </a:rPr>
              <a:t>'</a:t>
            </a:r>
            <a:r>
              <a:rPr lang="uk-UA" sz="3000" dirty="0">
                <a:solidFill>
                  <a:schemeClr val="lt1"/>
                </a:solidFill>
                <a:latin typeface="Courier"/>
                <a:cs typeface="Courier"/>
                <a:sym typeface="Courier New"/>
              </a:rPr>
              <a:t>малий</a:t>
            </a:r>
            <a:r>
              <a:rPr lang="en-US" sz="3000" dirty="0">
                <a:solidFill>
                  <a:schemeClr val="lt1"/>
                </a:solidFill>
                <a:latin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00FF00"/>
                </a:solidFill>
                <a:latin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 err="1">
                <a:solidFill>
                  <a:srgbClr val="FFC000"/>
                </a:solidFill>
                <a:latin typeface="Courier"/>
                <a:cs typeface="Courier"/>
                <a:sym typeface="Courier New"/>
              </a:rPr>
              <a:t>elif</a:t>
            </a:r>
            <a:r>
              <a:rPr lang="en-US" sz="3000" dirty="0">
                <a:solidFill>
                  <a:srgbClr val="FFC000"/>
                </a:solidFill>
                <a:latin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rgbClr val="FFC000"/>
                </a:solidFill>
                <a:latin typeface="Courier"/>
                <a:cs typeface="Courier"/>
                <a:sym typeface="Courier New"/>
              </a:rPr>
              <a:t>    print('</a:t>
            </a:r>
            <a:r>
              <a:rPr lang="uk-UA" sz="3000" dirty="0">
                <a:solidFill>
                  <a:srgbClr val="FFC000"/>
                </a:solidFill>
                <a:latin typeface="Courier"/>
                <a:cs typeface="Courier"/>
                <a:sym typeface="Courier New"/>
              </a:rPr>
              <a:t>Середній</a:t>
            </a:r>
            <a:r>
              <a:rPr lang="en-US" sz="3000" dirty="0">
                <a:solidFill>
                  <a:srgbClr val="FFC000"/>
                </a:solidFill>
                <a:latin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uk-UA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ВЕЛИКИЙ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uk-UA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Все зроблено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4315" y="2283417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0516" y="237311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1"/>
              </a:buClr>
              <a:buSzPct val="25000"/>
              <a:buFont typeface="Cabin"/>
              <a:defRPr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ym typeface="Cabin"/>
              </a:rPr>
              <a:t>print</a:t>
            </a:r>
            <a:r>
              <a:rPr lang="en-US">
                <a:sym typeface="Cabin"/>
              </a:rPr>
              <a:t>('</a:t>
            </a:r>
            <a:r>
              <a:rPr lang="uk-UA">
                <a:sym typeface="Cabin"/>
              </a:rPr>
              <a:t>малий</a:t>
            </a:r>
            <a:r>
              <a:rPr lang="en-US" dirty="0">
                <a:sym typeface="Cabin"/>
              </a:rPr>
              <a:t>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4271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5739" y="6890358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7215" y="2199323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так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8656277" y="3499978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ні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3" name="Shape 473"/>
          <p:cNvCxnSpPr>
            <a:cxnSpLocks/>
          </p:cNvCxnSpPr>
          <p:nvPr/>
        </p:nvCxnSpPr>
        <p:spPr>
          <a:xfrm flipH="1" flipV="1">
            <a:off x="15151586" y="4652066"/>
            <a:ext cx="19180" cy="225512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6651" y="1713055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0889" y="6740424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5527" y="7373911"/>
            <a:ext cx="3489300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uk-UA" sz="2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Все зроблено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83102" y="399893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  <a:buFont typeface="Cabin"/>
            </a:pPr>
            <a:r>
              <a:rPr lang="en-US" sz="3700" dirty="0">
                <a:solidFill>
                  <a:schemeClr val="lt1"/>
                </a:solidFill>
                <a:latin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9304" y="4088636"/>
            <a:ext cx="3061023" cy="1121165"/>
          </a:xfrm>
          <a:prstGeom prst="rect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Середній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3058" y="465206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1765" y="3970904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так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0773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7135" y="4640854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6115" y="3575540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6740" y="5613542"/>
            <a:ext cx="3478087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ВЕЛИКИЙ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2290" y="5292649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6877" y="5069734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ні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" name="Shape 501"/>
          <p:cNvSpPr txBox="1"/>
          <p:nvPr/>
        </p:nvSpPr>
        <p:spPr>
          <a:xfrm>
            <a:off x="7602488" y="972862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uk-UA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465">
            <a:extLst>
              <a:ext uri="{FF2B5EF4-FFF2-40B4-BE49-F238E27FC236}">
                <a16:creationId xmlns:a16="http://schemas.microsoft.com/office/drawing/2014/main" id="{CDEBC2F5-01D3-D821-58F6-CAE1D745101C}"/>
              </a:ext>
            </a:extLst>
          </p:cNvPr>
          <p:cNvSpPr txBox="1">
            <a:spLocks/>
          </p:cNvSpPr>
          <p:nvPr/>
        </p:nvSpPr>
        <p:spPr>
          <a:xfrm>
            <a:off x="1155700" y="745588"/>
            <a:ext cx="6375980" cy="22096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buClr>
                <a:srgbClr val="FFFF00"/>
              </a:buClr>
              <a:buSzPct val="25000"/>
              <a:buFont typeface="Cabin"/>
              <a:buNone/>
            </a:pPr>
            <a:r>
              <a:rPr lang="uk-UA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Множинне розгалуження</a:t>
            </a:r>
          </a:p>
        </p:txBody>
      </p:sp>
      <p:cxnSp>
        <p:nvCxnSpPr>
          <p:cNvPr id="3" name="Shape 473">
            <a:extLst>
              <a:ext uri="{FF2B5EF4-FFF2-40B4-BE49-F238E27FC236}">
                <a16:creationId xmlns:a16="http://schemas.microsoft.com/office/drawing/2014/main" id="{AA76A878-D11D-C321-28BD-7264D3A93B42}"/>
              </a:ext>
            </a:extLst>
          </p:cNvPr>
          <p:cNvCxnSpPr>
            <a:cxnSpLocks/>
          </p:cNvCxnSpPr>
          <p:nvPr/>
        </p:nvCxnSpPr>
        <p:spPr>
          <a:xfrm flipH="1" flipV="1">
            <a:off x="15146073" y="2961075"/>
            <a:ext cx="14358" cy="1688143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98405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/>
        </p:nvSpPr>
        <p:spPr>
          <a:xfrm>
            <a:off x="1033161" y="2935664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20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uk-UA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малий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uk-UA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Середній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uk-UA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ВЕЛИКИЙ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uk-UA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Все виконано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76941" y="226709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33142" y="235679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малий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66897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08365" y="6874037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69841" y="2183002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так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8638903" y="348365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ні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19754" y="2935664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59277" y="1696734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63515" y="6724103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88153" y="7357590"/>
            <a:ext cx="3489300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uk-UA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Все виконано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65728" y="3982615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21930" y="407231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Середній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55684" y="4635745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04391" y="3954583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так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33399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599761" y="4624533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18741" y="3559219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799366" y="5597221"/>
            <a:ext cx="3489300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ВЕЛИКИЙ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64916" y="5276328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59503" y="505341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ні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" name="Shape 501"/>
          <p:cNvSpPr txBox="1"/>
          <p:nvPr/>
        </p:nvSpPr>
        <p:spPr>
          <a:xfrm>
            <a:off x="7585114" y="956541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20</a:t>
            </a:r>
          </a:p>
        </p:txBody>
      </p:sp>
      <p:sp>
        <p:nvSpPr>
          <p:cNvPr id="6" name="Shape 465">
            <a:extLst>
              <a:ext uri="{FF2B5EF4-FFF2-40B4-BE49-F238E27FC236}">
                <a16:creationId xmlns:a16="http://schemas.microsoft.com/office/drawing/2014/main" id="{116A9EBA-EB6A-EA1B-AEEE-9BAC39876120}"/>
              </a:ext>
            </a:extLst>
          </p:cNvPr>
          <p:cNvSpPr txBox="1">
            <a:spLocks/>
          </p:cNvSpPr>
          <p:nvPr/>
        </p:nvSpPr>
        <p:spPr>
          <a:xfrm>
            <a:off x="1155700" y="745588"/>
            <a:ext cx="6375980" cy="22096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buClr>
                <a:srgbClr val="FFFF00"/>
              </a:buClr>
              <a:buSzPct val="25000"/>
              <a:buFont typeface="Cabin"/>
              <a:buNone/>
            </a:pPr>
            <a:r>
              <a:rPr lang="uk-UA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Множинне розгалуження</a:t>
            </a:r>
          </a:p>
        </p:txBody>
      </p:sp>
    </p:spTree>
    <p:extLst>
      <p:ext uri="{BB962C8B-B14F-4D97-AF65-F5344CB8AC3E}">
        <p14:creationId xmlns:p14="http://schemas.microsoft.com/office/powerpoint/2010/main" val="2069969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/>
          <p:nvPr/>
        </p:nvSpPr>
        <p:spPr>
          <a:xfrm>
            <a:off x="1243605" y="3121862"/>
            <a:ext cx="5311799" cy="4187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# </a:t>
            </a:r>
            <a:r>
              <a:rPr lang="uk-UA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Без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uk-UA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Маленьке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uk-UA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Середнє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uk-UA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Все зроблено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8707420" y="1563873"/>
            <a:ext cx="6437700" cy="6177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uk-UA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Маленьке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uk-UA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Середнє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20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uk-UA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Велике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40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uk-UA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Дуже велике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100: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uk-UA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Величезне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uk-UA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Гігантське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" name="Shape 465">
            <a:extLst>
              <a:ext uri="{FF2B5EF4-FFF2-40B4-BE49-F238E27FC236}">
                <a16:creationId xmlns:a16="http://schemas.microsoft.com/office/drawing/2014/main" id="{FF7A4481-162B-5591-117C-E52919D6A535}"/>
              </a:ext>
            </a:extLst>
          </p:cNvPr>
          <p:cNvSpPr txBox="1">
            <a:spLocks/>
          </p:cNvSpPr>
          <p:nvPr/>
        </p:nvSpPr>
        <p:spPr>
          <a:xfrm>
            <a:off x="1155700" y="745588"/>
            <a:ext cx="6375980" cy="22096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buClr>
                <a:srgbClr val="FFFF00"/>
              </a:buClr>
              <a:buSzPct val="25000"/>
              <a:buFont typeface="Cabin"/>
              <a:buNone/>
            </a:pPr>
            <a:r>
              <a:rPr lang="uk-UA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Множинне розгалуження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11175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uk-UA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Множинні</a:t>
            </a:r>
            <a:r>
              <a:rPr lang="uk-UA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логічні задачі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8677001" y="3640379"/>
            <a:ext cx="6410699" cy="40464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uk-UA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Менше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2')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20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uk-UA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Менше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20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10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uk-UA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Менше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10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uk-UA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Щось інше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404925" y="4496066"/>
            <a:ext cx="6554852" cy="3220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uk-UA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Менше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&gt;= 2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uk-UA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Два або більше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uk-UA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Щось інше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1149293" y="3156192"/>
            <a:ext cx="6978707" cy="96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Що ніколи не буде виводитись незалежно від значення х?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Умовне виконання    (крок за кроком)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Вивід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uk-UA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Менше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Програма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‘</a:t>
            </a:r>
            <a:r>
              <a:rPr lang="uk-UA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Менше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‘</a:t>
            </a:r>
            <a:r>
              <a:rPr lang="uk-UA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Більше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'Finis'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print(‘</a:t>
            </a:r>
            <a:r>
              <a:rPr lang="uk-UA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Менше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print(‘</a:t>
            </a:r>
            <a:r>
              <a:rPr lang="uk-UA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Більше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Так</a:t>
            </a:r>
            <a:endParaRPr lang="en-US" sz="3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536832" y="6120686"/>
            <a:ext cx="725399" cy="52776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Ні</a:t>
            </a:r>
            <a:endParaRPr lang="en-US" sz="30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589"/>
          <p:cNvSpPr txBox="1"/>
          <p:nvPr/>
        </p:nvSpPr>
        <p:spPr>
          <a:xfrm>
            <a:off x="4436269" y="4765676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Так</a:t>
            </a:r>
            <a:endParaRPr lang="en-US" sz="3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" name="Shape 591"/>
          <p:cNvSpPr txBox="1"/>
          <p:nvPr/>
        </p:nvSpPr>
        <p:spPr>
          <a:xfrm>
            <a:off x="1590537" y="3394076"/>
            <a:ext cx="725399" cy="70802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Ні</a:t>
            </a:r>
            <a:endParaRPr lang="en-US" sz="30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Концепція 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uk-UA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uk-UA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454551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uk-UA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«Небезпечний» код ви поміщаєте у вирази </a:t>
            </a:r>
            <a:r>
              <a:rPr lang="en-US" sz="3600" u="none" strike="noStrike" cap="none" dirty="0">
                <a:solidFill>
                  <a:srgbClr val="92D05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uk-UA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та </a:t>
            </a: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uk-UA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Якщо код в </a:t>
            </a:r>
            <a:r>
              <a:rPr lang="en-US" sz="3600" u="none" strike="noStrike" cap="none" dirty="0">
                <a:solidFill>
                  <a:srgbClr val="92D05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uk-UA" sz="3600" u="none" strike="noStrike" cap="none" dirty="0">
                <a:solidFill>
                  <a:srgbClr val="92D05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uk-UA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працює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– </a:t>
            </a:r>
            <a:r>
              <a:rPr lang="uk-UA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код в </a:t>
            </a: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uk-UA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пропускається</a:t>
            </a:r>
          </a:p>
          <a:p>
            <a:pPr marL="749300" marR="0" lvl="0" indent="-533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uk-UA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Якщо код в блоці </a:t>
            </a:r>
            <a:r>
              <a:rPr lang="en-US" sz="3600" u="none" strike="noStrike" cap="none" dirty="0">
                <a:solidFill>
                  <a:srgbClr val="92D05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uk-UA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видає помилку, програма переходить до коду у блоці </a:t>
            </a: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uk-UA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Все готово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091999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uk-UA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Все готово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" name="Shape 604"/>
          <p:cNvCxnSpPr>
            <a:cxnSpLocks/>
          </p:cNvCxnSpPr>
          <p:nvPr/>
        </p:nvCxnSpPr>
        <p:spPr>
          <a:xfrm flipH="1" flipV="1">
            <a:off x="1529255" y="4698124"/>
            <a:ext cx="815360" cy="889547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605"/>
          <p:cNvSpPr txBox="1"/>
          <p:nvPr/>
        </p:nvSpPr>
        <p:spPr>
          <a:xfrm>
            <a:off x="174715" y="2079245"/>
            <a:ext cx="2600016" cy="32258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uk-UA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 цьому програма зупиняється</a:t>
            </a:r>
          </a:p>
        </p:txBody>
      </p:sp>
      <p:sp>
        <p:nvSpPr>
          <p:cNvPr id="8" name="Shape 609"/>
          <p:cNvSpPr txBox="1"/>
          <p:nvPr/>
        </p:nvSpPr>
        <p:spPr>
          <a:xfrm>
            <a:off x="2344618" y="5934684"/>
            <a:ext cx="4819500" cy="202813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44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167063"/>
            <a:ext cx="3454399" cy="6708807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en-US" sz="32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Пристрої вводу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6" name="Shape 616"/>
          <p:cNvSpPr txBox="1"/>
          <p:nvPr/>
        </p:nvSpPr>
        <p:spPr>
          <a:xfrm>
            <a:off x="6497055" y="2237071"/>
            <a:ext cx="2586785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Центральний процесор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7" name="Shape 617"/>
          <p:cNvSpPr txBox="1"/>
          <p:nvPr/>
        </p:nvSpPr>
        <p:spPr>
          <a:xfrm>
            <a:off x="6497055" y="5272371"/>
            <a:ext cx="2586785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Оперативна пам’ять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Пристрої виводу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Постійна пам’ять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62547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Звичайний комп’ютер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3" name="Shape 627">
            <a:extLst>
              <a:ext uri="{FF2B5EF4-FFF2-40B4-BE49-F238E27FC236}">
                <a16:creationId xmlns:a16="http://schemas.microsoft.com/office/drawing/2014/main" id="{46F975ED-E264-6666-B1E7-FCD2FE7D97B9}"/>
              </a:ext>
            </a:extLst>
          </p:cNvPr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4" name="Shape 628">
              <a:extLst>
                <a:ext uri="{FF2B5EF4-FFF2-40B4-BE49-F238E27FC236}">
                  <a16:creationId xmlns:a16="http://schemas.microsoft.com/office/drawing/2014/main" id="{E66341F1-1D4C-57F6-E512-494F6392835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Shape 629">
              <a:extLst>
                <a:ext uri="{FF2B5EF4-FFF2-40B4-BE49-F238E27FC236}">
                  <a16:creationId xmlns:a16="http://schemas.microsoft.com/office/drawing/2014/main" id="{DF24A138-C6DB-4507-B7A6-962F46C6E3A5}"/>
                </a:ext>
              </a:extLst>
            </p:cNvPr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FB9D8D-5692-01C3-5765-DD33EB335FCF}"/>
              </a:ext>
            </a:extLst>
          </p:cNvPr>
          <p:cNvSpPr txBox="1"/>
          <p:nvPr/>
        </p:nvSpPr>
        <p:spPr>
          <a:xfrm>
            <a:off x="6204603" y="1226239"/>
            <a:ext cx="2702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uk-UA" sz="28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Програмне забезпечення</a:t>
            </a:r>
            <a:endParaRPr lang="uk-UA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167063"/>
            <a:ext cx="3454399" cy="6708807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en-US" sz="32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Пристрої вводу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6" name="Shape 616"/>
          <p:cNvSpPr txBox="1"/>
          <p:nvPr/>
        </p:nvSpPr>
        <p:spPr>
          <a:xfrm>
            <a:off x="6497055" y="2237071"/>
            <a:ext cx="2586785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Центральний процесор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7" name="Shape 617"/>
          <p:cNvSpPr txBox="1"/>
          <p:nvPr/>
        </p:nvSpPr>
        <p:spPr>
          <a:xfrm>
            <a:off x="6497055" y="5272371"/>
            <a:ext cx="2586785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Оперативна пам’ять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Пристрої виводу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Постійна пам’ять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62547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Звичайний комп’ютер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3" name="Shape 627">
            <a:extLst>
              <a:ext uri="{FF2B5EF4-FFF2-40B4-BE49-F238E27FC236}">
                <a16:creationId xmlns:a16="http://schemas.microsoft.com/office/drawing/2014/main" id="{46F975ED-E264-6666-B1E7-FCD2FE7D97B9}"/>
              </a:ext>
            </a:extLst>
          </p:cNvPr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4" name="Shape 628">
              <a:extLst>
                <a:ext uri="{FF2B5EF4-FFF2-40B4-BE49-F238E27FC236}">
                  <a16:creationId xmlns:a16="http://schemas.microsoft.com/office/drawing/2014/main" id="{E66341F1-1D4C-57F6-E512-494F6392835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Shape 629">
              <a:extLst>
                <a:ext uri="{FF2B5EF4-FFF2-40B4-BE49-F238E27FC236}">
                  <a16:creationId xmlns:a16="http://schemas.microsoft.com/office/drawing/2014/main" id="{DF24A138-C6DB-4507-B7A6-962F46C6E3A5}"/>
                </a:ext>
              </a:extLst>
            </p:cNvPr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FB9D8D-5692-01C3-5765-DD33EB335FCF}"/>
              </a:ext>
            </a:extLst>
          </p:cNvPr>
          <p:cNvSpPr txBox="1"/>
          <p:nvPr/>
        </p:nvSpPr>
        <p:spPr>
          <a:xfrm>
            <a:off x="6204603" y="1226239"/>
            <a:ext cx="2702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uk-UA" sz="28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Програмне забезпечення</a:t>
            </a:r>
            <a:endParaRPr lang="uk-UA" sz="2800" dirty="0"/>
          </a:p>
        </p:txBody>
      </p:sp>
      <p:sp>
        <p:nvSpPr>
          <p:cNvPr id="6" name="Shape 609">
            <a:extLst>
              <a:ext uri="{FF2B5EF4-FFF2-40B4-BE49-F238E27FC236}">
                <a16:creationId xmlns:a16="http://schemas.microsoft.com/office/drawing/2014/main" id="{46B3C914-51BC-BEFC-0971-6C3801339CE6}"/>
              </a:ext>
            </a:extLst>
          </p:cNvPr>
          <p:cNvSpPr txBox="1"/>
          <p:nvPr/>
        </p:nvSpPr>
        <p:spPr>
          <a:xfrm>
            <a:off x="8775215" y="4303110"/>
            <a:ext cx="687873" cy="88036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177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882900" y="1130300"/>
            <a:ext cx="5204399" cy="7189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9926612" y="3460549"/>
            <a:ext cx="52043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python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tryexcept.py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First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Second 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920246" y="921490"/>
            <a:ext cx="6444080" cy="20108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uk-UA" sz="30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Якщо при першій конвертації щось йде не так, буде запущено лише інструкції в блоці except, і програма йде далі</a:t>
            </a:r>
          </a:p>
        </p:txBody>
      </p:sp>
      <p:cxnSp>
        <p:nvCxnSpPr>
          <p:cNvPr id="637" name="Shape 637"/>
          <p:cNvCxnSpPr/>
          <p:nvPr/>
        </p:nvCxnSpPr>
        <p:spPr>
          <a:xfrm flipH="1">
            <a:off x="1469169" y="256541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9582411" y="6787409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uk-UA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Якщо друга конвертація успішна – except пропускається, і програма продовжує роботу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390096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7866125" y="7987829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839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'Bob'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1328126" y="2840245"/>
            <a:ext cx="5171100" cy="4751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print('Hello')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print('There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print('Done',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print('Hello')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print('There')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print('Done',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9947275" y="4618036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-1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9942675" y="5940375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12920677" y="7340600"/>
            <a:ext cx="2351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Страховка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Приклади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9999150" y="3585854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number: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Nice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number: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forty-two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Not a number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input('Enter a number:')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30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&gt; 0 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print('Nice work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print('Not a number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58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uk-UA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Підсумки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1155700" y="2945058"/>
            <a:ext cx="13932000" cy="470564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uk-UA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Оператори порівняння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  &lt;=   &gt;=   &gt;   &lt;   !=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uk-UA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Відступи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uk-UA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Умови з одним шляхом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uk-UA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Умови з двома шляхами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if: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uk-UA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та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7967691" y="2945058"/>
            <a:ext cx="7000406" cy="47828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uk-UA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Вкладені умови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uk-UA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Множинне розгалуження з </a:t>
            </a: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elif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uk-UA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для виключення помилок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734310" y="828150"/>
            <a:ext cx="2068851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uk-UA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Вправа</a:t>
            </a:r>
            <a:endParaRPr lang="en-US" sz="3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6" name="Shape 676"/>
          <p:cNvSpPr txBox="1"/>
          <p:nvPr/>
        </p:nvSpPr>
        <p:spPr>
          <a:xfrm>
            <a:off x="2534652" y="2182600"/>
            <a:ext cx="12032685" cy="558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Перепишіть вашу програму оплати праці із застосуванням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</a:t>
            </a:r>
            <a:r>
              <a:rPr lang="uk-UA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і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 </a:t>
            </a:r>
            <a:r>
              <a:rPr lang="uk-UA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так, щоб за години, відпрацьовані понад 40 годин, працівник отримував 1,5-кратну погодинну ставку.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Введіть години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Введіть ставку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Зарплата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: 475.0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4" y="7442200"/>
            <a:ext cx="5483433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uk-UA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Оператори порівняння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444313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uk-UA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Логічні вирази </a:t>
            </a:r>
            <a:r>
              <a:rPr lang="uk-UA" sz="28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ставлять запитання і видають результат «Так» або «Ні», який ми використовуємо для керування програмою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uk-UA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Логічні вирази </a:t>
            </a:r>
            <a:r>
              <a:rPr lang="uk-UA" sz="28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 використанням </a:t>
            </a:r>
            <a:r>
              <a:rPr lang="uk-UA" sz="2800" u="none" strike="noStrike" cap="none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операторів порівняння </a:t>
            </a:r>
            <a:r>
              <a:rPr lang="uk-UA" sz="28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повертають значення Істина/Хибність (</a:t>
            </a:r>
            <a:r>
              <a:rPr lang="uk-UA" sz="28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uk-UA" sz="28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uk-UA" sz="28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uk-UA" sz="28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або Так/Ні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uk-UA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Оператори порівняння переглядають змінні, але не змінюють їх значень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377856" y="8157670"/>
            <a:ext cx="9042900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001000" y="7083055"/>
            <a:ext cx="7856244" cy="9356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Зауважте: «=» використовується для присвоєння.</a:t>
            </a: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1610283585"/>
              </p:ext>
            </p:extLst>
          </p:nvPr>
        </p:nvGraphicFramePr>
        <p:xfrm>
          <a:off x="8440443" y="2530257"/>
          <a:ext cx="7105516" cy="387317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2276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uk-UA" sz="3300" b="0" i="0" u="none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Значення</a:t>
                      </a:r>
                      <a:endParaRPr lang="en-US" sz="3300" b="0" i="0" u="none" dirty="0">
                        <a:solidFill>
                          <a:srgbClr val="FFFF00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uk-UA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Менше ніж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uk-UA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Менше або дорівнює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uk-UA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Дорівнює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uk-UA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Більше або дорівнює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uk-UA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Більше ніж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uk-UA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Не дорівнює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509457" y="837575"/>
            <a:ext cx="2503566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uk-UA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Вправа</a:t>
            </a:r>
            <a:endParaRPr lang="en-US" sz="3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83" name="Shape 683"/>
          <p:cNvSpPr txBox="1"/>
          <p:nvPr/>
        </p:nvSpPr>
        <p:spPr>
          <a:xfrm>
            <a:off x="2774949" y="2012477"/>
            <a:ext cx="11745091" cy="62939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Перепишіть вашу програму оплати праці із застосуванням </a:t>
            </a:r>
            <a:r>
              <a:rPr lang="uk-UA" sz="38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uk-UA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і </a:t>
            </a:r>
            <a:r>
              <a:rPr lang="uk-UA" sz="38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uk-UA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так, щоб ваша програма </a:t>
            </a:r>
            <a:r>
              <a:rPr lang="uk-UA" sz="38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коректно</a:t>
            </a:r>
            <a:r>
              <a:rPr lang="uk-UA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обробляла нечислові вхідні дані.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lang="uk-UA"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Введіть години: </a:t>
            </a:r>
            <a:r>
              <a:rPr lang="uk-UA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20</a:t>
            </a:r>
            <a:r>
              <a:rPr lang="uk-UA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Введіть ставку: </a:t>
            </a:r>
            <a:r>
              <a:rPr lang="uk-UA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дев’ять</a:t>
            </a:r>
            <a:r>
              <a:rPr lang="uk-UA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Помилка, будь ласка, введіть числове значення</a:t>
            </a:r>
            <a:endParaRPr lang="uk-UA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Введіть години: </a:t>
            </a:r>
            <a:r>
              <a:rPr lang="uk-UA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сорок</a:t>
            </a:r>
            <a:r>
              <a:rPr lang="uk-UA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Помилка, будь ласка, введіть числове значення</a:t>
            </a:r>
            <a:endParaRPr lang="uk-UA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-UA" sz="3600" dirty="0">
                <a:solidFill>
                  <a:srgbClr val="FFFF00"/>
                </a:solidFill>
              </a:rPr>
              <a:t>Права власності / Застереження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-UA" sz="1800" dirty="0">
                <a:solidFill>
                  <a:srgbClr val="FFFFFF"/>
                </a:solidFill>
              </a:rPr>
              <a:t>Авторські права на ці слайди з 2010 року належать </a:t>
            </a:r>
          </a:p>
          <a:p>
            <a:pPr lvl="0" rtl="0">
              <a:spcBef>
                <a:spcPts val="0"/>
              </a:spcBef>
              <a:buNone/>
            </a:pPr>
            <a:r>
              <a:rPr lang="uk-UA" sz="1800" dirty="0">
                <a:solidFill>
                  <a:srgbClr val="FFFFFF"/>
                </a:solidFill>
              </a:rPr>
              <a:t>Чарльзу </a:t>
            </a:r>
            <a:r>
              <a:rPr lang="uk-UA" sz="1800" dirty="0" err="1">
                <a:solidFill>
                  <a:srgbClr val="FFFFFF"/>
                </a:solidFill>
              </a:rPr>
              <a:t>Северенсу</a:t>
            </a:r>
            <a:r>
              <a:rPr lang="uk-UA" sz="1800" dirty="0">
                <a:solidFill>
                  <a:srgbClr val="FFFFFF"/>
                </a:solidFill>
              </a:rPr>
              <a:t> (</a:t>
            </a:r>
            <a:r>
              <a:rPr lang="en-US" sz="1800" dirty="0">
                <a:solidFill>
                  <a:srgbClr val="FFFFFF"/>
                </a:solidFill>
              </a:rPr>
              <a:t>www.dr-chuck.com) </a:t>
            </a:r>
            <a:r>
              <a:rPr lang="uk-UA" sz="1800" dirty="0">
                <a:solidFill>
                  <a:srgbClr val="FFFFFF"/>
                </a:solidFill>
              </a:rPr>
              <a:t>зі Школи інформації Мічиганського університету та застережені ліцензією </a:t>
            </a:r>
            <a:r>
              <a:rPr lang="en-US" sz="1800" dirty="0">
                <a:solidFill>
                  <a:srgbClr val="FFFFFF"/>
                </a:solidFill>
              </a:rPr>
              <a:t>Creative Commons Attribution 4.0. </a:t>
            </a:r>
            <a:r>
              <a:rPr lang="uk-UA" sz="1800" dirty="0">
                <a:solidFill>
                  <a:srgbClr val="FFFFFF"/>
                </a:solidFill>
              </a:rPr>
              <a:t>Будь ласка, збережіть цей фінальний слайд у всіх копіях документа, щоб відповідати вимогам ліцензії щодо посилань на джерела. При повторній публікації матеріалів, якщо щось зміните, додайте ім’я та організацію до переліку співавторів нижче.</a:t>
            </a:r>
          </a:p>
          <a:p>
            <a:pPr lvl="0" rtl="0">
              <a:spcBef>
                <a:spcPts val="0"/>
              </a:spcBef>
              <a:buNone/>
            </a:pPr>
            <a:endParaRPr lang="uk-UA"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uk-UA" sz="1800" dirty="0">
                <a:solidFill>
                  <a:srgbClr val="FFFFFF"/>
                </a:solidFill>
              </a:rPr>
              <a:t>Першоджерело: Чарльз </a:t>
            </a:r>
            <a:r>
              <a:rPr lang="uk-UA" sz="1800" dirty="0" err="1">
                <a:solidFill>
                  <a:srgbClr val="FFFFFF"/>
                </a:solidFill>
              </a:rPr>
              <a:t>Северенс</a:t>
            </a:r>
            <a:r>
              <a:rPr lang="uk-UA" sz="1800" dirty="0">
                <a:solidFill>
                  <a:srgbClr val="FFFFFF"/>
                </a:solidFill>
              </a:rPr>
              <a:t>, Школа інформації Мічиганського університету</a:t>
            </a:r>
          </a:p>
          <a:p>
            <a:pPr lvl="0" rtl="0">
              <a:spcBef>
                <a:spcPts val="0"/>
              </a:spcBef>
              <a:buNone/>
            </a:pPr>
            <a:endParaRPr lang="uk-UA"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uk-UA" sz="1800" dirty="0">
                <a:solidFill>
                  <a:srgbClr val="FFFFFF"/>
                </a:solidFill>
              </a:rPr>
              <a:t>Переклад: Платформа </a:t>
            </a:r>
            <a:r>
              <a:rPr lang="en-US" sz="1800" dirty="0">
                <a:solidFill>
                  <a:srgbClr val="FFFFFF"/>
                </a:solidFill>
              </a:rPr>
              <a:t>Prometheus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1" name="Shape 5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940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uk-UA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Оператори порівняння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1155700" y="2608285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uk-UA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Дорівнює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5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if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print('</a:t>
            </a:r>
            <a:r>
              <a:rPr lang="uk-UA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Більше ніж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4</a:t>
            </a:r>
            <a:r>
              <a:rPr lang="en-US" sz="30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 x &gt;= 5 :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uk-UA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Більше або дорівнює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5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3000" i="0" u="none" strike="noStrike" cap="none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if x &lt; 6 : print('</a:t>
            </a:r>
            <a:r>
              <a:rPr lang="uk-UA" sz="3000" i="0" u="none" strike="noStrike" cap="none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Менше ніж </a:t>
            </a:r>
            <a:r>
              <a:rPr lang="en-US" sz="3000" i="0" u="none" strike="noStrike" cap="none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  <a:r>
              <a:rPr lang="en-US" sz="3000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D9D9D9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uk-UA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Менше або дорівнює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x != 6 :</a:t>
            </a:r>
          </a:p>
          <a:p>
            <a:pPr>
              <a:buClr>
                <a:srgbClr val="00FFFF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uk-UA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Не дорівнює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2985796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uk-UA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Дорівнює 5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uk-UA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Більше ніж 4</a:t>
            </a:r>
            <a:endParaRPr lang="en-US"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uk-UA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Більше або дорівнює 5</a:t>
            </a: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uk-UA" sz="3600" u="none" strike="noStrike" cap="none" dirty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Менше ніж 6</a:t>
            </a:r>
            <a:endParaRPr lang="en-US" sz="3600" u="none" strike="noStrike" cap="none" dirty="0">
              <a:solidFill>
                <a:srgbClr val="CCCCCC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uk-UA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Менше або дорівнює 6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uk-UA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 дорівнює 6</a:t>
            </a:r>
            <a:endParaRPr lang="en-US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028825" y="564876"/>
            <a:ext cx="9515632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uk-UA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Умови з одним шляхом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31900" y="1543987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print('Before 5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uk-UA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Це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uk-UA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Все ще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uk-UA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Втретє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uk-UA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Після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</a:t>
            </a:r>
            <a:r>
              <a:rPr lang="uk-UA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Перед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print('Is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print('Is Still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print('Third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</a:t>
            </a:r>
            <a:r>
              <a:rPr lang="uk-UA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Після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6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321666" y="2088625"/>
            <a:ext cx="2826846" cy="59610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uk-UA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До 5</a:t>
            </a: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uk-UA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Це 5</a:t>
            </a:r>
            <a:endParaRPr lang="en-US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uk-UA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Все ще 5</a:t>
            </a:r>
            <a:endParaRPr lang="en-US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uk-UA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Втретє 5</a:t>
            </a:r>
            <a:endParaRPr lang="en-US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uk-UA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Після 5</a:t>
            </a: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uk-UA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Перед 6</a:t>
            </a: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uk-UA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Після 6</a:t>
            </a: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384210" y="3857360"/>
            <a:ext cx="794254" cy="652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382786" y="6345736"/>
            <a:ext cx="1669419" cy="1160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315710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1876061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093698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504710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504835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345736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667311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Так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12817632" y="4212861"/>
            <a:ext cx="3236157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Все ще 5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317761"/>
            <a:ext cx="3236157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Втретє 5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171461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Ні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12817632" y="3107961"/>
            <a:ext cx="3236157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Це 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cxnSpLocks/>
            <a:endCxn id="313" idx="2"/>
          </p:cNvCxnSpPr>
          <p:nvPr/>
        </p:nvCxnSpPr>
        <p:spPr>
          <a:xfrm flipV="1">
            <a:off x="14267981" y="3857360"/>
            <a:ext cx="16773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4999998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066435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727075" y="745588"/>
            <a:ext cx="13512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uk-UA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Відступи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46523" y="2592296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uk-UA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Збільшити відступ </a:t>
            </a:r>
            <a:r>
              <a:rPr lang="uk-UA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 відступ після оператора </a:t>
            </a:r>
            <a:r>
              <a:rPr lang="uk-UA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uk-UA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чи </a:t>
            </a:r>
            <a:r>
              <a:rPr lang="uk-UA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uk-UA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(після :)</a:t>
            </a:r>
          </a:p>
          <a:p>
            <a:pPr marL="749300" marR="0" lvl="0" indent="-34569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uk-UA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Зберегти відступ, </a:t>
            </a:r>
            <a:r>
              <a:rPr lang="uk-UA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аби позначити що ви </a:t>
            </a:r>
            <a:r>
              <a:rPr lang="uk-UA" sz="32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досі в блоці інструкцій </a:t>
            </a:r>
            <a:r>
              <a:rPr lang="uk-UA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(рядки керуються операторами </a:t>
            </a:r>
            <a:r>
              <a:rPr lang="uk-UA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uk-UA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uk-UA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uk-UA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uk-UA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Зменшити відступ </a:t>
            </a:r>
            <a:r>
              <a:rPr lang="uk-UA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до рівня оператора </a:t>
            </a:r>
            <a:r>
              <a:rPr lang="uk-UA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uk-UA" sz="3200" u="none" strike="noStrike" cap="none" dirty="0">
                <a:solidFill>
                  <a:srgbClr val="92D05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uk-UA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або </a:t>
            </a:r>
            <a:r>
              <a:rPr lang="uk-UA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uk-UA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щоб вказати на кінець блока</a:t>
            </a:r>
          </a:p>
          <a:p>
            <a:pPr marL="749300" marR="0" lvl="0" indent="-34569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uk-UA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Порожні рядки </a:t>
            </a:r>
            <a:r>
              <a:rPr lang="uk-UA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ігноруються – вони не впливають на </a:t>
            </a:r>
            <a:r>
              <a:rPr lang="uk-UA" sz="32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відступи</a:t>
            </a:r>
          </a:p>
          <a:p>
            <a:pPr marL="749300" marR="0" lvl="0" indent="-34569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uk-UA" sz="3200" dirty="0">
                <a:solidFill>
                  <a:srgbClr val="FFFF00"/>
                </a:solidFill>
                <a:latin typeface="Arial" charset="0"/>
                <a:cs typeface="Arial" charset="0"/>
                <a:sym typeface="Cabin"/>
              </a:rPr>
              <a:t>Коментарі</a:t>
            </a:r>
            <a:r>
              <a:rPr lang="uk-UA" sz="3200" dirty="0">
                <a:solidFill>
                  <a:schemeClr val="bg1"/>
                </a:solidFill>
                <a:latin typeface="Arial" charset="0"/>
                <a:cs typeface="Arial" charset="0"/>
                <a:sym typeface="Cabin"/>
              </a:rPr>
              <a:t> до рядка самі по собі ігноруються, незалежно до </a:t>
            </a:r>
            <a:r>
              <a:rPr lang="uk-UA" sz="32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відступів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395988" y="2404977"/>
            <a:ext cx="7918337" cy="60065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print('Done 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print('Done 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print('All Done') 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2877398" y="465903"/>
            <a:ext cx="10501204" cy="19527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uk-UA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додати / </a:t>
            </a:r>
            <a:r>
              <a:rPr lang="uk-UA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залишити</a:t>
            </a:r>
            <a:r>
              <a:rPr lang="uk-UA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uk-UA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після </a:t>
            </a:r>
            <a:r>
              <a:rPr lang="uk-UA" sz="36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uk-UA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uk-UA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або</a:t>
            </a:r>
            <a:r>
              <a:rPr lang="uk-UA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uk-UA" sz="36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endParaRPr lang="uk-UA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lang="uk-UA"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uk-UA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прибрати </a:t>
            </a:r>
            <a:r>
              <a:rPr lang="uk-UA" sz="36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відступ для позначення кінця блока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lang="uk-UA" dirty="0"/>
          </a:p>
        </p:txBody>
      </p:sp>
      <p:cxnSp>
        <p:nvCxnSpPr>
          <p:cNvPr id="345" name="Shape 345"/>
          <p:cNvCxnSpPr/>
          <p:nvPr/>
        </p:nvCxnSpPr>
        <p:spPr>
          <a:xfrm>
            <a:off x="3187095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1886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503199" y="71929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79495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261800" y="571806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39554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39554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261800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363"/>
          <p:cNvSpPr txBox="1"/>
          <p:nvPr/>
        </p:nvSpPr>
        <p:spPr>
          <a:xfrm>
            <a:off x="4598450" y="5392512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364"/>
          <p:cNvSpPr txBox="1"/>
          <p:nvPr/>
        </p:nvSpPr>
        <p:spPr>
          <a:xfrm>
            <a:off x="4576700" y="2941773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362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print('Done 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print('Done 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15" name="Shape 361"/>
          <p:cNvSpPr txBox="1"/>
          <p:nvPr/>
        </p:nvSpPr>
        <p:spPr>
          <a:xfrm>
            <a:off x="2105612" y="272970"/>
            <a:ext cx="12044775" cy="1913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uk-UA" sz="6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Подумайте про початок / кінець блока</a:t>
            </a:r>
            <a:endParaRPr lang="uk-UA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uk-UA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Більше ніж 1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print('</a:t>
            </a:r>
            <a:r>
              <a:rPr lang="uk-UA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Менше ніж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uk-UA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Все зроблено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689548"/>
            <a:ext cx="4813299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uk-UA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Вкладені умови</a:t>
            </a:r>
            <a:endParaRPr lang="en-US" sz="6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uk-UA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Більше ніж 1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uk-UA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Менше ніж 100</a:t>
            </a: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765231" y="7103105"/>
            <a:ext cx="3368123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uk-UA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Все зроблено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так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так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386329" y="5066072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ні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8801078" y="2544284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uk-UA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ні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2127</Words>
  <Application>Microsoft Macintosh PowerPoint</Application>
  <PresentationFormat>Custom</PresentationFormat>
  <Paragraphs>435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Cabin</vt:lpstr>
      <vt:lpstr>Courier</vt:lpstr>
      <vt:lpstr>Gill Sans</vt:lpstr>
      <vt:lpstr>Merriweather Sans</vt:lpstr>
      <vt:lpstr>Title &amp; Subtitle</vt:lpstr>
      <vt:lpstr>Умовне виконання</vt:lpstr>
      <vt:lpstr>Умовне виконання    (крок за кроком)</vt:lpstr>
      <vt:lpstr>Оператори порівняння</vt:lpstr>
      <vt:lpstr>Оператори порівняння</vt:lpstr>
      <vt:lpstr>Умови з одним шляхом</vt:lpstr>
      <vt:lpstr>Відступи</vt:lpstr>
      <vt:lpstr>PowerPoint Presentation</vt:lpstr>
      <vt:lpstr>PowerPoint Presentation</vt:lpstr>
      <vt:lpstr>PowerPoint Presentation</vt:lpstr>
      <vt:lpstr>Умови з двома шляхами</vt:lpstr>
      <vt:lpstr>Умови з двома шляхами з «інакше» (else):</vt:lpstr>
      <vt:lpstr>Візуалізація блоків</vt:lpstr>
      <vt:lpstr>Більше умовних конструкцій…</vt:lpstr>
      <vt:lpstr>Множинне розгалуження</vt:lpstr>
      <vt:lpstr>PowerPoint Presentation</vt:lpstr>
      <vt:lpstr>PowerPoint Presentation</vt:lpstr>
      <vt:lpstr>PowerPoint Presentation</vt:lpstr>
      <vt:lpstr>PowerPoint Presentation</vt:lpstr>
      <vt:lpstr>Множинні логічні задачі</vt:lpstr>
      <vt:lpstr>Концепція try / except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try / except</vt:lpstr>
      <vt:lpstr>Приклади try / except</vt:lpstr>
      <vt:lpstr>Підсумки</vt:lpstr>
      <vt:lpstr>PowerPoint Presentation</vt:lpstr>
      <vt:lpstr>PowerPoint Presentation</vt:lpstr>
      <vt:lpstr>Права власності / Застереження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cp:lastModifiedBy>Максим Маркін</cp:lastModifiedBy>
  <cp:revision>99</cp:revision>
  <dcterms:modified xsi:type="dcterms:W3CDTF">2024-01-01T23:29:34Z</dcterms:modified>
</cp:coreProperties>
</file>