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290" r:id="rId31"/>
    <p:sldId id="287" r:id="rId3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2FF00"/>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7"/>
    <p:restoredTop sz="94558"/>
  </p:normalViewPr>
  <p:slideViewPr>
    <p:cSldViewPr snapToGrid="0" snapToObjects="1">
      <p:cViewPr varScale="1">
        <p:scale>
          <a:sx n="71" d="100"/>
          <a:sy n="71" d="100"/>
        </p:scale>
        <p:origin x="176" y="73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528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en.wikipedia.org/wiki/Associative_array"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www.py4e.com</a:t>
            </a: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jjj</a:t>
            </a:r>
            <a:r>
              <a:rPr lang="en-US" sz="3000" b="1" i="0" u="none" strike="noStrike" cap="none" dirty="0">
                <a:solidFill>
                  <a:schemeClr val="lt1"/>
                </a:solidFill>
                <a:latin typeface="Courier"/>
                <a:ea typeface="Courier"/>
                <a:cs typeface="Courier"/>
                <a:sym typeface="Courier New"/>
              </a:rPr>
              <a:t> = { '</a:t>
            </a:r>
            <a:r>
              <a:rPr lang="en-US" sz="3000" b="1" i="0" u="none" strike="noStrike" cap="none" dirty="0">
                <a:solidFill>
                  <a:srgbClr val="00FF00"/>
                </a:solidFill>
                <a:latin typeface="Courier"/>
                <a:ea typeface="Courier"/>
                <a:cs typeface="Courier"/>
                <a:sym typeface="Courier New"/>
              </a:rPr>
              <a:t>chuck</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00FF00"/>
                </a:solidFill>
                <a:latin typeface="Courier"/>
                <a:ea typeface="Courier"/>
                <a:cs typeface="Courier"/>
                <a:sym typeface="Courier New"/>
              </a:rPr>
              <a:t>fred</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42</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jan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100</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chemeClr val="lt1"/>
                </a:solidFill>
                <a:latin typeface="Courier"/>
                <a:ea typeface="Courier"/>
                <a:cs typeface="Courier"/>
                <a:sym typeface="Courier New"/>
              </a:rPr>
              <a:t>jjj</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a:solidFill>
                  <a:srgbClr val="00FF00"/>
                </a:solidFill>
                <a:latin typeface="Courier"/>
                <a:ea typeface="Courier"/>
                <a:cs typeface="Courier"/>
                <a:sym typeface="Courier New"/>
              </a:rPr>
              <a:t>chuck</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fred</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42</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jan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100</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ooo</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7F00"/>
                </a:solidFill>
                <a:latin typeface="Courier"/>
                <a:ea typeface="Courier"/>
                <a:cs typeface="Courier"/>
                <a:sym typeface="Courier New"/>
              </a:rPr>
              <a:t>{</a:t>
            </a:r>
            <a:r>
              <a:rPr lang="en-US" sz="3000" b="1" i="0" u="none" strike="noStrike" cap="none" dirty="0">
                <a:solidFill>
                  <a:srgbClr val="00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chemeClr val="lt1"/>
                </a:solidFill>
                <a:latin typeface="Courier"/>
                <a:ea typeface="Courier"/>
                <a:cs typeface="Courier"/>
                <a:sym typeface="Courier New"/>
              </a:rPr>
              <a:t>ooo</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dictionaries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FF00FF"/>
                </a:solidFill>
                <a:latin typeface="Courier"/>
                <a:ea typeface="Courier"/>
                <a:cs typeface="Courier"/>
                <a:sym typeface="Courier New"/>
              </a:rPr>
              <a:t>dict</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lvl="0">
              <a:buClr>
                <a:schemeClr val="lt1"/>
              </a:buClr>
              <a:buSzPct val="25000"/>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ccc</a:t>
            </a:r>
            <a:r>
              <a:rPr lang="en-US" sz="3000" b="1" dirty="0">
                <a:solidFill>
                  <a:srgbClr val="FFFF00"/>
                </a:solidFill>
                <a:latin typeface="Courier"/>
                <a:ea typeface="Courier"/>
                <a:cs typeface="Courier"/>
                <a:sym typeface="Courier New"/>
              </a:rPr>
              <a:t>)</a:t>
            </a:r>
            <a:endParaRPr lang="en-US" sz="30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2</a:t>
            </a:r>
            <a:r>
              <a:rPr lang="en-US" sz="3000" b="1"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ccc =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rgbClr val="00FFFF"/>
                </a:solidFill>
                <a:latin typeface="Courier"/>
                <a:ea typeface="Courier"/>
                <a:cs typeface="Courier"/>
                <a:sym typeface="Courier New"/>
              </a:rPr>
              <a:t>()</a:t>
            </a:r>
          </a:p>
          <a:p>
            <a:pPr lvl="0">
              <a:buClr>
                <a:schemeClr val="lt1"/>
              </a:buClr>
              <a:buSzPct val="25000"/>
            </a:pPr>
            <a:r>
              <a:rPr lang="en-US" sz="3000" b="1" i="0" u="none" strike="noStrike" cap="none" dirty="0">
                <a:solidFill>
                  <a:schemeClr val="lt1"/>
                </a:solidFill>
                <a:latin typeface="Courier"/>
                <a:ea typeface="Courier"/>
                <a:cs typeface="Courier"/>
                <a:sym typeface="Courier New"/>
              </a:rPr>
              <a:t>&gt;&gt;&gt;</a:t>
            </a:r>
            <a:r>
              <a:rPr lang="en-US" sz="3000" b="1" i="0" u="none" strike="noStrike" cap="none" dirty="0">
                <a:solidFill>
                  <a:srgbClr val="FF0000"/>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FF66FF"/>
                </a:solidFill>
                <a:latin typeface="Courier"/>
                <a:ea typeface="Courier"/>
                <a:cs typeface="Courier"/>
                <a:sym typeface="Courier New"/>
              </a:rPr>
              <a:t>ccc['</a:t>
            </a:r>
            <a:r>
              <a:rPr lang="en-US" sz="3000" b="1" i="0" u="none" strike="noStrike" cap="none" dirty="0" err="1">
                <a:solidFill>
                  <a:srgbClr val="FF66FF"/>
                </a:solidFill>
                <a:latin typeface="Courier"/>
                <a:ea typeface="Courier"/>
                <a:cs typeface="Courier"/>
                <a:sym typeface="Courier New"/>
              </a:rPr>
              <a:t>csev</a:t>
            </a:r>
            <a:r>
              <a:rPr lang="en-US" sz="3000" b="1" i="0" u="none" strike="noStrike" cap="none" dirty="0">
                <a:solidFill>
                  <a:srgbClr val="FF66FF"/>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err="1">
                <a:solidFill>
                  <a:schemeClr val="lt1"/>
                </a:solidFill>
                <a:latin typeface="Courier"/>
                <a:ea typeface="Courier"/>
                <a:cs typeface="Courier"/>
                <a:sym typeface="Courier New"/>
              </a:rPr>
              <a:t>Traceback</a:t>
            </a:r>
            <a:r>
              <a:rPr lang="en-US" sz="3000" b="1"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File "&lt;</a:t>
            </a:r>
            <a:r>
              <a:rPr lang="en-US" sz="3000" b="1" i="0" u="none" strike="noStrike" cap="none" dirty="0" err="1">
                <a:solidFill>
                  <a:schemeClr val="lt1"/>
                </a:solidFill>
                <a:latin typeface="Courier"/>
                <a:ea typeface="Courier"/>
                <a:cs typeface="Courier"/>
                <a:sym typeface="Courier New"/>
              </a:rPr>
              <a:t>stdin</a:t>
            </a:r>
            <a:r>
              <a:rPr lang="en-US" sz="3000" b="1"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dirty="0" err="1">
                <a:solidFill>
                  <a:srgbClr val="FF66FF"/>
                </a:solidFill>
                <a:latin typeface="Courier"/>
                <a:ea typeface="Courier"/>
                <a:cs typeface="Courier"/>
                <a:sym typeface="Courier New"/>
              </a:rPr>
              <a:t>KeyError</a:t>
            </a:r>
            <a:r>
              <a:rPr lang="en-US" sz="3000" b="1" i="0" u="none" strike="noStrike" cap="none" dirty="0">
                <a:solidFill>
                  <a:srgbClr val="FF66FF"/>
                </a:solidFill>
                <a:latin typeface="Courier"/>
                <a:ea typeface="Courier"/>
                <a:cs typeface="Courier"/>
                <a:sym typeface="Courier New"/>
              </a:rPr>
              <a:t>: '</a:t>
            </a:r>
            <a:r>
              <a:rPr lang="en-US" sz="3000" b="1" i="0" u="none" strike="noStrike" cap="none" dirty="0" err="1">
                <a:solidFill>
                  <a:srgbClr val="FF66FF"/>
                </a:solidFill>
                <a:latin typeface="Courier"/>
                <a:ea typeface="Courier"/>
                <a:cs typeface="Courier"/>
                <a:sym typeface="Courier New"/>
              </a:rPr>
              <a:t>csev</a:t>
            </a:r>
            <a:r>
              <a:rPr lang="en-US" sz="3000" b="1"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in</a:t>
            </a:r>
            <a:r>
              <a:rPr lang="en-US" sz="3000" b="1"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err="1">
                <a:solidFill>
                  <a:srgbClr val="FF00FF"/>
                </a:solidFill>
                <a:latin typeface="Courier"/>
                <a:ea typeface="Courier"/>
                <a:cs typeface="Courier"/>
                <a:sym typeface="Courier New"/>
              </a:rPr>
              <a:t>dict</a:t>
            </a:r>
            <a:r>
              <a:rPr lang="en-US" sz="26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a:ea typeface="Courier"/>
                <a:cs typeface="Courier"/>
                <a:sym typeface="Courier New"/>
              </a:rPr>
              <a:t>names</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err="1">
                <a:solidFill>
                  <a:schemeClr val="lt1"/>
                </a:solidFill>
                <a:latin typeface="Courier"/>
                <a:ea typeface="Courier"/>
                <a:cs typeface="Courier"/>
                <a:sym typeface="Courier New"/>
              </a:rPr>
              <a:t>csev</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cwen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csev</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zqian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cwen</a:t>
            </a:r>
            <a:r>
              <a:rPr lang="en-US" sz="26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a:ea typeface="Courier"/>
                <a:cs typeface="Courier"/>
                <a:sym typeface="Courier New"/>
              </a:rPr>
              <a:t>for</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in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names</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 if </a:t>
            </a:r>
            <a:r>
              <a:rPr lang="en-US" sz="2600" b="1" i="0" u="none" strike="noStrike" cap="none" dirty="0">
                <a:solidFill>
                  <a:srgbClr val="00FF00"/>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not in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else</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a:ea typeface="Courier"/>
                <a:cs typeface="Courier"/>
                <a:sym typeface="Courier New"/>
              </a:rPr>
              <a:t>print(</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FFFF00"/>
                </a:solidFill>
                <a:latin typeface="Courier"/>
                <a:ea typeface="Courier"/>
                <a:cs typeface="Courier"/>
                <a:sym typeface="Courier New"/>
              </a:rPr>
              <a:t>)</a:t>
            </a: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The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 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a:ea typeface="Courier"/>
                <a:cs typeface="Courier"/>
                <a:sym typeface="Courier New"/>
              </a:rPr>
              <a:t>x = </a:t>
            </a:r>
            <a:r>
              <a:rPr lang="en-US" sz="3000" b="1" i="0" u="none" strike="noStrike" cap="none" dirty="0" err="1">
                <a:solidFill>
                  <a:srgbClr val="00FF00"/>
                </a:solidFill>
                <a:latin typeface="Courier"/>
                <a:ea typeface="Courier"/>
                <a:cs typeface="Courier"/>
                <a:sym typeface="Courier New"/>
              </a:rPr>
              <a:t>counts</a:t>
            </a:r>
            <a:r>
              <a:rPr lang="en-US" sz="3000" b="1" i="0" u="none" strike="noStrike" cap="none" dirty="0" err="1">
                <a:solidFill>
                  <a:srgbClr val="FF00FF"/>
                </a:solidFill>
                <a:latin typeface="Courier"/>
                <a:ea typeface="Courier"/>
                <a:cs typeface="Courier"/>
                <a:sym typeface="Courier New"/>
              </a:rPr>
              <a:t>.get</a:t>
            </a:r>
            <a:r>
              <a:rPr lang="en-US" sz="3000" b="1" i="0" u="none" strike="noStrike" cap="none" dirty="0">
                <a:solidFill>
                  <a:schemeClr val="lt1"/>
                </a:solidFill>
                <a:latin typeface="Courier"/>
                <a:ea typeface="Courier"/>
                <a:cs typeface="Courier"/>
                <a:sym typeface="Courier New"/>
              </a:rPr>
              <a:t>(</a:t>
            </a:r>
            <a:r>
              <a:rPr lang="en-US" sz="3000" b="1" i="0" u="none" strike="noStrike" cap="none" dirty="0">
                <a:solidFill>
                  <a:srgbClr val="00FFFF"/>
                </a:solidFill>
                <a:latin typeface="Courier"/>
                <a:ea typeface="Courier"/>
                <a:cs typeface="Courier"/>
                <a:sym typeface="Courier New"/>
              </a:rPr>
              <a:t>name</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0</a:t>
            </a:r>
            <a:r>
              <a:rPr lang="en-US" sz="3000" b="1"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FF00FF"/>
                </a:solidFill>
                <a:latin typeface="Courier"/>
                <a:ea typeface="Courier"/>
                <a:cs typeface="Courier"/>
                <a:sym typeface="Courier New"/>
              </a:rPr>
              <a:t>dict</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 ['csev',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 'csev', '</a:t>
            </a:r>
            <a:r>
              <a:rPr lang="en-US" sz="2800" b="1" i="0" u="none" strike="noStrike" cap="none" dirty="0" err="1">
                <a:solidFill>
                  <a:schemeClr val="lt1"/>
                </a:solidFill>
                <a:latin typeface="Courier"/>
                <a:ea typeface="Courier"/>
                <a:cs typeface="Courier"/>
                <a:sym typeface="Courier New"/>
              </a:rPr>
              <a:t>zqian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for</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in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00FFFF"/>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00FF00"/>
                </a:solidFill>
                <a:latin typeface="Courier"/>
                <a:ea typeface="Courier"/>
                <a:cs typeface="Courier"/>
                <a:sym typeface="Courier New"/>
              </a:rPr>
              <a:t>counts</a:t>
            </a:r>
            <a:r>
              <a:rPr lang="en-US" sz="2800" b="1" i="0" u="none" strike="noStrike" cap="none" dirty="0" err="1">
                <a:solidFill>
                  <a:srgbClr val="FF00FF"/>
                </a:solidFill>
                <a:latin typeface="Courier"/>
                <a:ea typeface="Courier"/>
                <a:cs typeface="Courier"/>
                <a:sym typeface="Courier New"/>
              </a:rPr>
              <a:t>.get</a:t>
            </a: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00FFFF"/>
                </a:solidFill>
                <a:latin typeface="Courier"/>
                <a:ea typeface="Courier"/>
                <a:cs typeface="Courier"/>
                <a:sym typeface="Courier New"/>
              </a:rPr>
              <a:t>name, </a:t>
            </a:r>
            <a:r>
              <a:rPr lang="en-US" sz="2800" b="1" i="0" u="none" strike="noStrike" cap="none" dirty="0">
                <a:solidFill>
                  <a:srgbClr val="FF7F00"/>
                </a:solidFill>
                <a:latin typeface="Courier"/>
                <a:ea typeface="Courier"/>
                <a:cs typeface="Courier"/>
                <a:sym typeface="Courier New"/>
              </a:rPr>
              <a:t>0</a:t>
            </a:r>
            <a:r>
              <a:rPr lang="en-US" sz="2800" b="1" i="0" u="none" strike="noStrike" cap="none" dirty="0">
                <a:solidFill>
                  <a:srgbClr val="00FFFF"/>
                </a:solidFill>
                <a:latin typeface="Courier"/>
                <a:ea typeface="Courier"/>
                <a:cs typeface="Courier"/>
                <a:sym typeface="Courier New"/>
              </a:rPr>
              <a:t>)</a:t>
            </a:r>
            <a:r>
              <a:rPr lang="en-US" sz="28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FFFF00"/>
                </a:solidFill>
                <a:latin typeface="Courier"/>
                <a:ea typeface="Courier"/>
                <a:cs typeface="Courier"/>
                <a:sym typeface="Courier New"/>
              </a:rPr>
              <a:t>)</a:t>
            </a: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endParaRPr lang="en-US" sz="3000" u="sng" strike="noStrike" cap="none" dirty="0">
              <a:solidFill>
                <a:srgbClr val="FFFF00"/>
              </a:solidFill>
              <a:latin typeface="Arial" charset="0"/>
              <a:ea typeface="Arial" charset="0"/>
              <a:cs typeface="Arial" charset="0"/>
              <a:sym typeface="Cabin"/>
              <a:hlinkClick r:id="rId4"/>
            </a:endParaRP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FF00FF"/>
                </a:solidFill>
                <a:latin typeface="Courier"/>
                <a:ea typeface="Courier"/>
                <a:cs typeface="Courier"/>
                <a:sym typeface="Courier New"/>
              </a:rPr>
              <a:t>dict</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chemeClr val="lt1"/>
                </a:solidFill>
                <a:latin typeface="Courier"/>
                <a:ea typeface="Courier"/>
                <a:cs typeface="Courier"/>
                <a:sym typeface="Courier New"/>
              </a:rPr>
              <a:t>csev</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err="1">
                <a:solidFill>
                  <a:schemeClr val="lt1"/>
                </a:solidFill>
                <a:latin typeface="Courier"/>
                <a:ea typeface="Courier"/>
                <a:cs typeface="Courier"/>
                <a:sym typeface="Courier New"/>
              </a:rPr>
              <a:t>csev</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err="1">
                <a:solidFill>
                  <a:schemeClr val="lt1"/>
                </a:solidFill>
                <a:latin typeface="Courier"/>
                <a:ea typeface="Courier"/>
                <a:cs typeface="Courier"/>
                <a:sym typeface="Courier New"/>
              </a:rPr>
              <a:t>zqian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for</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in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00FFFF"/>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00FF00"/>
                </a:solidFill>
                <a:latin typeface="Courier"/>
                <a:ea typeface="Courier"/>
                <a:cs typeface="Courier"/>
                <a:sym typeface="Courier New"/>
              </a:rPr>
              <a:t>counts</a:t>
            </a:r>
            <a:r>
              <a:rPr lang="en-US" sz="2800" b="1" i="0" u="none" strike="noStrike" cap="none" dirty="0" err="1">
                <a:solidFill>
                  <a:srgbClr val="FF00FF"/>
                </a:solidFill>
                <a:latin typeface="Courier"/>
                <a:ea typeface="Courier"/>
                <a:cs typeface="Courier"/>
                <a:sym typeface="Courier New"/>
              </a:rPr>
              <a:t>.get</a:t>
            </a: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00FFFF"/>
                </a:solidFill>
                <a:latin typeface="Courier"/>
                <a:ea typeface="Courier"/>
                <a:cs typeface="Courier"/>
                <a:sym typeface="Courier New"/>
              </a:rPr>
              <a:t>name, </a:t>
            </a:r>
            <a:r>
              <a:rPr lang="en-US" sz="2800" b="1" i="0" u="none" strike="noStrike" cap="none" dirty="0">
                <a:solidFill>
                  <a:srgbClr val="FF7F00"/>
                </a:solidFill>
                <a:latin typeface="Courier"/>
                <a:ea typeface="Courier"/>
                <a:cs typeface="Courier"/>
                <a:sym typeface="Courier New"/>
              </a:rPr>
              <a:t>0</a:t>
            </a:r>
            <a:r>
              <a:rPr lang="en-US" sz="2800" b="1" i="0" u="none" strike="noStrike" cap="none" dirty="0">
                <a:solidFill>
                  <a:srgbClr val="00FFFF"/>
                </a:solidFill>
                <a:latin typeface="Courier"/>
                <a:ea typeface="Courier"/>
                <a:cs typeface="Courier"/>
                <a:sym typeface="Courier New"/>
              </a:rPr>
              <a:t>)</a:t>
            </a:r>
            <a:r>
              <a:rPr lang="en-US" sz="28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FFFF00"/>
                </a:solidFill>
                <a:latin typeface="Courier"/>
                <a:ea typeface="Courier"/>
                <a:cs typeface="Courier"/>
                <a:sym typeface="Courier New"/>
              </a:rPr>
              <a:t>)</a:t>
            </a: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2" name="TextBox 1">
            <a:extLst>
              <a:ext uri="{FF2B5EF4-FFF2-40B4-BE49-F238E27FC236}">
                <a16:creationId xmlns:a16="http://schemas.microsoft.com/office/drawing/2014/main" id="{CEFB681B-6E66-F1B0-E0F3-1ED99A642161}"/>
              </a:ext>
            </a:extLst>
          </p:cNvPr>
          <p:cNvSpPr txBox="1"/>
          <p:nvPr/>
        </p:nvSpPr>
        <p:spPr>
          <a:xfrm>
            <a:off x="1857374" y="7168595"/>
            <a:ext cx="12064999" cy="523220"/>
          </a:xfrm>
          <a:prstGeom prst="rect">
            <a:avLst/>
          </a:prstGeom>
          <a:noFill/>
        </p:spPr>
        <p:txBody>
          <a:bodyPr wrap="square" rtlCol="0">
            <a:spAutoFit/>
          </a:bodyPr>
          <a:lstStyle/>
          <a:p>
            <a:r>
              <a:rPr lang="en-US" sz="2800" dirty="0">
                <a:solidFill>
                  <a:srgbClr val="FFFF00"/>
                </a:solidFill>
              </a:rPr>
              <a:t>Sesame Street - Counting Is Wonderful (The National Counting Day Song)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a:ea typeface="Courier"/>
                <a:cs typeface="Courier"/>
                <a:sym typeface="Courier New"/>
              </a:rPr>
              <a:t>counts</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'Enter a line of text:</a:t>
            </a:r>
            <a:r>
              <a:rPr lang="en-US" sz="3000" b="1" dirty="0">
                <a:solidFill>
                  <a:schemeClr val="lt1"/>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line = </a:t>
            </a:r>
            <a:r>
              <a:rPr lang="en-US" sz="3000" b="1" i="0" u="none" strike="noStrike" cap="none" dirty="0">
                <a:solidFill>
                  <a:srgbClr val="FF00FF"/>
                </a:solidFill>
                <a:latin typeface="Courier"/>
                <a:ea typeface="Courier"/>
                <a:cs typeface="Courier"/>
                <a:sym typeface="Courier New"/>
              </a:rPr>
              <a:t>input</a:t>
            </a:r>
            <a:r>
              <a:rPr lang="en-US" sz="30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words = </a:t>
            </a:r>
            <a:r>
              <a:rPr lang="en-US" sz="3000" b="1" i="0" u="none" strike="noStrike" cap="none" dirty="0" err="1">
                <a:solidFill>
                  <a:schemeClr val="lt1"/>
                </a:solidFill>
                <a:latin typeface="Courier"/>
                <a:ea typeface="Courier"/>
                <a:cs typeface="Courier"/>
                <a:sym typeface="Courier New"/>
              </a:rPr>
              <a:t>line.</a:t>
            </a:r>
            <a:r>
              <a:rPr lang="en-US" sz="3000" b="1" i="0" u="none" strike="noStrike" cap="none" dirty="0" err="1">
                <a:solidFill>
                  <a:srgbClr val="FF00FF"/>
                </a:solidFill>
                <a:latin typeface="Courier"/>
                <a:ea typeface="Courier"/>
                <a:cs typeface="Courier"/>
                <a:sym typeface="Courier New"/>
              </a:rPr>
              <a:t>split</a:t>
            </a:r>
            <a:r>
              <a:rPr lang="en-US" sz="30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a:ea typeface="Courier"/>
              <a:cs typeface="Courier"/>
              <a:sym typeface="Courier New"/>
            </a:endParaRP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'Words:', words</a:t>
            </a:r>
            <a:r>
              <a:rPr lang="en-US" sz="3000" b="1" dirty="0">
                <a:solidFill>
                  <a:srgbClr val="FFFF00"/>
                </a:solidFill>
                <a:latin typeface="Courier"/>
                <a:ea typeface="Courier"/>
                <a:cs typeface="Courier"/>
                <a:sym typeface="Courier New"/>
              </a:rPr>
              <a:t>)</a:t>
            </a:r>
            <a:endParaRPr lang="en-US" sz="30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a:ea typeface="Courier"/>
              <a:cs typeface="Courier"/>
              <a:sym typeface="Courier New"/>
            </a:endParaRP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'Counting...</a:t>
            </a:r>
            <a:r>
              <a:rPr lang="en-US" sz="3000" b="1" dirty="0">
                <a:solidFill>
                  <a:schemeClr val="lt1"/>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a:ea typeface="Courier"/>
                <a:cs typeface="Courier"/>
                <a:sym typeface="Courier New"/>
              </a:rPr>
              <a:t>for</a:t>
            </a:r>
            <a:r>
              <a:rPr lang="en-US" sz="3000" b="1" i="0" u="none" strike="noStrike" cap="none" dirty="0">
                <a:solidFill>
                  <a:schemeClr val="lt1"/>
                </a:solidFill>
                <a:latin typeface="Courier"/>
                <a:ea typeface="Courier"/>
                <a:cs typeface="Courier"/>
                <a:sym typeface="Courier New"/>
              </a:rPr>
              <a:t> word </a:t>
            </a:r>
            <a:r>
              <a:rPr lang="en-US" sz="3000" b="1" i="0" u="none" strike="noStrike" cap="none" dirty="0">
                <a:solidFill>
                  <a:srgbClr val="FFFF00"/>
                </a:solidFill>
                <a:latin typeface="Courier"/>
                <a:ea typeface="Courier"/>
                <a:cs typeface="Courier"/>
                <a:sym typeface="Courier New"/>
              </a:rPr>
              <a:t>in</a:t>
            </a:r>
            <a:r>
              <a:rPr lang="en-US" sz="3000" b="1"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00FF00"/>
                </a:solidFill>
                <a:latin typeface="Courier"/>
                <a:ea typeface="Courier"/>
                <a:cs typeface="Courier"/>
                <a:sym typeface="Courier New"/>
              </a:rPr>
              <a:t>counts</a:t>
            </a:r>
            <a:r>
              <a:rPr lang="en-US" sz="3000" b="1" i="0" u="none" strike="noStrike" cap="none" dirty="0">
                <a:solidFill>
                  <a:schemeClr val="lt1"/>
                </a:solidFill>
                <a:latin typeface="Courier"/>
                <a:ea typeface="Courier"/>
                <a:cs typeface="Courier"/>
                <a:sym typeface="Courier New"/>
              </a:rPr>
              <a:t>[word] = </a:t>
            </a:r>
            <a:r>
              <a:rPr lang="en-US" sz="3000" b="1" i="0" u="none" strike="noStrike" cap="none" dirty="0" err="1">
                <a:solidFill>
                  <a:srgbClr val="00FF00"/>
                </a:solidFill>
                <a:latin typeface="Courier"/>
                <a:ea typeface="Courier"/>
                <a:cs typeface="Courier"/>
                <a:sym typeface="Courier New"/>
              </a:rPr>
              <a:t>counts</a:t>
            </a:r>
            <a:r>
              <a:rPr lang="en-US" sz="3000" b="1" i="0" u="none" strike="noStrike" cap="none" dirty="0" err="1">
                <a:solidFill>
                  <a:schemeClr val="lt1"/>
                </a:solidFill>
                <a:latin typeface="Courier"/>
                <a:ea typeface="Courier"/>
                <a:cs typeface="Courier"/>
                <a:sym typeface="Courier New"/>
              </a:rPr>
              <a:t>.</a:t>
            </a:r>
            <a:r>
              <a:rPr lang="en-US" sz="3000" b="1" i="0" u="none" strike="noStrike" cap="none" dirty="0" err="1">
                <a:solidFill>
                  <a:srgbClr val="FF00FF"/>
                </a:solidFill>
                <a:latin typeface="Courier"/>
                <a:ea typeface="Courier"/>
                <a:cs typeface="Courier"/>
                <a:sym typeface="Courier New"/>
              </a:rPr>
              <a:t>get</a:t>
            </a:r>
            <a:r>
              <a:rPr lang="en-US" sz="3000" b="1"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'Counts', </a:t>
            </a:r>
            <a:r>
              <a:rPr lang="en-US" sz="3000" b="1" i="0" u="none" strike="noStrike" cap="none" dirty="0">
                <a:solidFill>
                  <a:srgbClr val="00FF00"/>
                </a:solidFill>
                <a:latin typeface="Courier"/>
                <a:ea typeface="Courier"/>
                <a:cs typeface="Courier"/>
                <a:sym typeface="Courier New"/>
              </a:rPr>
              <a:t>counts</a:t>
            </a:r>
            <a:r>
              <a:rPr lang="en-US" sz="3000" b="1" dirty="0">
                <a:solidFill>
                  <a:srgbClr val="FFFF00"/>
                </a:solidFill>
                <a:latin typeface="Courier"/>
                <a:ea typeface="Courier"/>
                <a:cs typeface="Courier"/>
                <a:sym typeface="Courier New"/>
              </a:rPr>
              <a:t>)</a:t>
            </a: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python </a:t>
            </a:r>
            <a:r>
              <a:rPr lang="en-US" sz="2600" b="1" i="0" u="none" strike="noStrike" cap="none" dirty="0" err="1">
                <a:solidFill>
                  <a:srgbClr val="FFFF00"/>
                </a:solidFill>
                <a:latin typeface="Courier"/>
                <a:ea typeface="Courier"/>
                <a:cs typeface="Courier"/>
                <a:sym typeface="Courier New"/>
              </a:rPr>
              <a:t>wordcount.py</a:t>
            </a:r>
            <a:r>
              <a:rPr lang="en-US" sz="2600" b="1"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clown ran after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ran into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tent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tent fell down on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clown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Counting</a:t>
            </a:r>
            <a:r>
              <a:rPr lang="en-US" sz="2600" b="1"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Counts {</a:t>
            </a:r>
            <a:r>
              <a:rPr lang="en-US" sz="2600" b="1" i="0" u="none" strike="noStrike" cap="none" dirty="0">
                <a:solidFill>
                  <a:srgbClr val="02FF00"/>
                </a:solidFill>
                <a:latin typeface="Courier"/>
                <a:ea typeface="Courier"/>
                <a:cs typeface="Courier"/>
                <a:sym typeface="Courier New"/>
              </a:rPr>
              <a:t>'the': 7</a:t>
            </a:r>
            <a:r>
              <a:rPr lang="en-US" sz="2600" b="1" i="0" u="none" strike="noStrike" cap="none" dirty="0">
                <a:solidFill>
                  <a:schemeClr val="lt1"/>
                </a:solidFill>
                <a:latin typeface="Courier"/>
                <a:ea typeface="Courier"/>
                <a:cs typeface="Courier"/>
                <a:sym typeface="Courier New"/>
              </a:rPr>
              <a:t>, 'clown': 2, 'ran': 2, 'after': 1, 'car': 3, 'and': 3, 'into': 1, 'tent': 2, 'fell': 1, 'down': 1, 'on': 1}</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counts = </a:t>
            </a:r>
            <a:r>
              <a:rPr lang="en-US" sz="2400" b="1" i="0" u="none" strike="noStrike" cap="none" dirty="0" err="1">
                <a:solidFill>
                  <a:srgbClr val="FF7F00"/>
                </a:solidFill>
                <a:latin typeface="Courier"/>
                <a:ea typeface="Courier"/>
                <a:cs typeface="Courier"/>
                <a:sym typeface="Courier New"/>
              </a:rPr>
              <a:t>dict</a:t>
            </a:r>
            <a:r>
              <a:rPr lang="en-US" sz="2400" b="1" i="0" u="none" strike="noStrike" cap="none" dirty="0">
                <a:solidFill>
                  <a:schemeClr val="lt1"/>
                </a:solidFill>
                <a:latin typeface="Courier"/>
                <a:ea typeface="Courier"/>
                <a:cs typeface="Courier"/>
                <a:sym typeface="Courier New"/>
              </a:rPr>
              <a:t>()</a:t>
            </a:r>
            <a:endParaRPr lang="en-US" sz="2400" b="1" dirty="0">
              <a:solidFill>
                <a:schemeClr val="lt1"/>
              </a:solidFill>
              <a:latin typeface="Courier"/>
              <a:ea typeface="Courier"/>
              <a:cs typeface="Courier"/>
              <a:sym typeface="Courier New"/>
            </a:endParaRPr>
          </a:p>
          <a:p>
            <a:pPr lvl="0">
              <a:buClr>
                <a:schemeClr val="lt1"/>
              </a:buClr>
              <a:buSzPct val="25000"/>
            </a:pPr>
            <a:r>
              <a:rPr lang="en-US" sz="2400" b="1" i="0" u="none" strike="noStrike" cap="none" dirty="0">
                <a:solidFill>
                  <a:schemeClr val="lt1"/>
                </a:solidFill>
                <a:latin typeface="Courier"/>
                <a:ea typeface="Courier"/>
                <a:cs typeface="Courier"/>
                <a:sym typeface="Courier New"/>
              </a:rPr>
              <a:t>line = </a:t>
            </a:r>
            <a:r>
              <a:rPr lang="en-US" sz="2400" b="1" i="0" u="none" strike="noStrike" cap="none" dirty="0">
                <a:solidFill>
                  <a:srgbClr val="FF00FF"/>
                </a:solidFill>
                <a:latin typeface="Courier"/>
                <a:ea typeface="Courier"/>
                <a:cs typeface="Courier"/>
                <a:sym typeface="Courier New"/>
              </a:rPr>
              <a:t>input</a:t>
            </a:r>
            <a:r>
              <a:rPr lang="en-US" sz="2400" b="1" dirty="0">
                <a:solidFill>
                  <a:schemeClr val="lt1"/>
                </a:solidFill>
                <a:latin typeface="Courier"/>
                <a:ea typeface="Courier"/>
                <a:cs typeface="Courier"/>
                <a:sym typeface="Courier New"/>
              </a:rPr>
              <a:t>('Enter a line of text:'</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words = </a:t>
            </a:r>
            <a:r>
              <a:rPr lang="en-US" sz="2400" b="1" i="0" u="none" strike="noStrike" cap="none" dirty="0" err="1">
                <a:solidFill>
                  <a:schemeClr val="lt1"/>
                </a:solidFill>
                <a:latin typeface="Courier"/>
                <a:ea typeface="Courier"/>
                <a:cs typeface="Courier"/>
                <a:sym typeface="Courier New"/>
              </a:rPr>
              <a:t>line.</a:t>
            </a:r>
            <a:r>
              <a:rPr lang="en-US" sz="2400" b="1" i="0" u="none" strike="noStrike" cap="none" dirty="0" err="1">
                <a:solidFill>
                  <a:srgbClr val="FF00FF"/>
                </a:solidFill>
                <a:latin typeface="Courier"/>
                <a:ea typeface="Courier"/>
                <a:cs typeface="Courier"/>
                <a:sym typeface="Courier New"/>
              </a:rPr>
              <a:t>split</a:t>
            </a:r>
            <a:r>
              <a:rPr lang="en-US" sz="24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'Words:', words</a:t>
            </a:r>
            <a:r>
              <a:rPr lang="en-US" sz="2400" b="1" i="0" u="none" strike="noStrike" cap="none" dirty="0">
                <a:solidFill>
                  <a:srgbClr val="FFFF00"/>
                </a:solidFill>
                <a:latin typeface="Courier"/>
                <a:ea typeface="Courier"/>
                <a:cs typeface="Courier"/>
                <a:sym typeface="Courier New"/>
              </a:rPr>
              <a:t>)</a:t>
            </a:r>
          </a:p>
          <a:p>
            <a:pPr>
              <a:buClr>
                <a:srgbClr val="FFFF00"/>
              </a:buClr>
              <a:buSzPct val="25000"/>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'Counting...’</a:t>
            </a:r>
            <a:r>
              <a:rPr lang="en-US" sz="2400" b="1" dirty="0">
                <a:solidFill>
                  <a:srgbClr val="FF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a:ea typeface="Courier"/>
                <a:cs typeface="Courier"/>
                <a:sym typeface="Courier New"/>
              </a:rPr>
              <a:t>for</a:t>
            </a:r>
            <a:r>
              <a:rPr lang="en-US" sz="2400" b="1" i="0" u="none" strike="noStrike" cap="none" dirty="0">
                <a:solidFill>
                  <a:schemeClr val="lt1"/>
                </a:solidFill>
                <a:latin typeface="Courier"/>
                <a:ea typeface="Courier"/>
                <a:cs typeface="Courier"/>
                <a:sym typeface="Courier New"/>
              </a:rPr>
              <a:t> word </a:t>
            </a:r>
            <a:r>
              <a:rPr lang="en-US" sz="2400" b="1" i="0" u="none" strike="noStrike" cap="none" dirty="0">
                <a:solidFill>
                  <a:srgbClr val="FFFF00"/>
                </a:solidFill>
                <a:latin typeface="Courier"/>
                <a:ea typeface="Courier"/>
                <a:cs typeface="Courier"/>
                <a:sym typeface="Courier New"/>
              </a:rPr>
              <a:t>in</a:t>
            </a:r>
            <a:r>
              <a:rPr lang="en-US" sz="2400" b="1"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counts[word] = </a:t>
            </a:r>
            <a:r>
              <a:rPr lang="en-US" sz="2400" b="1" i="0" u="none" strike="noStrike" cap="none" dirty="0" err="1">
                <a:solidFill>
                  <a:schemeClr val="lt1"/>
                </a:solidFill>
                <a:latin typeface="Courier"/>
                <a:ea typeface="Courier"/>
                <a:cs typeface="Courier"/>
                <a:sym typeface="Courier New"/>
              </a:rPr>
              <a:t>counts.</a:t>
            </a:r>
            <a:r>
              <a:rPr lang="en-US" sz="2400" b="1" i="0" u="none" strike="noStrike" cap="none" dirty="0" err="1">
                <a:solidFill>
                  <a:srgbClr val="FF00FF"/>
                </a:solidFill>
                <a:latin typeface="Courier"/>
                <a:ea typeface="Courier"/>
                <a:cs typeface="Courier"/>
                <a:sym typeface="Courier New"/>
              </a:rPr>
              <a:t>get</a:t>
            </a:r>
            <a:r>
              <a:rPr lang="en-US" sz="2400" b="1"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'Counts', counts</a:t>
            </a:r>
            <a:r>
              <a:rPr lang="en-US" sz="2400" b="1" dirty="0">
                <a:solidFill>
                  <a:srgbClr val="FFFF00"/>
                </a:solidFill>
                <a:latin typeface="Courier"/>
                <a:ea typeface="Courier"/>
                <a:cs typeface="Courier"/>
                <a:sym typeface="Courier New"/>
              </a:rPr>
              <a:t>)</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t>
            </a:r>
            <a:r>
              <a:rPr lang="en-US" sz="2800" u="none" strike="noStrike" cap="none" dirty="0">
                <a:solidFill>
                  <a:srgbClr val="02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'clown': 2, 'ran': 2, 'after': 1, 'car': 3, 'and': 3, 'into': 1, 'tent': 2, 'fell': 1, 'down': 1, 'on': 1}</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We can write a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loop that goes through all the </a:t>
            </a:r>
            <a:r>
              <a:rPr lang="en-US" sz="3600" u="none" strike="noStrike" cap="none" dirty="0">
                <a:solidFill>
                  <a:srgbClr val="00FFFF"/>
                </a:solidFill>
                <a:latin typeface="Arial" charset="0"/>
                <a:ea typeface="Arial" charset="0"/>
                <a:cs typeface="Arial" charset="0"/>
                <a:sym typeface="Cabin"/>
              </a:rPr>
              <a:t>entries</a:t>
            </a:r>
            <a:r>
              <a:rPr lang="en-US" sz="3600" u="none" strike="noStrike" cap="none" dirty="0">
                <a:solidFill>
                  <a:schemeClr val="lt1"/>
                </a:solidFill>
                <a:latin typeface="Arial" charset="0"/>
                <a:ea typeface="Arial" charset="0"/>
                <a:cs typeface="Arial" charset="0"/>
                <a:sym typeface="Cabin"/>
              </a:rPr>
              <a:t> in a </a:t>
            </a:r>
            <a:r>
              <a:rPr lang="en-US" sz="3600" u="none" strike="noStrike" cap="none" dirty="0">
                <a:solidFill>
                  <a:srgbClr val="00FF00"/>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 actually it goes through all of the </a:t>
            </a:r>
            <a:r>
              <a:rPr lang="en-US" sz="3600" u="none" strike="noStrike" cap="none" dirty="0">
                <a:solidFill>
                  <a:srgbClr val="00FFFF"/>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 the </a:t>
            </a:r>
            <a:r>
              <a:rPr lang="en-US" sz="3600" u="none" strike="noStrike" cap="none" dirty="0">
                <a:solidFill>
                  <a:srgbClr val="00FF00"/>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and</a:t>
            </a:r>
            <a:r>
              <a:rPr lang="en-US" sz="3600" u="none" strike="noStrike" cap="none" dirty="0">
                <a:solidFill>
                  <a:srgbClr val="00FFFF"/>
                </a:solidFill>
                <a:latin typeface="Arial" charset="0"/>
                <a:ea typeface="Arial" charset="0"/>
                <a:cs typeface="Arial" charset="0"/>
                <a:sym typeface="Cabin"/>
              </a:rPr>
              <a:t> looks up</a:t>
            </a:r>
            <a:r>
              <a:rPr lang="en-US" sz="3600" u="none" strike="noStrike" cap="none" dirty="0">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chemeClr val="lt1"/>
                </a:solidFill>
                <a:latin typeface="Courier"/>
                <a:ea typeface="Courier"/>
                <a:cs typeface="Courier"/>
                <a:sym typeface="Courier New"/>
              </a:rPr>
              <a:t> = { </a:t>
            </a:r>
            <a:r>
              <a:rPr lang="en-US" sz="2400" b="1" i="0" u="none" strike="noStrike" cap="none" dirty="0">
                <a:solidFill>
                  <a:srgbClr val="00FFFF"/>
                </a:solidFill>
                <a:latin typeface="Courier"/>
                <a:ea typeface="Courier"/>
                <a:cs typeface="Courier"/>
                <a:sym typeface="Courier New"/>
              </a:rPr>
              <a:t>'chuck'</a:t>
            </a:r>
            <a:r>
              <a:rPr lang="en-US" sz="2400" b="1" i="0" u="none" strike="noStrike" cap="none" dirty="0">
                <a:solidFill>
                  <a:schemeClr val="lt1"/>
                </a:solidFill>
                <a:latin typeface="Courier"/>
                <a:ea typeface="Courier"/>
                <a:cs typeface="Courier"/>
                <a:sym typeface="Courier New"/>
              </a:rPr>
              <a:t> : 1 , </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err="1">
                <a:solidFill>
                  <a:srgbClr val="00FFFF"/>
                </a:solidFill>
                <a:latin typeface="Courier"/>
                <a:ea typeface="Courier"/>
                <a:cs typeface="Courier"/>
                <a:sym typeface="Courier New"/>
              </a:rPr>
              <a:t>fred</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 : 42, </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err="1">
                <a:solidFill>
                  <a:srgbClr val="00FFFF"/>
                </a:solidFill>
                <a:latin typeface="Courier"/>
                <a:ea typeface="Courier"/>
                <a:cs typeface="Courier"/>
                <a:sym typeface="Courier New"/>
              </a:rPr>
              <a:t>jan</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for</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FFFF00"/>
                </a:solidFill>
                <a:latin typeface="Courier"/>
                <a:ea typeface="Courier"/>
                <a:cs typeface="Courier"/>
                <a:sym typeface="Courier New"/>
              </a:rPr>
              <a:t>in</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a:ea typeface="Courier"/>
                <a:cs typeface="Courier"/>
                <a:sym typeface="Courier New"/>
              </a:rPr>
              <a:t>chuck</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a:ea typeface="Courier"/>
                <a:cs typeface="Courier"/>
                <a:sym typeface="Courier New"/>
              </a:rPr>
              <a:t>fred</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42</a:t>
            </a:r>
          </a:p>
          <a:p>
            <a:pPr>
              <a:buClr>
                <a:srgbClr val="00FFFF"/>
              </a:buClr>
              <a:buSzPct val="25000"/>
            </a:pPr>
            <a:r>
              <a:rPr lang="en-US" sz="2400" b="1" i="0" u="none" strike="noStrike" cap="none" dirty="0" err="1">
                <a:solidFill>
                  <a:srgbClr val="00FFFF"/>
                </a:solidFill>
                <a:latin typeface="Courier"/>
                <a:ea typeface="Courier"/>
                <a:cs typeface="Courier"/>
                <a:sym typeface="Courier New"/>
              </a:rPr>
              <a:t>jan</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a:solidFill>
                  <a:schemeClr val="lt1"/>
                </a:solidFill>
                <a:latin typeface="Courier"/>
                <a:ea typeface="Courier"/>
                <a:cs typeface="Courier"/>
                <a:sym typeface="Courier New"/>
              </a:rPr>
              <a:t> = { 'chuck' : 1 , '</a:t>
            </a:r>
            <a:r>
              <a:rPr lang="en-US" sz="2500" b="1" i="0" u="none" strike="noStrike" cap="none" dirty="0" err="1">
                <a:solidFill>
                  <a:schemeClr val="lt1"/>
                </a:solidFill>
                <a:latin typeface="Courier"/>
                <a:ea typeface="Courier"/>
                <a:cs typeface="Courier"/>
                <a:sym typeface="Courier New"/>
              </a:rPr>
              <a:t>fred</a:t>
            </a:r>
            <a:r>
              <a:rPr lang="en-US" sz="2500" b="1" i="0" u="none" strike="noStrike" cap="none" dirty="0">
                <a:solidFill>
                  <a:schemeClr val="lt1"/>
                </a:solidFill>
                <a:latin typeface="Courier"/>
                <a:ea typeface="Courier"/>
                <a:cs typeface="Courier"/>
                <a:sym typeface="Courier New"/>
              </a:rPr>
              <a:t>' : 42, '</a:t>
            </a:r>
            <a:r>
              <a:rPr lang="en-US" sz="2500" b="1" i="0" u="none" strike="noStrike" cap="none" dirty="0" err="1">
                <a:solidFill>
                  <a:schemeClr val="lt1"/>
                </a:solidFill>
                <a:latin typeface="Courier"/>
                <a:ea typeface="Courier"/>
                <a:cs typeface="Courier"/>
                <a:sym typeface="Courier New"/>
              </a:rPr>
              <a:t>jan</a:t>
            </a:r>
            <a:r>
              <a:rPr lang="en-US" sz="2500" b="1" i="0" u="none" strike="noStrike" cap="none" dirty="0">
                <a:solidFill>
                  <a:schemeClr val="lt1"/>
                </a:solidFill>
                <a:latin typeface="Courier"/>
                <a:ea typeface="Courier"/>
                <a:cs typeface="Courier"/>
                <a:sym typeface="Courier New"/>
              </a:rPr>
              <a:t>': 100}</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a:t>
            </a:r>
            <a:r>
              <a:rPr lang="en-US" sz="2500" b="1" i="0" u="none" strike="noStrike" cap="none" dirty="0">
                <a:solidFill>
                  <a:srgbClr val="FF00FF"/>
                </a:solidFill>
                <a:latin typeface="Courier"/>
                <a:ea typeface="Courier"/>
                <a:cs typeface="Courier"/>
                <a:sym typeface="Courier New"/>
              </a:rPr>
              <a:t>list</a:t>
            </a:r>
            <a:r>
              <a:rPr lang="en-US" sz="2500" b="1" i="0" u="none" strike="noStrike" cap="none" dirty="0">
                <a:solidFill>
                  <a:schemeClr val="lt1"/>
                </a:solidFill>
                <a:latin typeface="Courier"/>
                <a:ea typeface="Courier"/>
                <a:cs typeface="Courier"/>
                <a:sym typeface="Courier New"/>
              </a:rPr>
              <a:t>(</a:t>
            </a:r>
            <a:r>
              <a:rPr lang="en-US" sz="2500" b="1" i="0" u="none" strike="noStrike" cap="none" dirty="0" err="1">
                <a:solidFill>
                  <a:schemeClr val="lt1"/>
                </a:solidFill>
                <a:latin typeface="Courier"/>
                <a:ea typeface="Courier"/>
                <a:cs typeface="Courier"/>
                <a:sym typeface="Courier New"/>
              </a:rPr>
              <a:t>jjj</a:t>
            </a:r>
            <a:r>
              <a:rPr lang="en-US" sz="2500" b="1" dirty="0">
                <a:solidFill>
                  <a:schemeClr val="lt1"/>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a:ea typeface="Courier"/>
                <a:cs typeface="Courier"/>
                <a:sym typeface="Courier New"/>
              </a:rPr>
              <a:t>['chuck', '</a:t>
            </a:r>
            <a:r>
              <a:rPr lang="en-US" sz="2500" b="1" i="0" u="none" strike="noStrike" cap="none" dirty="0" err="1">
                <a:solidFill>
                  <a:srgbClr val="00FF00"/>
                </a:solidFill>
                <a:latin typeface="Courier"/>
                <a:ea typeface="Courier"/>
                <a:cs typeface="Courier"/>
                <a:sym typeface="Courier New"/>
              </a:rPr>
              <a:t>fred</a:t>
            </a:r>
            <a:r>
              <a:rPr lang="en-US" sz="2500" b="1" i="0" u="none" strike="noStrike" cap="none" dirty="0">
                <a:solidFill>
                  <a:srgbClr val="00FF00"/>
                </a:solidFill>
                <a:latin typeface="Courier"/>
                <a:ea typeface="Courier"/>
                <a:cs typeface="Courier"/>
                <a:sym typeface="Courier New"/>
              </a:rPr>
              <a:t>', '</a:t>
            </a:r>
            <a:r>
              <a:rPr lang="en-US" sz="2500" b="1" i="0" u="none" strike="noStrike" cap="none" dirty="0" err="1">
                <a:solidFill>
                  <a:srgbClr val="00FF00"/>
                </a:solidFill>
                <a:latin typeface="Courier"/>
                <a:ea typeface="Courier"/>
                <a:cs typeface="Courier"/>
                <a:sym typeface="Courier New"/>
              </a:rPr>
              <a:t>jan</a:t>
            </a:r>
            <a:r>
              <a:rPr lang="en-US" sz="2500" b="1" dirty="0">
                <a:solidFill>
                  <a:srgbClr val="00FF00"/>
                </a:solidFill>
                <a:latin typeface="Courier"/>
                <a:ea typeface="Courier"/>
                <a:cs typeface="Courier"/>
                <a:sym typeface="Courier New"/>
              </a:rPr>
              <a:t>'</a:t>
            </a:r>
            <a:r>
              <a:rPr lang="en-US" sz="2500" b="1" i="0" u="none" strike="noStrike" cap="none" dirty="0">
                <a:solidFill>
                  <a:srgbClr val="00FF00"/>
                </a:solidFill>
                <a:latin typeface="Courier"/>
                <a:ea typeface="Courier"/>
                <a:cs typeface="Courier"/>
                <a:sym typeface="Courier New"/>
              </a:rPr>
              <a:t>]</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00FF"/>
                </a:solidFill>
                <a:latin typeface="Courier"/>
                <a:ea typeface="Courier"/>
                <a:cs typeface="Courier"/>
                <a:sym typeface="Courier New"/>
              </a:rPr>
              <a:t>keys</a:t>
            </a:r>
            <a:r>
              <a:rPr lang="en-US" sz="2500" b="1" i="0" u="none" strike="noStrike" cap="none" dirty="0">
                <a:solidFill>
                  <a:srgbClr val="FF00FF"/>
                </a:solidFill>
                <a:latin typeface="Courier"/>
                <a:ea typeface="Courier"/>
                <a:cs typeface="Courier"/>
                <a:sym typeface="Courier New"/>
              </a:rPr>
              <a:t>()</a:t>
            </a:r>
            <a:r>
              <a:rPr lang="en-US" sz="2500" b="1" i="0" u="none" strike="noStrike" cap="none" dirty="0">
                <a:solidFill>
                  <a:srgbClr val="FFFF00"/>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a:ea typeface="Courier"/>
                <a:cs typeface="Courier"/>
                <a:sym typeface="Courier New"/>
              </a:rPr>
              <a:t>['chuck', '</a:t>
            </a:r>
            <a:r>
              <a:rPr lang="en-US" sz="2500" b="1" i="0" u="none" strike="noStrike" cap="none" dirty="0" err="1">
                <a:solidFill>
                  <a:srgbClr val="00FF00"/>
                </a:solidFill>
                <a:latin typeface="Courier"/>
                <a:ea typeface="Courier"/>
                <a:cs typeface="Courier"/>
                <a:sym typeface="Courier New"/>
              </a:rPr>
              <a:t>fred</a:t>
            </a:r>
            <a:r>
              <a:rPr lang="en-US" sz="2500" b="1" i="0" u="none" strike="noStrike" cap="none" dirty="0">
                <a:solidFill>
                  <a:srgbClr val="00FF00"/>
                </a:solidFill>
                <a:latin typeface="Courier"/>
                <a:ea typeface="Courier"/>
                <a:cs typeface="Courier"/>
                <a:sym typeface="Courier New"/>
              </a:rPr>
              <a:t>', '</a:t>
            </a:r>
            <a:r>
              <a:rPr lang="en-US" sz="2500" b="1" i="0" u="none" strike="noStrike" cap="none" dirty="0" err="1">
                <a:solidFill>
                  <a:srgbClr val="00FF00"/>
                </a:solidFill>
                <a:latin typeface="Courier"/>
                <a:ea typeface="Courier"/>
                <a:cs typeface="Courier"/>
                <a:sym typeface="Courier New"/>
              </a:rPr>
              <a:t>jan</a:t>
            </a:r>
            <a:r>
              <a:rPr lang="en-US" sz="2500" b="1" i="0" u="none" strike="noStrike" cap="none" dirty="0">
                <a:solidFill>
                  <a:srgbClr val="00FF00"/>
                </a:solidFill>
                <a:latin typeface="Courier"/>
                <a:ea typeface="Courier"/>
                <a:cs typeface="Courier"/>
                <a:sym typeface="Courier New"/>
              </a:rPr>
              <a:t>']</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00FF"/>
                </a:solidFill>
                <a:latin typeface="Courier"/>
                <a:ea typeface="Courier"/>
                <a:cs typeface="Courier"/>
                <a:sym typeface="Courier New"/>
              </a:rPr>
              <a:t>values</a:t>
            </a:r>
            <a:r>
              <a:rPr lang="en-US" sz="2500" b="1" i="0" u="none" strike="noStrike" cap="none" dirty="0">
                <a:solidFill>
                  <a:srgbClr val="FF00FF"/>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a:solidFill>
                  <a:srgbClr val="FF00FF"/>
                </a:solidFill>
                <a:latin typeface="Courier"/>
                <a:ea typeface="Courier"/>
                <a:cs typeface="Courier"/>
                <a:sym typeface="Courier New"/>
              </a:rPr>
              <a:t>[1, 42, 100]</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7F00"/>
                </a:solidFill>
                <a:latin typeface="Courier"/>
                <a:ea typeface="Courier"/>
                <a:cs typeface="Courier"/>
                <a:sym typeface="Courier New"/>
              </a:rPr>
              <a:t>items</a:t>
            </a:r>
            <a:r>
              <a:rPr lang="en-US" sz="2500" b="1" i="0" u="none" strike="noStrike" cap="none" dirty="0">
                <a:solidFill>
                  <a:srgbClr val="FF7F00"/>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rgbClr val="FF7F00"/>
                </a:solidFill>
                <a:latin typeface="Courier"/>
                <a:ea typeface="Courier"/>
                <a:cs typeface="Courier"/>
                <a:sym typeface="Courier New"/>
              </a:rPr>
              <a:t>[('chuck', 1), ('</a:t>
            </a:r>
            <a:r>
              <a:rPr lang="en-US" sz="2500" b="1" i="0" u="none" strike="noStrike" cap="none" dirty="0" err="1">
                <a:solidFill>
                  <a:srgbClr val="FF7F00"/>
                </a:solidFill>
                <a:latin typeface="Courier"/>
                <a:ea typeface="Courier"/>
                <a:cs typeface="Courier"/>
                <a:sym typeface="Courier New"/>
              </a:rPr>
              <a:t>fred</a:t>
            </a:r>
            <a:r>
              <a:rPr lang="en-US" sz="2500" b="1" i="0" u="none" strike="noStrike" cap="none" dirty="0">
                <a:solidFill>
                  <a:srgbClr val="FF7F00"/>
                </a:solidFill>
                <a:latin typeface="Courier"/>
                <a:ea typeface="Courier"/>
                <a:cs typeface="Courier"/>
                <a:sym typeface="Courier New"/>
              </a:rPr>
              <a:t>', 42), ('</a:t>
            </a:r>
            <a:r>
              <a:rPr lang="en-US" sz="2500" b="1" i="0" u="none" strike="noStrike" cap="none" dirty="0" err="1">
                <a:solidFill>
                  <a:srgbClr val="FF7F00"/>
                </a:solidFill>
                <a:latin typeface="Courier"/>
                <a:ea typeface="Courier"/>
                <a:cs typeface="Courier"/>
                <a:sym typeface="Courier New"/>
              </a:rPr>
              <a:t>jan</a:t>
            </a:r>
            <a:r>
              <a:rPr lang="en-US" sz="2500" b="1" i="0" u="none" strike="noStrike" cap="none" dirty="0">
                <a:solidFill>
                  <a:srgbClr val="FF7F00"/>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a:solidFill>
                  <a:schemeClr val="lt1"/>
                </a:solidFill>
                <a:latin typeface="Arial" charset="0"/>
                <a:ea typeface="Arial" charset="0"/>
                <a:cs typeface="Arial" charset="0"/>
                <a:sym typeface="Cabin"/>
              </a:rPr>
              <a:t>“</a:t>
            </a:r>
            <a:r>
              <a:rPr lang="en-US" sz="3400" u="none" strike="noStrike" cap="none">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64663" y="285410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a:solidFill>
                  <a:srgbClr val="00FF00"/>
                </a:solidFill>
                <a:latin typeface="Courier"/>
                <a:ea typeface="Courier"/>
                <a:cs typeface="Courier"/>
                <a:sym typeface="Courier New"/>
              </a:rPr>
              <a:t>jjj</a:t>
            </a:r>
            <a:r>
              <a:rPr lang="en-US" sz="2400" b="1" i="0" u="none" strike="noStrike" cap="none" dirty="0">
                <a:solidFill>
                  <a:schemeClr val="lt1"/>
                </a:solidFill>
                <a:latin typeface="Courier"/>
                <a:ea typeface="Courier"/>
                <a:cs typeface="Courier"/>
                <a:sym typeface="Courier New"/>
              </a:rPr>
              <a:t> = { 'chuck' : 1 , '</a:t>
            </a:r>
            <a:r>
              <a:rPr lang="en-US" sz="2400" b="1" i="0" u="none" strike="noStrike" cap="none" dirty="0" err="1">
                <a:solidFill>
                  <a:schemeClr val="lt1"/>
                </a:solidFill>
                <a:latin typeface="Courier"/>
                <a:ea typeface="Courier"/>
                <a:cs typeface="Courier"/>
                <a:sym typeface="Courier New"/>
              </a:rPr>
              <a:t>fred</a:t>
            </a:r>
            <a:r>
              <a:rPr lang="en-US" sz="2400" b="1" i="0" u="none" strike="noStrike" cap="none" dirty="0">
                <a:solidFill>
                  <a:schemeClr val="lt1"/>
                </a:solidFill>
                <a:latin typeface="Courier"/>
                <a:ea typeface="Courier"/>
                <a:cs typeface="Courier"/>
                <a:sym typeface="Courier New"/>
              </a:rPr>
              <a:t>' : 42, '</a:t>
            </a:r>
            <a:r>
              <a:rPr lang="en-US" sz="2400" b="1" i="0" u="none" strike="noStrike" cap="none" dirty="0" err="1">
                <a:solidFill>
                  <a:schemeClr val="lt1"/>
                </a:solidFill>
                <a:latin typeface="Courier"/>
                <a:ea typeface="Courier"/>
                <a:cs typeface="Courier"/>
                <a:sym typeface="Courier New"/>
              </a:rPr>
              <a:t>jan</a:t>
            </a:r>
            <a:r>
              <a:rPr lang="en-US" sz="2400" b="1"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for </a:t>
            </a:r>
            <a:r>
              <a:rPr lang="en-US" sz="2400" b="1" i="0" u="none" strike="noStrike" cap="none" dirty="0" err="1">
                <a:solidFill>
                  <a:srgbClr val="FF7F00"/>
                </a:solidFill>
                <a:latin typeface="Courier"/>
                <a:ea typeface="Courier"/>
                <a:cs typeface="Courier"/>
                <a:sym typeface="Courier New"/>
              </a:rPr>
              <a:t>aaa</a:t>
            </a:r>
            <a:r>
              <a:rPr lang="en-US" sz="2400" b="1" i="0" u="none" strike="noStrike" cap="none" dirty="0" err="1">
                <a:solidFill>
                  <a:schemeClr val="lt1"/>
                </a:solidFill>
                <a:latin typeface="Courier"/>
                <a:ea typeface="Courier"/>
                <a:cs typeface="Courier"/>
                <a:sym typeface="Courier New"/>
              </a:rPr>
              <a:t>,</a:t>
            </a:r>
            <a:r>
              <a:rPr lang="en-US" sz="2400" b="1" i="0" u="none" strike="noStrike" cap="none" dirty="0" err="1">
                <a:solidFill>
                  <a:srgbClr val="FFFF00"/>
                </a:solidFill>
                <a:latin typeface="Courier"/>
                <a:ea typeface="Courier"/>
                <a:cs typeface="Courier"/>
                <a:sym typeface="Courier New"/>
              </a:rPr>
              <a:t>bbb</a:t>
            </a:r>
            <a:r>
              <a:rPr lang="en-US" sz="2400" b="1" i="0" u="none" strike="noStrike" cap="none" dirty="0">
                <a:solidFill>
                  <a:schemeClr val="lt1"/>
                </a:solidFill>
                <a:latin typeface="Courier"/>
                <a:ea typeface="Courier"/>
                <a:cs typeface="Courier"/>
                <a:sym typeface="Courier New"/>
              </a:rPr>
              <a:t> in </a:t>
            </a:r>
            <a:r>
              <a:rPr lang="en-US" sz="2400" b="1" i="0" u="none" strike="noStrike" cap="none" dirty="0" err="1">
                <a:solidFill>
                  <a:srgbClr val="00FF00"/>
                </a:solidFill>
                <a:latin typeface="Courier"/>
                <a:ea typeface="Courier"/>
                <a:cs typeface="Courier"/>
                <a:sym typeface="Courier New"/>
              </a:rPr>
              <a:t>jjj</a:t>
            </a:r>
            <a:r>
              <a:rPr lang="en-US" sz="2400" b="1" i="0" u="none" strike="noStrike" cap="none" dirty="0" err="1">
                <a:solidFill>
                  <a:srgbClr val="FF00FF"/>
                </a:solidFill>
                <a:latin typeface="Courier"/>
                <a:ea typeface="Courier"/>
                <a:cs typeface="Courier"/>
                <a:sym typeface="Courier New"/>
              </a:rPr>
              <a:t>.items</a:t>
            </a:r>
            <a:r>
              <a:rPr lang="en-US" sz="2400" b="1" i="0" u="none" strike="noStrike" cap="none" dirty="0">
                <a:solidFill>
                  <a:schemeClr val="lt1"/>
                </a:solidFill>
                <a:latin typeface="Courier"/>
                <a:ea typeface="Courier"/>
                <a:cs typeface="Courier"/>
                <a:sym typeface="Courier New"/>
              </a:rPr>
              <a:t>() :</a:t>
            </a:r>
          </a:p>
          <a:p>
            <a:pPr lvl="0">
              <a:buClr>
                <a:schemeClr val="lt1"/>
              </a:buClr>
              <a:buSzPct val="25000"/>
            </a:pPr>
            <a:r>
              <a:rPr lang="en-US" sz="2400" b="1" i="0" u="none" strike="noStrike" cap="none" dirty="0">
                <a:solidFill>
                  <a:schemeClr val="lt1"/>
                </a:solidFill>
                <a:latin typeface="Courier"/>
                <a:ea typeface="Courier"/>
                <a:cs typeface="Courier"/>
                <a:sym typeface="Courier New"/>
              </a:rPr>
              <a:t>    print(</a:t>
            </a:r>
            <a:r>
              <a:rPr lang="en-US" sz="2400" b="1" i="0" u="none" strike="noStrike" cap="none" dirty="0" err="1">
                <a:solidFill>
                  <a:srgbClr val="FF7F00"/>
                </a:solidFill>
                <a:latin typeface="Courier"/>
                <a:ea typeface="Courier"/>
                <a:cs typeface="Courier"/>
                <a:sym typeface="Courier New"/>
              </a:rPr>
              <a:t>aaa</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err="1">
                <a:solidFill>
                  <a:srgbClr val="FFFF00"/>
                </a:solidFill>
                <a:latin typeface="Courier"/>
                <a:ea typeface="Courier"/>
                <a:cs typeface="Courier"/>
                <a:sym typeface="Courier New"/>
              </a:rPr>
              <a:t>bbb</a:t>
            </a:r>
            <a:r>
              <a:rPr lang="en-US" sz="2400" b="1" dirty="0">
                <a:solidFill>
                  <a:schemeClr val="lt1"/>
                </a:solidFill>
                <a:latin typeface="Courier"/>
                <a:ea typeface="Courier"/>
                <a:cs typeface="Courier"/>
                <a:sym typeface="Courier New"/>
              </a:rPr>
              <a:t>)</a:t>
            </a:r>
            <a:endParaRPr lang="en-US"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a:solidFill>
                  <a:srgbClr val="FF7F00"/>
                </a:solidFill>
                <a:latin typeface="Courier"/>
                <a:ea typeface="Courier"/>
                <a:cs typeface="Courier"/>
                <a:sym typeface="Courier New"/>
              </a:rPr>
              <a:t>chuck</a:t>
            </a:r>
            <a:r>
              <a:rPr lang="en-US" sz="2400" b="1"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a:ea typeface="Courier"/>
                <a:cs typeface="Courier"/>
                <a:sym typeface="Courier New"/>
              </a:rPr>
              <a:t>fred</a:t>
            </a:r>
            <a:r>
              <a:rPr lang="en-US" sz="2400" b="1" i="0" u="none" strike="noStrike" cap="none" dirty="0">
                <a:solidFill>
                  <a:srgbClr val="FFFF00"/>
                </a:solidFill>
                <a:latin typeface="Courier"/>
                <a:ea typeface="Courier"/>
                <a:cs typeface="Courier"/>
                <a:sym typeface="Courier New"/>
              </a:rPr>
              <a:t> 42</a:t>
            </a:r>
          </a:p>
          <a:p>
            <a:pPr>
              <a:buClr>
                <a:srgbClr val="FF7F00"/>
              </a:buClr>
              <a:buSzPct val="25000"/>
            </a:pPr>
            <a:r>
              <a:rPr lang="en-US" sz="2400" b="1" i="0" u="none" strike="noStrike" cap="none" dirty="0" err="1">
                <a:solidFill>
                  <a:srgbClr val="FF7F00"/>
                </a:solidFill>
                <a:latin typeface="Courier"/>
                <a:ea typeface="Courier"/>
                <a:cs typeface="Courier"/>
                <a:sym typeface="Courier New"/>
              </a:rPr>
              <a:t>jan</a:t>
            </a:r>
            <a:r>
              <a:rPr lang="en-US" sz="2400" b="1" i="0" u="none" strike="noStrike" cap="none"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endParaRPr lang="en-US"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ctr" rtl="0">
              <a:lnSpc>
                <a:spcPct val="100000"/>
              </a:lnSpc>
              <a:spcBef>
                <a:spcPts val="0"/>
              </a:spcBef>
              <a:spcAft>
                <a:spcPts val="0"/>
              </a:spcAft>
              <a:buNone/>
            </a:pPr>
            <a:endParaRPr lang="en-US" sz="2400" b="1" dirty="0">
              <a:latin typeface="Courier"/>
              <a:ea typeface="Courier"/>
              <a:cs typeface="Courier"/>
              <a:sym typeface="Courier New"/>
            </a:endParaRPr>
          </a:p>
        </p:txBody>
      </p:sp>
      <p:sp>
        <p:nvSpPr>
          <p:cNvPr id="475" name="Shape 475"/>
          <p:cNvSpPr txBox="1"/>
          <p:nvPr/>
        </p:nvSpPr>
        <p:spPr>
          <a:xfrm>
            <a:off x="12484101" y="5329219"/>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5316519"/>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154719"/>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142019"/>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2969876" y="701990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08126" y="700720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a:ea typeface="Courier"/>
                <a:cs typeface="Courier"/>
                <a:sym typeface="Courier New"/>
              </a:rPr>
              <a:t>name = input('Enter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counts = </a:t>
            </a:r>
            <a:r>
              <a:rPr lang="en-US" sz="2600" b="1" i="0" u="none" strike="noStrike" cap="none" dirty="0" err="1">
                <a:solidFill>
                  <a:srgbClr val="FF00FF"/>
                </a:solidFill>
                <a:latin typeface="Courier"/>
                <a:ea typeface="Courier"/>
                <a:cs typeface="Courier"/>
                <a:sym typeface="Courier New"/>
              </a:rPr>
              <a:t>dict</a:t>
            </a:r>
            <a:r>
              <a:rPr lang="en-US" sz="2600" b="1" i="0" u="none" strike="noStrike" cap="none" dirty="0">
                <a:solidFill>
                  <a:srgbClr val="FF00FF"/>
                </a:solidFill>
                <a:latin typeface="Courier"/>
                <a:ea typeface="Courier"/>
                <a:cs typeface="Courier"/>
                <a:sym typeface="Courier New"/>
              </a:rPr>
              <a:t>()</a:t>
            </a:r>
          </a:p>
          <a:p>
            <a:pPr lvl="0">
              <a:buClr>
                <a:srgbClr val="00FF00"/>
              </a:buClr>
              <a:buSzPct val="25000"/>
            </a:pPr>
            <a:r>
              <a:rPr lang="en-US" sz="2600" b="1" dirty="0">
                <a:solidFill>
                  <a:srgbClr val="FF00FF"/>
                </a:solidFill>
                <a:latin typeface="Courier"/>
                <a:ea typeface="Courier"/>
                <a:cs typeface="Courier"/>
                <a:sym typeface="Courier New"/>
              </a:rPr>
              <a:t>for line in handle:</a:t>
            </a:r>
          </a:p>
          <a:p>
            <a:pPr lvl="0">
              <a:buClr>
                <a:srgbClr val="00FF00"/>
              </a:buClr>
              <a:buSzPct val="25000"/>
            </a:pPr>
            <a:r>
              <a:rPr lang="en-US" sz="2600" b="1" dirty="0">
                <a:solidFill>
                  <a:srgbClr val="FF00FF"/>
                </a:solidFill>
                <a:latin typeface="Courier"/>
                <a:ea typeface="Courier"/>
                <a:cs typeface="Courier"/>
                <a:sym typeface="Courier New"/>
              </a:rPr>
              <a:t>    words = </a:t>
            </a:r>
            <a:r>
              <a:rPr lang="en-US" sz="2600" b="1" dirty="0" err="1">
                <a:solidFill>
                  <a:srgbClr val="FF00FF"/>
                </a:solidFill>
                <a:latin typeface="Courier"/>
                <a:ea typeface="Courier"/>
                <a:cs typeface="Courier"/>
                <a:sym typeface="Courier New"/>
              </a:rPr>
              <a:t>line.split</a:t>
            </a:r>
            <a:r>
              <a:rPr lang="en-US" sz="2600" b="1"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        counts[word] = </a:t>
            </a:r>
            <a:r>
              <a:rPr lang="en-US" sz="2600" b="1" i="0" u="none" strike="noStrike" cap="none" dirty="0" err="1">
                <a:solidFill>
                  <a:srgbClr val="FF00FF"/>
                </a:solidFill>
                <a:latin typeface="Courier"/>
                <a:ea typeface="Courier"/>
                <a:cs typeface="Courier"/>
                <a:sym typeface="Courier New"/>
              </a:rPr>
              <a:t>counts.get</a:t>
            </a:r>
            <a:r>
              <a:rPr lang="en-US" sz="2600" b="1"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a:ea typeface="Courier"/>
                <a:cs typeface="Courier"/>
                <a:sym typeface="Courier New"/>
              </a:rPr>
              <a:t>bigword</a:t>
            </a:r>
            <a:r>
              <a:rPr lang="en-US" sz="2600" b="1"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for </a:t>
            </a:r>
            <a:r>
              <a:rPr lang="en-US" sz="2600" b="1" i="0" u="none" strike="noStrike" cap="none" dirty="0" err="1">
                <a:solidFill>
                  <a:srgbClr val="00FFFF"/>
                </a:solidFill>
                <a:latin typeface="Courier"/>
                <a:ea typeface="Courier"/>
                <a:cs typeface="Courier"/>
                <a:sym typeface="Courier New"/>
              </a:rPr>
              <a:t>word,count</a:t>
            </a:r>
            <a:r>
              <a:rPr lang="en-US" sz="2600" b="1" i="0" u="none" strike="noStrike" cap="none" dirty="0">
                <a:solidFill>
                  <a:srgbClr val="00FFFF"/>
                </a:solidFill>
                <a:latin typeface="Courier"/>
                <a:ea typeface="Courier"/>
                <a:cs typeface="Courier"/>
                <a:sym typeface="Courier New"/>
              </a:rPr>
              <a:t> in </a:t>
            </a:r>
            <a:r>
              <a:rPr lang="en-US" sz="2600" b="1" i="0" u="none" strike="noStrike" cap="none" dirty="0" err="1">
                <a:solidFill>
                  <a:srgbClr val="00FFFF"/>
                </a:solidFill>
                <a:latin typeface="Courier"/>
                <a:ea typeface="Courier"/>
                <a:cs typeface="Courier"/>
                <a:sym typeface="Courier New"/>
              </a:rPr>
              <a:t>counts.items</a:t>
            </a:r>
            <a:r>
              <a:rPr lang="en-US" sz="26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if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is None or count &gt;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a:t>
            </a:r>
            <a:r>
              <a:rPr lang="en-US" sz="2600" b="1" i="0" u="none" strike="noStrike" cap="none" dirty="0" err="1">
                <a:solidFill>
                  <a:srgbClr val="00FFFF"/>
                </a:solidFill>
                <a:latin typeface="Courier"/>
                <a:ea typeface="Courier"/>
                <a:cs typeface="Courier"/>
                <a:sym typeface="Courier New"/>
              </a:rPr>
              <a:t>bigword</a:t>
            </a:r>
            <a:r>
              <a:rPr lang="en-US" sz="2600" b="1"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7F00"/>
                </a:solidFill>
                <a:latin typeface="Courier"/>
                <a:ea typeface="Courier"/>
                <a:cs typeface="Courier"/>
                <a:sym typeface="Courier New"/>
              </a:rPr>
              <a:t>print(</a:t>
            </a:r>
            <a:r>
              <a:rPr lang="en-US" sz="2600" b="1" i="0" u="none" strike="noStrike" cap="none" dirty="0" err="1">
                <a:solidFill>
                  <a:srgbClr val="FF7F00"/>
                </a:solidFill>
                <a:latin typeface="Courier"/>
                <a:ea typeface="Courier"/>
                <a:cs typeface="Courier"/>
                <a:sym typeface="Courier New"/>
              </a:rPr>
              <a:t>bigword</a:t>
            </a:r>
            <a:r>
              <a:rPr lang="en-US" sz="2600" b="1" i="0" u="none" strike="noStrike" cap="none" dirty="0">
                <a:solidFill>
                  <a:srgbClr val="FF7F00"/>
                </a:solidFill>
                <a:latin typeface="Courier"/>
                <a:ea typeface="Courier"/>
                <a:cs typeface="Courier"/>
                <a:sym typeface="Courier New"/>
              </a:rPr>
              <a:t>, </a:t>
            </a:r>
            <a:r>
              <a:rPr lang="en-US" sz="2600" b="1" i="0" u="none" strike="noStrike" cap="none" dirty="0" err="1">
                <a:solidFill>
                  <a:srgbClr val="FF7F00"/>
                </a:solidFill>
                <a:latin typeface="Courier"/>
                <a:ea typeface="Courier"/>
                <a:cs typeface="Courier"/>
                <a:sym typeface="Courier New"/>
              </a:rPr>
              <a:t>bigcount</a:t>
            </a:r>
            <a:r>
              <a:rPr lang="en-US" sz="2600" b="1" i="0" u="none" strike="noStrike" cap="none" dirty="0">
                <a:solidFill>
                  <a:srgbClr val="FF7F00"/>
                </a:solidFill>
                <a:latin typeface="Courier"/>
                <a:ea typeface="Courier"/>
                <a:cs typeface="Courier"/>
                <a:sym typeface="Courier New"/>
              </a:rPr>
              <a: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a:solidFill>
                  <a:schemeClr val="bg1"/>
                </a:solidFill>
              </a:rPr>
              <a:t>Using two nested loops</a:t>
            </a: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2526" y="2160493"/>
            <a:ext cx="13935074" cy="6022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Not a </a:t>
            </a:r>
            <a:r>
              <a:rPr lang="en-US" sz="7600" b="0"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Collection</a:t>
            </a:r>
            <a:r>
              <a:rPr lang="en-US" sz="7600" b="0" i="0" u="none" strike="noStrike" cap="none">
                <a:solidFill>
                  <a:srgbClr val="FFD966"/>
                </a:solidFill>
                <a:latin typeface="Arial"/>
                <a:ea typeface="Arial"/>
                <a:cs typeface="Arial"/>
                <a:sym typeface="Arial"/>
              </a:rPr>
              <a:t>”?</a:t>
            </a: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Summary</a:t>
            </a:r>
          </a:p>
        </p:txBody>
      </p:sp>
      <p:sp>
        <p:nvSpPr>
          <p:cNvPr id="7" name="Text Placeholder 6">
            <a:extLst>
              <a:ext uri="{FF2B5EF4-FFF2-40B4-BE49-F238E27FC236}">
                <a16:creationId xmlns:a16="http://schemas.microsoft.com/office/drawing/2014/main" id="{5C917ABA-52CF-F293-C085-1DEE75312D1F}"/>
              </a:ext>
            </a:extLst>
          </p:cNvPr>
          <p:cNvSpPr>
            <a:spLocks noGrp="1"/>
          </p:cNvSpPr>
          <p:nvPr>
            <p:ph type="body" idx="1"/>
          </p:nvPr>
        </p:nvSpPr>
        <p:spPr/>
        <p:txBody>
          <a:bodyPr>
            <a:normAutofit fontScale="92500" lnSpcReduction="20000"/>
          </a:bodyPr>
          <a:lstStyle/>
          <a:p>
            <a:r>
              <a:rPr lang="en-US" dirty="0">
                <a:solidFill>
                  <a:schemeClr val="bg1"/>
                </a:solidFill>
              </a:rPr>
              <a:t> What is a collection</a:t>
            </a:r>
          </a:p>
          <a:p>
            <a:r>
              <a:rPr lang="en-US" dirty="0">
                <a:solidFill>
                  <a:schemeClr val="bg1"/>
                </a:solidFill>
              </a:rPr>
              <a:t> Lists versus dictionaries</a:t>
            </a:r>
          </a:p>
          <a:p>
            <a:r>
              <a:rPr lang="en-US" dirty="0">
                <a:solidFill>
                  <a:schemeClr val="bg1"/>
                </a:solidFill>
              </a:rPr>
              <a:t>Dictionary Constants</a:t>
            </a:r>
          </a:p>
          <a:p>
            <a:r>
              <a:rPr lang="en-US" dirty="0">
                <a:solidFill>
                  <a:schemeClr val="bg1"/>
                </a:solidFill>
              </a:rPr>
              <a:t>The most common word</a:t>
            </a:r>
          </a:p>
          <a:p>
            <a:r>
              <a:rPr lang="en-US" dirty="0">
                <a:solidFill>
                  <a:schemeClr val="bg1"/>
                </a:solidFill>
              </a:rPr>
              <a:t>Using the get() method</a:t>
            </a:r>
          </a:p>
          <a:p>
            <a:r>
              <a:rPr lang="en-US" dirty="0">
                <a:solidFill>
                  <a:schemeClr val="bg1"/>
                </a:solidFill>
              </a:rPr>
              <a:t>Writing dictionary loops</a:t>
            </a:r>
          </a:p>
          <a:p>
            <a:r>
              <a:rPr lang="en-US" dirty="0">
                <a:solidFill>
                  <a:schemeClr val="bg1"/>
                </a:solidFill>
              </a:rPr>
              <a:t>Sneak peek: Tuples</a:t>
            </a:r>
          </a:p>
          <a:p>
            <a:endParaRPr lang="en-US" dirty="0"/>
          </a:p>
        </p:txBody>
      </p:sp>
    </p:spTree>
    <p:extLst>
      <p:ext uri="{BB962C8B-B14F-4D97-AF65-F5344CB8AC3E}">
        <p14:creationId xmlns:p14="http://schemas.microsoft.com/office/powerpoint/2010/main" val="1663557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14479398"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linear collection of values that stay in order</a:t>
            </a:r>
          </a:p>
          <a:p>
            <a:pPr marL="568706" marR="0" lvl="0" indent="-390906" algn="l" rtl="0">
              <a:spcBef>
                <a:spcPts val="3500"/>
              </a:spcBef>
              <a:spcAft>
                <a:spcPts val="0"/>
              </a:spcAft>
              <a:buClr>
                <a:schemeClr val="lt1"/>
              </a:buClr>
              <a:buSzPct val="171000"/>
              <a:buFont typeface="Cabin"/>
              <a:buNone/>
            </a:pPr>
            <a:endParaRPr sz="3600" u="none" strike="noStrike" cap="none">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a:solidFill>
                  <a:srgbClr val="FF00FF"/>
                </a:solidFill>
                <a:latin typeface="Arial" charset="0"/>
                <a:ea typeface="Arial" charset="0"/>
                <a:cs typeface="Arial" charset="0"/>
                <a:sym typeface="Cabin"/>
              </a:rPr>
              <a:t>Dictionary</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5">
                  <a:extLst>
                    <a:ext uri="{A12FA001-AC4F-418D-AE19-62706E023703}">
                      <ahyp:hlinkClr xmlns:ahyp="http://schemas.microsoft.com/office/drawing/2018/hyperlinkcolor" val="tx"/>
                    </a:ext>
                  </a:extLst>
                </a:hlinkClick>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Associative Arrays - Perl / P</a:t>
            </a:r>
            <a:r>
              <a:rPr lang="en-US" sz="300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err="1">
                <a:solidFill>
                  <a:srgbClr val="FF00FF"/>
                </a:solidFill>
                <a:latin typeface="Courier"/>
                <a:ea typeface="Courier"/>
                <a:cs typeface="Courier"/>
                <a:sym typeface="Courier New"/>
              </a:rPr>
              <a:t>dict</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00FFFF"/>
                </a:solidFill>
                <a:latin typeface="Courier"/>
                <a:ea typeface="Courier"/>
                <a:cs typeface="Courier"/>
                <a:sym typeface="Courier New"/>
              </a:rPr>
              <a:t>['money']</a:t>
            </a:r>
            <a:r>
              <a:rPr lang="en-US" sz="2400" b="1"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00FFFF"/>
                </a:solidFill>
                <a:latin typeface="Courier"/>
                <a:ea typeface="Courier"/>
                <a:cs typeface="Courier"/>
                <a:sym typeface="Courier New"/>
              </a:rPr>
              <a:t>['candy']</a:t>
            </a:r>
            <a:r>
              <a:rPr lang="en-US" sz="2400" b="1"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00FFFF"/>
                </a:solidFill>
                <a:latin typeface="Courier"/>
                <a:ea typeface="Courier"/>
                <a:cs typeface="Courier"/>
                <a:sym typeface="Courier New"/>
              </a:rPr>
              <a:t>['tissues']</a:t>
            </a:r>
            <a:r>
              <a:rPr lang="en-US" sz="2400" b="1"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{'money': 12, 'tissues': 75, 'candy': 3}</a:t>
            </a: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00FFFF"/>
                </a:solidFill>
                <a:latin typeface="Courier"/>
                <a:ea typeface="Courier"/>
                <a:cs typeface="Courier"/>
                <a:sym typeface="Courier New"/>
              </a:rPr>
              <a:t>['candy']</a:t>
            </a:r>
            <a:r>
              <a:rPr lang="en-US" sz="2400" b="1" dirty="0">
                <a:solidFill>
                  <a:srgbClr val="FFFF00"/>
                </a:solidFill>
                <a:latin typeface="Courier"/>
                <a:ea typeface="Courier"/>
                <a:cs typeface="Courier"/>
                <a:sym typeface="Courier New"/>
              </a:rPr>
              <a:t>)</a:t>
            </a:r>
            <a:endParaRPr lang="en-US" sz="2400" b="1"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00FFFF"/>
                </a:solidFill>
                <a:latin typeface="Courier"/>
                <a:ea typeface="Courier"/>
                <a:cs typeface="Courier"/>
                <a:sym typeface="Courier New"/>
              </a:rPr>
              <a:t>['candy']</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00FFFF"/>
                </a:solidFill>
                <a:latin typeface="Courier"/>
                <a:ea typeface="Courier"/>
                <a:cs typeface="Courier"/>
                <a:sym typeface="Courier New"/>
              </a:rPr>
              <a:t>['candy']</a:t>
            </a:r>
            <a:r>
              <a:rPr lang="en-US" sz="2400" b="1" i="0" u="none" strike="noStrike" cap="none" dirty="0">
                <a:solidFill>
                  <a:schemeClr val="lt1"/>
                </a:solidFill>
                <a:latin typeface="Courier"/>
                <a:ea typeface="Courier"/>
                <a:cs typeface="Courier"/>
                <a:sym typeface="Courier New"/>
              </a:rPr>
              <a:t> + 2</a:t>
            </a: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purse</a:t>
            </a:r>
            <a:r>
              <a:rPr lang="en-US" sz="2400" b="1" dirty="0">
                <a:solidFill>
                  <a:srgbClr val="FFFF00"/>
                </a:solidFill>
                <a:latin typeface="Courier"/>
                <a:ea typeface="Courier"/>
                <a:cs typeface="Courier"/>
                <a:sym typeface="Courier New"/>
              </a:rPr>
              <a:t>)</a:t>
            </a:r>
            <a:endParaRPr lang="en-US" sz="24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{'money': 12, 'tissues': 75, </a:t>
            </a:r>
            <a:r>
              <a:rPr lang="en-US" sz="2400" b="1" i="0" u="none" strike="noStrike" cap="none" dirty="0">
                <a:solidFill>
                  <a:srgbClr val="00FFFF"/>
                </a:solidFill>
                <a:latin typeface="Courier"/>
                <a:ea typeface="Courier"/>
                <a:cs typeface="Courier"/>
                <a:sym typeface="Courier New"/>
              </a:rPr>
              <a:t>'candy': 5</a:t>
            </a:r>
            <a:r>
              <a:rPr lang="en-US" sz="2400" b="1" i="0" u="none" strike="noStrike" cap="none" dirty="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00FF00"/>
                </a:solidFill>
                <a:latin typeface="Courier"/>
                <a:ea typeface="Courier"/>
                <a:cs typeface="Courier"/>
                <a:sym typeface="Courier New"/>
              </a:rPr>
              <a:t> = </a:t>
            </a:r>
            <a:r>
              <a:rPr lang="en-US" sz="3000" b="1"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err="1">
                <a:solidFill>
                  <a:srgbClr val="FF00FF"/>
                </a:solidFill>
                <a:latin typeface="Courier"/>
                <a:ea typeface="Courier"/>
                <a:cs typeface="Courier"/>
                <a:sym typeface="Courier New"/>
              </a:rPr>
              <a:t>append</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21</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err="1">
                <a:solidFill>
                  <a:srgbClr val="FF00FF"/>
                </a:solidFill>
                <a:latin typeface="Courier"/>
                <a:ea typeface="Courier"/>
                <a:cs typeface="Courier"/>
                <a:sym typeface="Courier New"/>
              </a:rPr>
              <a:t>append</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183</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21, 183</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FF"/>
                </a:solidFill>
                <a:latin typeface="Courier"/>
                <a:ea typeface="Courier"/>
                <a:cs typeface="Courier"/>
                <a:sym typeface="Courier New"/>
              </a:rPr>
              <a:t>0</a:t>
            </a:r>
            <a:r>
              <a:rPr lang="en-US" sz="3000" b="1" i="0" u="none" strike="noStrike" cap="none" dirty="0">
                <a:solidFill>
                  <a:srgbClr val="00FF00"/>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00FF00"/>
                </a:solidFill>
                <a:latin typeface="Courier"/>
                <a:ea typeface="Courier"/>
                <a:cs typeface="Courier"/>
                <a:sym typeface="Courier New"/>
              </a:rPr>
              <a:t>lst</a:t>
            </a:r>
            <a:r>
              <a:rPr lang="en-US" sz="3000" b="1" dirty="0">
                <a:solidFill>
                  <a:srgbClr val="FFFF00"/>
                </a:solidFill>
                <a:latin typeface="Courier"/>
                <a:ea typeface="Courier"/>
                <a:cs typeface="Courier"/>
                <a:sym typeface="Courier New"/>
              </a:rPr>
              <a:t>)</a:t>
            </a:r>
            <a:endParaRPr lang="en-US" sz="30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23, 183</a:t>
            </a:r>
            <a:r>
              <a:rPr lang="en-US" sz="3000" b="1"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0000FF"/>
                </a:solidFill>
                <a:latin typeface="Courier"/>
                <a:ea typeface="Courier"/>
                <a:cs typeface="Courier"/>
                <a:sym typeface="Courier New"/>
              </a:rPr>
              <a:t>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FF00FF"/>
                </a:solidFill>
                <a:latin typeface="Courier"/>
                <a:ea typeface="Courier"/>
                <a:cs typeface="Courier"/>
                <a:sym typeface="Courier New"/>
              </a:rPr>
              <a:t>ddd</a:t>
            </a:r>
            <a:r>
              <a:rPr lang="en-US" sz="3000" b="1" dirty="0">
                <a:solidFill>
                  <a:srgbClr val="FFFF00"/>
                </a:solidFill>
                <a:latin typeface="Courier"/>
                <a:ea typeface="Courier"/>
                <a:cs typeface="Courier"/>
                <a:sym typeface="Courier New"/>
              </a:rPr>
              <a:t>)</a:t>
            </a:r>
            <a:endParaRPr lang="en-US" sz="30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21</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182</a:t>
            </a:r>
            <a:r>
              <a:rPr lang="en-US" sz="3000" b="1"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FF00FF"/>
                </a:solidFill>
                <a:latin typeface="Courier"/>
                <a:ea typeface="Courier"/>
                <a:cs typeface="Courier"/>
                <a:sym typeface="Courier New"/>
              </a:rPr>
              <a:t>ddd</a:t>
            </a:r>
            <a:r>
              <a:rPr lang="en-US" sz="3000" b="1" dirty="0">
                <a:solidFill>
                  <a:srgbClr val="FFFF00"/>
                </a:solidFill>
                <a:latin typeface="Courier"/>
                <a:ea typeface="Courier"/>
                <a:cs typeface="Courier"/>
                <a:sym typeface="Courier New"/>
              </a:rPr>
              <a:t>)</a:t>
            </a:r>
            <a:endParaRPr lang="en-US" sz="30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23</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182</a:t>
            </a:r>
            <a:r>
              <a:rPr lang="en-US" sz="3000" b="1"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a:ea typeface="Courier"/>
                <a:cs typeface="Courier"/>
                <a:sym typeface="Courier New"/>
              </a:rPr>
              <a:t>&gt;&gt;&gt; </a:t>
            </a:r>
            <a:r>
              <a:rPr lang="en-US" sz="2800" b="1" i="0" u="none" strike="noStrike" cap="none" dirty="0" err="1">
                <a:solidFill>
                  <a:srgbClr val="00FF00"/>
                </a:solidFill>
                <a:latin typeface="Courier"/>
                <a:ea typeface="Courier"/>
                <a:cs typeface="Courier"/>
                <a:sym typeface="Courier New"/>
              </a:rPr>
              <a:t>lst</a:t>
            </a:r>
            <a:r>
              <a:rPr lang="en-US" sz="2800" b="1" i="0" u="none" strike="noStrike" cap="none" dirty="0">
                <a:solidFill>
                  <a:srgbClr val="00FF00"/>
                </a:solidFill>
                <a:latin typeface="Courier"/>
                <a:ea typeface="Courier"/>
                <a:cs typeface="Courier"/>
                <a:sym typeface="Courier New"/>
              </a:rPr>
              <a:t> =</a:t>
            </a:r>
            <a:r>
              <a:rPr lang="en-US" sz="2800" b="1" i="0" u="none" strike="noStrike" cap="none" dirty="0">
                <a:solidFill>
                  <a:srgbClr val="0000FF"/>
                </a:solidFill>
                <a:latin typeface="Courier"/>
                <a:ea typeface="Courier"/>
                <a:cs typeface="Courier"/>
                <a:sym typeface="Courier New"/>
              </a:rPr>
              <a:t> </a:t>
            </a:r>
            <a:r>
              <a:rPr lang="en-US" sz="2800" b="1"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a:ea typeface="Courier"/>
                <a:cs typeface="Courier"/>
                <a:sym typeface="Courier New"/>
              </a:rPr>
              <a:t>&gt;&gt;&gt; </a:t>
            </a:r>
            <a:r>
              <a:rPr lang="en-US" sz="2800" b="1" i="0" u="none" strike="noStrike" cap="none" dirty="0" err="1">
                <a:solidFill>
                  <a:srgbClr val="00FF00"/>
                </a:solidFill>
                <a:latin typeface="Courier"/>
                <a:ea typeface="Courier"/>
                <a:cs typeface="Courier"/>
                <a:sym typeface="Courier New"/>
              </a:rPr>
              <a:t>lst.append</a:t>
            </a: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FFFF00"/>
                </a:solidFill>
                <a:latin typeface="Courier"/>
                <a:ea typeface="Courier"/>
                <a:cs typeface="Courier"/>
                <a:sym typeface="Courier New"/>
              </a:rPr>
              <a:t>21</a:t>
            </a:r>
            <a:r>
              <a:rPr lang="en-US" sz="28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a:ea typeface="Courier"/>
                <a:cs typeface="Courier"/>
                <a:sym typeface="Courier New"/>
              </a:rPr>
              <a:t>&gt;&gt;&gt; </a:t>
            </a:r>
            <a:r>
              <a:rPr lang="en-US" sz="2800" b="1" i="0" u="none" strike="noStrike" cap="none" dirty="0" err="1">
                <a:solidFill>
                  <a:srgbClr val="00FF00"/>
                </a:solidFill>
                <a:latin typeface="Courier"/>
                <a:ea typeface="Courier"/>
                <a:cs typeface="Courier"/>
                <a:sym typeface="Courier New"/>
              </a:rPr>
              <a:t>lst.append</a:t>
            </a: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FFFF00"/>
                </a:solidFill>
                <a:latin typeface="Courier"/>
                <a:ea typeface="Courier"/>
                <a:cs typeface="Courier"/>
                <a:sym typeface="Courier New"/>
              </a:rPr>
              <a:t>183</a:t>
            </a:r>
            <a:r>
              <a:rPr lang="en-US" sz="2800" b="1" i="0" u="none" strike="noStrike" cap="none" dirty="0">
                <a:solidFill>
                  <a:srgbClr val="00FF00"/>
                </a:solidFill>
                <a:latin typeface="Courier"/>
                <a:ea typeface="Courier"/>
                <a:cs typeface="Courier"/>
                <a:sym typeface="Courier New"/>
              </a:rPr>
              <a:t>)</a:t>
            </a:r>
          </a:p>
          <a:p>
            <a:pPr lvl="0">
              <a:buClr>
                <a:srgbClr val="00FF00"/>
              </a:buClr>
              <a:buSzPct val="25000"/>
            </a:pPr>
            <a:r>
              <a:rPr lang="en-US" sz="2800" b="1" i="0" u="none" strike="noStrike" cap="none" dirty="0">
                <a:solidFill>
                  <a:srgbClr val="00FF00"/>
                </a:solidFill>
                <a:latin typeface="Courier"/>
                <a:ea typeface="Courier"/>
                <a:cs typeface="Courier"/>
                <a:sym typeface="Courier New"/>
              </a:rPr>
              <a:t>&gt;&gt;&gt; </a:t>
            </a: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err="1">
                <a:solidFill>
                  <a:srgbClr val="00FF00"/>
                </a:solidFill>
                <a:latin typeface="Courier"/>
                <a:ea typeface="Courier"/>
                <a:cs typeface="Courier"/>
                <a:sym typeface="Courier New"/>
              </a:rPr>
              <a:t>lst</a:t>
            </a:r>
            <a:r>
              <a:rPr lang="en-US" sz="2800" b="1" dirty="0">
                <a:solidFill>
                  <a:srgbClr val="FFFF00"/>
                </a:solidFill>
                <a:latin typeface="Courier"/>
                <a:ea typeface="Courier"/>
                <a:cs typeface="Courier"/>
                <a:sym typeface="Courier New"/>
              </a:rPr>
              <a:t>)</a:t>
            </a:r>
            <a:endParaRPr lang="en-US" sz="28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FFFF00"/>
                </a:solidFill>
                <a:latin typeface="Courier"/>
                <a:ea typeface="Courier"/>
                <a:cs typeface="Courier"/>
                <a:sym typeface="Courier New"/>
              </a:rPr>
              <a:t>21, 183</a:t>
            </a:r>
            <a:r>
              <a:rPr lang="en-US" sz="28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a:ea typeface="Courier"/>
                <a:cs typeface="Courier"/>
                <a:sym typeface="Courier New"/>
              </a:rPr>
              <a:t>&gt;&gt;&gt; </a:t>
            </a:r>
            <a:r>
              <a:rPr lang="en-US" sz="2800" b="1" i="0" u="none" strike="noStrike" cap="none" dirty="0" err="1">
                <a:solidFill>
                  <a:srgbClr val="00FF00"/>
                </a:solidFill>
                <a:latin typeface="Courier"/>
                <a:ea typeface="Courier"/>
                <a:cs typeface="Courier"/>
                <a:sym typeface="Courier New"/>
              </a:rPr>
              <a:t>lst</a:t>
            </a:r>
            <a:r>
              <a:rPr lang="en-US" sz="2800" b="1" i="0" u="none" strike="noStrike" cap="none" dirty="0">
                <a:solidFill>
                  <a:srgbClr val="FF7F00"/>
                </a:solidFill>
                <a:latin typeface="Courier"/>
                <a:ea typeface="Courier"/>
                <a:cs typeface="Courier"/>
                <a:sym typeface="Courier New"/>
              </a:rPr>
              <a:t>[0]</a:t>
            </a:r>
            <a:r>
              <a:rPr lang="en-US" sz="2800" b="1" i="0" u="none" strike="noStrike" cap="none" dirty="0">
                <a:solidFill>
                  <a:srgbClr val="00FF00"/>
                </a:solidFill>
                <a:latin typeface="Courier"/>
                <a:ea typeface="Courier"/>
                <a:cs typeface="Courier"/>
                <a:sym typeface="Courier New"/>
              </a:rPr>
              <a:t> = </a:t>
            </a:r>
            <a:r>
              <a:rPr lang="en-US" sz="2800" b="1"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b="1" i="0" u="none" strike="noStrike" cap="none" dirty="0">
                <a:solidFill>
                  <a:srgbClr val="00FF00"/>
                </a:solidFill>
                <a:latin typeface="Courier"/>
                <a:ea typeface="Courier"/>
                <a:cs typeface="Courier"/>
                <a:sym typeface="Courier New"/>
              </a:rPr>
              <a:t>&gt;&gt;&gt; </a:t>
            </a: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err="1">
                <a:solidFill>
                  <a:srgbClr val="00FF00"/>
                </a:solidFill>
                <a:latin typeface="Courier"/>
                <a:ea typeface="Courier"/>
                <a:cs typeface="Courier"/>
                <a:sym typeface="Courier New"/>
              </a:rPr>
              <a:t>lst</a:t>
            </a:r>
            <a:r>
              <a:rPr lang="en-US" sz="2800" b="1" dirty="0">
                <a:solidFill>
                  <a:srgbClr val="FFFF00"/>
                </a:solidFill>
                <a:latin typeface="Courier"/>
                <a:ea typeface="Courier"/>
                <a:cs typeface="Courier"/>
                <a:sym typeface="Courier New"/>
              </a:rPr>
              <a:t>)</a:t>
            </a:r>
            <a:endParaRPr lang="en-US" sz="28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FFFF00"/>
                </a:solidFill>
                <a:latin typeface="Courier"/>
                <a:ea typeface="Courier"/>
                <a:cs typeface="Courier"/>
                <a:sym typeface="Courier New"/>
              </a:rPr>
              <a:t>23, 183</a:t>
            </a:r>
            <a:r>
              <a:rPr lang="en-US" sz="2800" b="1"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a:ea typeface="Courier"/>
                <a:cs typeface="Courier"/>
                <a:sym typeface="Courier New"/>
              </a:rPr>
              <a:t>&gt;&gt;&gt; </a:t>
            </a:r>
            <a:r>
              <a:rPr lang="en-US" sz="2800" b="1" i="0" u="none" strike="noStrike" cap="none" dirty="0" err="1">
                <a:solidFill>
                  <a:srgbClr val="FF00FF"/>
                </a:solidFill>
                <a:latin typeface="Courier"/>
                <a:ea typeface="Courier"/>
                <a:cs typeface="Courier"/>
                <a:sym typeface="Courier New"/>
              </a:rPr>
              <a:t>ddd</a:t>
            </a:r>
            <a:r>
              <a:rPr lang="en-US" sz="2800" b="1" i="0" u="none" strike="noStrike" cap="none" dirty="0">
                <a:solidFill>
                  <a:srgbClr val="FF00FF"/>
                </a:solidFill>
                <a:latin typeface="Courier"/>
                <a:ea typeface="Courier"/>
                <a:cs typeface="Courier"/>
                <a:sym typeface="Courier New"/>
              </a:rPr>
              <a:t> = </a:t>
            </a:r>
            <a:r>
              <a:rPr lang="en-US" sz="2800" b="1" i="0" u="none" strike="noStrike" cap="none" dirty="0" err="1">
                <a:solidFill>
                  <a:srgbClr val="00FFFF"/>
                </a:solidFill>
                <a:latin typeface="Courier"/>
                <a:ea typeface="Courier"/>
                <a:cs typeface="Courier"/>
                <a:sym typeface="Courier New"/>
              </a:rPr>
              <a:t>dict</a:t>
            </a:r>
            <a:r>
              <a:rPr lang="en-US" sz="28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a:ea typeface="Courier"/>
                <a:cs typeface="Courier"/>
                <a:sym typeface="Courier New"/>
              </a:rPr>
              <a:t>&gt;&gt;&gt; </a:t>
            </a:r>
            <a:r>
              <a:rPr lang="en-US" sz="2800" b="1" i="0" u="none" strike="noStrike" cap="none" dirty="0" err="1">
                <a:solidFill>
                  <a:srgbClr val="FF00FF"/>
                </a:solidFill>
                <a:latin typeface="Courier"/>
                <a:ea typeface="Courier"/>
                <a:cs typeface="Courier"/>
                <a:sym typeface="Courier New"/>
              </a:rPr>
              <a:t>ddd</a:t>
            </a:r>
            <a:r>
              <a:rPr lang="en-US" sz="2800" b="1" i="0" u="none" strike="noStrike" cap="none" dirty="0">
                <a:solidFill>
                  <a:srgbClr val="FF00FF"/>
                </a:solidFill>
                <a:latin typeface="Courier"/>
                <a:ea typeface="Courier"/>
                <a:cs typeface="Courier"/>
                <a:sym typeface="Courier New"/>
              </a:rPr>
              <a:t>[</a:t>
            </a:r>
            <a:r>
              <a:rPr lang="en-US" sz="2800" b="1" i="0" u="none" strike="noStrike" cap="none" dirty="0">
                <a:solidFill>
                  <a:srgbClr val="FF7F00"/>
                </a:solidFill>
                <a:latin typeface="Courier"/>
                <a:ea typeface="Courier"/>
                <a:cs typeface="Courier"/>
                <a:sym typeface="Courier New"/>
              </a:rPr>
              <a:t>'age'</a:t>
            </a:r>
            <a:r>
              <a:rPr lang="en-US" sz="2800" b="1" i="0" u="none" strike="noStrike" cap="none" dirty="0">
                <a:solidFill>
                  <a:srgbClr val="FF00FF"/>
                </a:solidFill>
                <a:latin typeface="Courier"/>
                <a:ea typeface="Courier"/>
                <a:cs typeface="Courier"/>
                <a:sym typeface="Courier New"/>
              </a:rPr>
              <a:t>] = </a:t>
            </a:r>
            <a:r>
              <a:rPr lang="en-US" sz="2800" b="1"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a:ea typeface="Courier"/>
                <a:cs typeface="Courier"/>
                <a:sym typeface="Courier New"/>
              </a:rPr>
              <a:t>&gt;&gt;&gt; </a:t>
            </a:r>
            <a:r>
              <a:rPr lang="en-US" sz="2800" b="1" i="0" u="none" strike="noStrike" cap="none" dirty="0" err="1">
                <a:solidFill>
                  <a:srgbClr val="FF00FF"/>
                </a:solidFill>
                <a:latin typeface="Courier"/>
                <a:ea typeface="Courier"/>
                <a:cs typeface="Courier"/>
                <a:sym typeface="Courier New"/>
              </a:rPr>
              <a:t>ddd</a:t>
            </a:r>
            <a:r>
              <a:rPr lang="en-US" sz="2800" b="1" i="0" u="none" strike="noStrike" cap="none" dirty="0">
                <a:solidFill>
                  <a:srgbClr val="FF00FF"/>
                </a:solidFill>
                <a:latin typeface="Courier"/>
                <a:ea typeface="Courier"/>
                <a:cs typeface="Courier"/>
                <a:sym typeface="Courier New"/>
              </a:rPr>
              <a:t>[</a:t>
            </a:r>
            <a:r>
              <a:rPr lang="en-US" sz="2800" b="1" i="0" u="none" strike="noStrike" cap="none" dirty="0">
                <a:solidFill>
                  <a:srgbClr val="FF7F00"/>
                </a:solidFill>
                <a:latin typeface="Courier"/>
                <a:ea typeface="Courier"/>
                <a:cs typeface="Courier"/>
                <a:sym typeface="Courier New"/>
              </a:rPr>
              <a:t>'course'</a:t>
            </a:r>
            <a:r>
              <a:rPr lang="en-US" sz="2800" b="1" i="0" u="none" strike="noStrike" cap="none" dirty="0">
                <a:solidFill>
                  <a:srgbClr val="FF00FF"/>
                </a:solidFill>
                <a:latin typeface="Courier"/>
                <a:ea typeface="Courier"/>
                <a:cs typeface="Courier"/>
                <a:sym typeface="Courier New"/>
              </a:rPr>
              <a:t>] = </a:t>
            </a:r>
            <a:r>
              <a:rPr lang="en-US" sz="2800" b="1"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b="1" i="0" u="none" strike="noStrike" cap="none" dirty="0">
                <a:solidFill>
                  <a:srgbClr val="FF00FF"/>
                </a:solidFill>
                <a:latin typeface="Courier"/>
                <a:ea typeface="Courier"/>
                <a:cs typeface="Courier"/>
                <a:sym typeface="Courier New"/>
              </a:rPr>
              <a:t>&gt;&gt;&gt; </a:t>
            </a: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err="1">
                <a:solidFill>
                  <a:srgbClr val="FF00FF"/>
                </a:solidFill>
                <a:latin typeface="Courier"/>
                <a:ea typeface="Courier"/>
                <a:cs typeface="Courier"/>
                <a:sym typeface="Courier New"/>
              </a:rPr>
              <a:t>ddd</a:t>
            </a:r>
            <a:r>
              <a:rPr lang="en-US" sz="2800" b="1" dirty="0">
                <a:solidFill>
                  <a:srgbClr val="FFFF00"/>
                </a:solidFill>
                <a:latin typeface="Courier"/>
                <a:ea typeface="Courier"/>
                <a:cs typeface="Courier"/>
                <a:sym typeface="Courier New"/>
              </a:rPr>
              <a:t>)</a:t>
            </a:r>
            <a:endParaRPr lang="en-US" sz="28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a:ea typeface="Courier"/>
                <a:cs typeface="Courier"/>
                <a:sym typeface="Courier New"/>
              </a:rPr>
              <a:t>{</a:t>
            </a:r>
            <a:r>
              <a:rPr lang="en-US" sz="2800" b="1" i="0" u="none" strike="noStrike" cap="none" dirty="0">
                <a:solidFill>
                  <a:srgbClr val="FF7F00"/>
                </a:solidFill>
                <a:latin typeface="Courier"/>
                <a:ea typeface="Courier"/>
                <a:cs typeface="Courier"/>
                <a:sym typeface="Courier New"/>
              </a:rPr>
              <a:t>'age'</a:t>
            </a:r>
            <a:r>
              <a:rPr lang="en-US" sz="2800" b="1" i="0" u="none" strike="noStrike" cap="none" dirty="0">
                <a:solidFill>
                  <a:srgbClr val="FF00FF"/>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21</a:t>
            </a:r>
            <a:r>
              <a:rPr lang="en-US" sz="2800" b="1" i="0" u="none" strike="noStrike" cap="none" dirty="0">
                <a:solidFill>
                  <a:srgbClr val="FF00FF"/>
                </a:solidFill>
                <a:latin typeface="Courier"/>
                <a:ea typeface="Courier"/>
                <a:cs typeface="Courier"/>
                <a:sym typeface="Courier New"/>
              </a:rPr>
              <a:t>, </a:t>
            </a:r>
            <a:r>
              <a:rPr lang="en-US" sz="2800" b="1" i="0" u="none" strike="noStrike" cap="none" dirty="0">
                <a:solidFill>
                  <a:srgbClr val="FF7F00"/>
                </a:solidFill>
                <a:latin typeface="Courier"/>
                <a:ea typeface="Courier"/>
                <a:cs typeface="Courier"/>
                <a:sym typeface="Courier New"/>
              </a:rPr>
              <a:t>'course'</a:t>
            </a:r>
            <a:r>
              <a:rPr lang="en-US" sz="2800" b="1" i="0" u="none" strike="noStrike" cap="none" dirty="0">
                <a:solidFill>
                  <a:srgbClr val="FF00FF"/>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182</a:t>
            </a:r>
            <a:r>
              <a:rPr lang="en-US" sz="2800" b="1"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a:ea typeface="Courier"/>
                <a:cs typeface="Courier"/>
                <a:sym typeface="Courier New"/>
              </a:rPr>
              <a:t>&gt;&gt;&gt; </a:t>
            </a:r>
            <a:r>
              <a:rPr lang="en-US" sz="2800" b="1" i="0" u="none" strike="noStrike" cap="none" dirty="0" err="1">
                <a:solidFill>
                  <a:srgbClr val="FF00FF"/>
                </a:solidFill>
                <a:latin typeface="Courier"/>
                <a:ea typeface="Courier"/>
                <a:cs typeface="Courier"/>
                <a:sym typeface="Courier New"/>
              </a:rPr>
              <a:t>ddd</a:t>
            </a:r>
            <a:r>
              <a:rPr lang="en-US" sz="2800" b="1" i="0" u="none" strike="noStrike" cap="none" dirty="0">
                <a:solidFill>
                  <a:srgbClr val="FF00FF"/>
                </a:solidFill>
                <a:latin typeface="Courier"/>
                <a:ea typeface="Courier"/>
                <a:cs typeface="Courier"/>
                <a:sym typeface="Courier New"/>
              </a:rPr>
              <a:t>[</a:t>
            </a:r>
            <a:r>
              <a:rPr lang="en-US" sz="2800" b="1" i="0" u="none" strike="noStrike" cap="none" dirty="0">
                <a:solidFill>
                  <a:srgbClr val="FF7F00"/>
                </a:solidFill>
                <a:latin typeface="Courier"/>
                <a:ea typeface="Courier"/>
                <a:cs typeface="Courier"/>
                <a:sym typeface="Courier New"/>
              </a:rPr>
              <a:t>'age'</a:t>
            </a:r>
            <a:r>
              <a:rPr lang="en-US" sz="2800" b="1"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b="1" i="0" u="none" strike="noStrike" cap="none" dirty="0">
                <a:solidFill>
                  <a:srgbClr val="FF00FF"/>
                </a:solidFill>
                <a:latin typeface="Courier"/>
                <a:ea typeface="Courier"/>
                <a:cs typeface="Courier"/>
                <a:sym typeface="Courier New"/>
              </a:rPr>
              <a:t>&gt;&gt;&gt; </a:t>
            </a: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err="1">
                <a:solidFill>
                  <a:srgbClr val="FF00FF"/>
                </a:solidFill>
                <a:latin typeface="Courier"/>
                <a:ea typeface="Courier"/>
                <a:cs typeface="Courier"/>
                <a:sym typeface="Courier New"/>
              </a:rPr>
              <a:t>ddd</a:t>
            </a:r>
            <a:r>
              <a:rPr lang="en-US" sz="2800" b="1" dirty="0">
                <a:solidFill>
                  <a:srgbClr val="FFFF00"/>
                </a:solidFill>
                <a:latin typeface="Courier"/>
                <a:ea typeface="Courier"/>
                <a:cs typeface="Courier"/>
                <a:sym typeface="Courier New"/>
              </a:rPr>
              <a:t>)</a:t>
            </a:r>
            <a:endParaRPr lang="en-US" sz="28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a:ea typeface="Courier"/>
                <a:cs typeface="Courier"/>
                <a:sym typeface="Courier New"/>
              </a:rPr>
              <a:t>{</a:t>
            </a:r>
            <a:r>
              <a:rPr lang="en-US" sz="2800" b="1" i="0" u="none" strike="noStrike" cap="none" dirty="0">
                <a:solidFill>
                  <a:srgbClr val="FF7F00"/>
                </a:solidFill>
                <a:latin typeface="Courier"/>
                <a:ea typeface="Courier"/>
                <a:cs typeface="Courier"/>
                <a:sym typeface="Courier New"/>
              </a:rPr>
              <a:t>'age'</a:t>
            </a:r>
            <a:r>
              <a:rPr lang="en-US" sz="2800" b="1" i="0" u="none" strike="noStrike" cap="none" dirty="0">
                <a:solidFill>
                  <a:srgbClr val="FF00FF"/>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23</a:t>
            </a:r>
            <a:r>
              <a:rPr lang="en-US" sz="2800" b="1" i="0" u="none" strike="noStrike" cap="none" dirty="0">
                <a:solidFill>
                  <a:srgbClr val="FF00FF"/>
                </a:solidFill>
                <a:latin typeface="Courier"/>
                <a:ea typeface="Courier"/>
                <a:cs typeface="Courier"/>
                <a:sym typeface="Courier New"/>
              </a:rPr>
              <a:t>, </a:t>
            </a:r>
            <a:r>
              <a:rPr lang="en-US" sz="2800" b="1" i="0" u="none" strike="noStrike" cap="none" dirty="0">
                <a:solidFill>
                  <a:srgbClr val="FF7F00"/>
                </a:solidFill>
                <a:latin typeface="Courier"/>
                <a:ea typeface="Courier"/>
                <a:cs typeface="Courier"/>
                <a:sym typeface="Courier New"/>
              </a:rPr>
              <a:t>'course'</a:t>
            </a:r>
            <a:r>
              <a:rPr lang="en-US" sz="2800" b="1" i="0" u="none" strike="noStrike" cap="none" dirty="0">
                <a:solidFill>
                  <a:srgbClr val="FF00FF"/>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182</a:t>
            </a:r>
            <a:r>
              <a:rPr lang="en-US" sz="2800" b="1"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202070" y="1465199"/>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9442540" y="7153208"/>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1814265" y="7140508"/>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0329070" y="5565707"/>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1749882" y="5565707"/>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
        <p:nvSpPr>
          <p:cNvPr id="4" name="Shape 284">
            <a:extLst>
              <a:ext uri="{FF2B5EF4-FFF2-40B4-BE49-F238E27FC236}">
                <a16:creationId xmlns:a16="http://schemas.microsoft.com/office/drawing/2014/main" id="{C128BC83-F767-A6C5-2E81-E8D09907BC41}"/>
              </a:ext>
            </a:extLst>
          </p:cNvPr>
          <p:cNvSpPr txBox="1"/>
          <p:nvPr/>
        </p:nvSpPr>
        <p:spPr>
          <a:xfrm>
            <a:off x="10055846" y="6340408"/>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5" name="Shape 285">
            <a:extLst>
              <a:ext uri="{FF2B5EF4-FFF2-40B4-BE49-F238E27FC236}">
                <a16:creationId xmlns:a16="http://schemas.microsoft.com/office/drawing/2014/main" id="{BCA962B4-01F0-A7EE-E6F4-9CE9999175C7}"/>
              </a:ext>
            </a:extLst>
          </p:cNvPr>
          <p:cNvSpPr txBox="1"/>
          <p:nvPr/>
        </p:nvSpPr>
        <p:spPr>
          <a:xfrm>
            <a:off x="11779871" y="6327708"/>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2499</Words>
  <Application>Microsoft Macintosh PowerPoint</Application>
  <PresentationFormat>Custom</PresentationFormat>
  <Paragraphs>329</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Cabin</vt:lpstr>
      <vt:lpstr>Arial</vt:lpstr>
      <vt:lpstr>Courier</vt:lpstr>
      <vt:lpstr>Courier New</vt:lpstr>
      <vt:lpstr>Gill Sans</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Severance, Charles</cp:lastModifiedBy>
  <cp:revision>59</cp:revision>
  <dcterms:modified xsi:type="dcterms:W3CDTF">2023-12-16T17:09:09Z</dcterms:modified>
</cp:coreProperties>
</file>