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33"/>
  </p:notesMasterIdLst>
  <p:sldIdLst>
    <p:sldId id="256" r:id="rId2"/>
    <p:sldId id="257" r:id="rId3"/>
    <p:sldId id="258" r:id="rId4"/>
    <p:sldId id="259" r:id="rId5"/>
    <p:sldId id="261" r:id="rId6"/>
    <p:sldId id="291" r:id="rId7"/>
    <p:sldId id="292"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89" r:id="rId22"/>
    <p:sldId id="277" r:id="rId23"/>
    <p:sldId id="279" r:id="rId24"/>
    <p:sldId id="280" r:id="rId25"/>
    <p:sldId id="281" r:id="rId26"/>
    <p:sldId id="282" r:id="rId27"/>
    <p:sldId id="283" r:id="rId28"/>
    <p:sldId id="284" r:id="rId29"/>
    <p:sldId id="288" r:id="rId30"/>
    <p:sldId id="290" r:id="rId31"/>
    <p:sldId id="287" r:id="rId3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02FF00"/>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94558"/>
  </p:normalViewPr>
  <p:slideViewPr>
    <p:cSldViewPr snapToGrid="0" snapToObjects="1">
      <p:cViewPr varScale="1">
        <p:scale>
          <a:sx n="90" d="100"/>
          <a:sy n="90" d="100"/>
        </p:scale>
        <p:origin x="392" y="21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284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40841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57" name="Shape 157"/>
          <p:cNvSpPr txBox="1">
            <a:spLocks noGrp="1"/>
          </p:cNvSpPr>
          <p:nvPr>
            <p:ph type="body" idx="1" hasCustomPrompt="1"/>
          </p:nvPr>
        </p:nvSpPr>
        <p:spPr>
          <a:xfrm>
            <a:off x="1155700" y="2603500"/>
            <a:ext cx="13931900" cy="5702299"/>
          </a:xfrm>
          <a:prstGeom prst="rect">
            <a:avLst/>
          </a:prstGeom>
          <a:noFill/>
          <a:ln>
            <a:noFill/>
          </a:ln>
        </p:spPr>
        <p:txBody>
          <a:bodyPr lIns="91425" tIns="91425" rIns="91425" bIns="91425" anchor="t" anchorCtr="0"/>
          <a:lstStyle>
            <a:lvl1pPr marL="749808" lvl="0" indent="-374904" algn="l" rtl="0">
              <a:spcBef>
                <a:spcPts val="3500"/>
              </a:spcBef>
              <a:spcAft>
                <a:spcPts val="0"/>
              </a:spcAft>
              <a:buClr>
                <a:schemeClr val="lt1"/>
              </a:buClr>
              <a:buFont typeface="Arial" panose="020B0604020202020204" pitchFamily="34" charset="0"/>
              <a:buChar char="•"/>
              <a:defRPr sz="3600">
                <a:solidFill>
                  <a:schemeClr val="bg1"/>
                </a:solidFill>
              </a:defRPr>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r>
              <a:rPr lang="en-US" dirty="0"/>
              <a:t>Enter</a:t>
            </a:r>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a:t>Title</a:t>
            </a:r>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dirty="0" err="1"/>
              <a:t>dsdssdsdds</a:t>
            </a:r>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600" b="0" i="0" u="none" strike="noStrike" cap="none">
          <a:solidFill>
            <a:srgbClr val="FFD966"/>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www.youtube.com/watch?v=EHJ9uYx5L5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
        <p:nvSpPr>
          <p:cNvPr id="205" name="Shape 205"/>
          <p:cNvSpPr txBox="1"/>
          <p:nvPr/>
        </p:nvSpPr>
        <p:spPr>
          <a:xfrm>
            <a:off x="3206300" y="6831007"/>
            <a:ext cx="96371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a:t>
            </a:r>
            <a:r>
              <a:rPr lang="en-US" sz="3200" dirty="0">
                <a:solidFill>
                  <a:srgbClr val="FFFF00"/>
                </a:solidFill>
                <a:latin typeface="Arial" charset="0"/>
                <a:ea typeface="Arial" charset="0"/>
                <a:cs typeface="Arial" charset="0"/>
                <a:sym typeface="Cabin"/>
              </a:rPr>
              <a:t>Everybody</a:t>
            </a:r>
          </a:p>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www.py4e.com</a:t>
            </a:r>
          </a:p>
        </p:txBody>
      </p:sp>
      <p:pic>
        <p:nvPicPr>
          <p:cNvPr id="206" name="Shape 206"/>
          <p:cNvPicPr preferRelativeResize="0"/>
          <p:nvPr/>
        </p:nvPicPr>
        <p:blipFill rotWithShape="1">
          <a:blip r:embed="rId3">
            <a:alphaModFix/>
          </a:blip>
          <a:srcRect/>
          <a:stretch/>
        </p:blipFill>
        <p:spPr>
          <a:xfrm>
            <a:off x="13130212" y="7189782"/>
            <a:ext cx="1968500" cy="668337"/>
          </a:xfrm>
          <a:prstGeom prst="rect">
            <a:avLst/>
          </a:prstGeom>
          <a:noFill/>
          <a:ln>
            <a:noFill/>
          </a:ln>
        </p:spPr>
      </p:pic>
      <p:pic>
        <p:nvPicPr>
          <p:cNvPr id="207" name="Shape 207"/>
          <p:cNvPicPr preferRelativeResize="0"/>
          <p:nvPr/>
        </p:nvPicPr>
        <p:blipFill rotWithShape="1">
          <a:blip r:embed="rId4">
            <a:alphaModFix/>
          </a:blip>
          <a:srcRect/>
          <a:stretch/>
        </p:blipFill>
        <p:spPr>
          <a:xfrm>
            <a:off x="635250" y="6804707"/>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t>
            </a:r>
            <a:r>
              <a:rPr lang="en-US" sz="2800" b="1" i="0" u="none" strike="noStrike" cap="none" dirty="0">
                <a:solidFill>
                  <a:srgbClr val="00FF00"/>
                </a:solidFill>
                <a:latin typeface="Courier"/>
                <a:ea typeface="Courier"/>
                <a:cs typeface="Courier"/>
                <a:sym typeface="Courier New"/>
              </a:rPr>
              <a:t> =</a:t>
            </a:r>
            <a:r>
              <a:rPr lang="en-US" sz="2800" b="1" i="0" u="none" strike="noStrike" cap="none" dirty="0">
                <a:solidFill>
                  <a:srgbClr val="0000FF"/>
                </a:solidFill>
                <a:latin typeface="Courier"/>
                <a:ea typeface="Courier"/>
                <a:cs typeface="Courier"/>
                <a:sym typeface="Courier New"/>
              </a:rPr>
              <a:t> </a:t>
            </a:r>
            <a:r>
              <a:rPr lang="en-US" sz="28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lst.append</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21</a:t>
            </a:r>
            <a:r>
              <a:rPr lang="en-US" sz="28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lst.append</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183</a:t>
            </a:r>
            <a:r>
              <a:rPr lang="en-US" sz="2800" b="1" i="0" u="none" strike="noStrike" cap="none" dirty="0">
                <a:solidFill>
                  <a:srgbClr val="00FF00"/>
                </a:solidFill>
                <a:latin typeface="Courier"/>
                <a:ea typeface="Courier"/>
                <a:cs typeface="Courier"/>
                <a:sym typeface="Courier New"/>
              </a:rPr>
              <a:t>)</a:t>
            </a:r>
          </a:p>
          <a:p>
            <a:pPr lvl="0">
              <a:buClr>
                <a:srgbClr val="00FF00"/>
              </a:buClr>
              <a:buSzPct val="25000"/>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00FF00"/>
                </a:solidFill>
                <a:latin typeface="Courier"/>
                <a:ea typeface="Courier"/>
                <a:cs typeface="Courier"/>
                <a:sym typeface="Courier New"/>
              </a:rPr>
              <a:t>lst</a:t>
            </a:r>
            <a:r>
              <a:rPr lang="en-US" sz="2800" b="1" dirty="0">
                <a:solidFill>
                  <a:srgbClr val="FFFF00"/>
                </a:solidFill>
                <a:latin typeface="Courier"/>
                <a:ea typeface="Courier"/>
                <a:cs typeface="Courier"/>
                <a:sym typeface="Courier New"/>
              </a:rPr>
              <a:t>)</a:t>
            </a: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21, 183</a:t>
            </a:r>
            <a:r>
              <a:rPr lang="en-US" sz="28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err="1">
                <a:solidFill>
                  <a:srgbClr val="00FF00"/>
                </a:solidFill>
                <a:latin typeface="Courier"/>
                <a:ea typeface="Courier"/>
                <a:cs typeface="Courier"/>
                <a:sym typeface="Courier New"/>
              </a:rPr>
              <a:t>lst</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00"/>
                </a:solidFill>
                <a:latin typeface="Courier"/>
                <a:ea typeface="Courier"/>
                <a:cs typeface="Courier"/>
                <a:sym typeface="Courier New"/>
              </a:rPr>
              <a:t> = </a:t>
            </a:r>
            <a:r>
              <a:rPr lang="en-US" sz="28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b="1" i="0" u="none" strike="noStrike" cap="none" dirty="0">
                <a:solidFill>
                  <a:srgbClr val="00FF00"/>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00FF00"/>
                </a:solidFill>
                <a:latin typeface="Courier"/>
                <a:ea typeface="Courier"/>
                <a:cs typeface="Courier"/>
                <a:sym typeface="Courier New"/>
              </a:rPr>
              <a:t>lst</a:t>
            </a:r>
            <a:r>
              <a:rPr lang="en-US" sz="2800" b="1" dirty="0">
                <a:solidFill>
                  <a:srgbClr val="FFFF00"/>
                </a:solidFill>
                <a:latin typeface="Courier"/>
                <a:ea typeface="Courier"/>
                <a:cs typeface="Courier"/>
                <a:sym typeface="Courier New"/>
              </a:rPr>
              <a:t>)</a:t>
            </a: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FFFF00"/>
                </a:solidFill>
                <a:latin typeface="Courier"/>
                <a:ea typeface="Courier"/>
                <a:cs typeface="Courier"/>
                <a:sym typeface="Courier New"/>
              </a:rPr>
              <a:t>23, 183</a:t>
            </a:r>
            <a:r>
              <a:rPr lang="en-US" sz="2800" b="1"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 = </a:t>
            </a:r>
            <a:r>
              <a:rPr lang="en-US" sz="2800" b="1" i="0" u="none" strike="noStrike" cap="none" dirty="0" err="1">
                <a:solidFill>
                  <a:srgbClr val="00FFFF"/>
                </a:solidFill>
                <a:latin typeface="Courier"/>
                <a:ea typeface="Courier"/>
                <a:cs typeface="Courier"/>
                <a:sym typeface="Courier New"/>
              </a:rPr>
              <a:t>dict</a:t>
            </a:r>
            <a:r>
              <a:rPr lang="en-US" sz="28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 </a:t>
            </a:r>
            <a:r>
              <a:rPr lang="en-US" sz="28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'course'</a:t>
            </a:r>
            <a:r>
              <a:rPr lang="en-US" sz="2800" b="1" i="0" u="none" strike="noStrike" cap="none" dirty="0">
                <a:solidFill>
                  <a:srgbClr val="FF00FF"/>
                </a:solidFill>
                <a:latin typeface="Courier"/>
                <a:ea typeface="Courier"/>
                <a:cs typeface="Courier"/>
                <a:sym typeface="Courier New"/>
              </a:rPr>
              <a:t>] = </a:t>
            </a:r>
            <a:r>
              <a:rPr lang="en-US" sz="28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FF00FF"/>
                </a:solidFill>
                <a:latin typeface="Courier"/>
                <a:ea typeface="Courier"/>
                <a:cs typeface="Courier"/>
                <a:sym typeface="Courier New"/>
              </a:rPr>
              <a:t>ddd</a:t>
            </a:r>
            <a:r>
              <a:rPr lang="en-US" sz="2800" b="1" dirty="0">
                <a:solidFill>
                  <a:srgbClr val="FFFF00"/>
                </a:solidFill>
                <a:latin typeface="Courier"/>
                <a:ea typeface="Courier"/>
                <a:cs typeface="Courier"/>
                <a:sym typeface="Courier New"/>
              </a:rPr>
              <a:t>)</a:t>
            </a:r>
            <a:endParaRPr lang="en-US" sz="28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21</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7F00"/>
                </a:solidFill>
                <a:latin typeface="Courier"/>
                <a:ea typeface="Courier"/>
                <a:cs typeface="Courier"/>
                <a:sym typeface="Courier New"/>
              </a:rPr>
              <a:t>'course'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182</a:t>
            </a:r>
            <a:r>
              <a:rPr lang="en-US" sz="28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err="1">
                <a:solidFill>
                  <a:srgbClr val="FF00FF"/>
                </a:solidFill>
                <a:latin typeface="Courier"/>
                <a:ea typeface="Courier"/>
                <a:cs typeface="Courier"/>
                <a:sym typeface="Courier New"/>
              </a:rPr>
              <a:t>ddd</a:t>
            </a: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b="1" i="0" u="none" strike="noStrike" cap="none" dirty="0">
                <a:solidFill>
                  <a:srgbClr val="FF00FF"/>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FF00FF"/>
                </a:solidFill>
                <a:latin typeface="Courier"/>
                <a:ea typeface="Courier"/>
                <a:cs typeface="Courier"/>
                <a:sym typeface="Courier New"/>
              </a:rPr>
              <a:t>ddd</a:t>
            </a:r>
            <a:r>
              <a:rPr lang="en-US" sz="2800" b="1" dirty="0">
                <a:solidFill>
                  <a:srgbClr val="FFFF00"/>
                </a:solidFill>
                <a:latin typeface="Courier"/>
                <a:ea typeface="Courier"/>
                <a:cs typeface="Courier"/>
                <a:sym typeface="Courier New"/>
              </a:rPr>
              <a:t>)</a:t>
            </a:r>
            <a:endParaRPr lang="en-US" sz="28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b="1" i="0" u="none" strike="noStrike" cap="none" dirty="0">
                <a:solidFill>
                  <a:srgbClr val="FF00FF"/>
                </a:solidFill>
                <a:latin typeface="Courier"/>
                <a:ea typeface="Courier"/>
                <a:cs typeface="Courier"/>
                <a:sym typeface="Courier New"/>
              </a:rPr>
              <a:t>{</a:t>
            </a:r>
            <a:r>
              <a:rPr lang="en-US" sz="2800" b="1" i="0" u="none" strike="noStrike" cap="none" dirty="0">
                <a:solidFill>
                  <a:srgbClr val="FF7F00"/>
                </a:solidFill>
                <a:latin typeface="Courier"/>
                <a:ea typeface="Courier"/>
                <a:cs typeface="Courier"/>
                <a:sym typeface="Courier New"/>
              </a:rPr>
              <a:t>'age'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23</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7F00"/>
                </a:solidFill>
                <a:latin typeface="Courier"/>
                <a:ea typeface="Courier"/>
                <a:cs typeface="Courier"/>
                <a:sym typeface="Courier New"/>
              </a:rPr>
              <a:t>'course'</a:t>
            </a: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182</a:t>
            </a:r>
            <a:r>
              <a:rPr lang="en-US" sz="2800" b="1"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42540" y="7153208"/>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14265" y="7140508"/>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
        <p:nvSpPr>
          <p:cNvPr id="4" name="Shape 284">
            <a:extLst>
              <a:ext uri="{FF2B5EF4-FFF2-40B4-BE49-F238E27FC236}">
                <a16:creationId xmlns:a16="http://schemas.microsoft.com/office/drawing/2014/main" id="{C128BC83-F767-A6C5-2E81-E8D09907BC41}"/>
              </a:ext>
            </a:extLst>
          </p:cNvPr>
          <p:cNvSpPr txBox="1"/>
          <p:nvPr/>
        </p:nvSpPr>
        <p:spPr>
          <a:xfrm>
            <a:off x="10055846" y="6340408"/>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5" name="Shape 285">
            <a:extLst>
              <a:ext uri="{FF2B5EF4-FFF2-40B4-BE49-F238E27FC236}">
                <a16:creationId xmlns:a16="http://schemas.microsoft.com/office/drawing/2014/main" id="{BCA962B4-01F0-A7EE-E6F4-9CE9999175C7}"/>
              </a:ext>
            </a:extLst>
          </p:cNvPr>
          <p:cNvSpPr txBox="1"/>
          <p:nvPr/>
        </p:nvSpPr>
        <p:spPr>
          <a:xfrm>
            <a:off x="11779871" y="6327708"/>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539999"/>
            <a:ext cx="13931900" cy="1603376"/>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a:t>
            </a:r>
            <a:r>
              <a:rPr lang="en-US" u="none" strike="noStrike" cap="none">
                <a:solidFill>
                  <a:schemeClr val="lt1"/>
                </a:solidFill>
                <a:latin typeface="Arial" charset="0"/>
                <a:ea typeface="Arial" charset="0"/>
                <a:cs typeface="Arial" charset="0"/>
                <a:sym typeface="Cabin"/>
              </a:rPr>
              <a:t>have </a:t>
            </a:r>
            <a:r>
              <a:rPr lang="en-US" u="none" strike="noStrike" cap="none">
                <a:solidFill>
                  <a:srgbClr val="00FF00"/>
                </a:solidFill>
                <a:latin typeface="Arial" charset="0"/>
                <a:ea typeface="Arial" charset="0"/>
                <a:cs typeface="Arial" charset="0"/>
                <a:sym typeface="Cabin"/>
              </a:rPr>
              <a:t>key</a:t>
            </a:r>
            <a:r>
              <a:rPr lang="en-US" u="none" strike="noStrike" cap="none">
                <a:solidFill>
                  <a:schemeClr val="lt1"/>
                </a:solidFill>
                <a:latin typeface="Arial" charset="0"/>
                <a:ea typeface="Arial" charset="0"/>
                <a:cs typeface="Arial" charset="0"/>
                <a:sym typeface="Cabin"/>
              </a:rPr>
              <a:t> </a:t>
            </a:r>
            <a:r>
              <a:rPr lang="en-US" u="none" strike="noStrike" cap="none" dirty="0">
                <a:solidFill>
                  <a:schemeClr val="lt1"/>
                </a:solidFill>
                <a:latin typeface="Arial" charset="0"/>
                <a:ea typeface="Arial" charset="0"/>
                <a:cs typeface="Arial" charset="0"/>
                <a:sym typeface="Cabin"/>
              </a:rPr>
              <a:t>: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chemeClr val="lt1"/>
                </a:solidFill>
                <a:latin typeface="Courier"/>
                <a:ea typeface="Courier"/>
                <a:cs typeface="Courier"/>
                <a:sym typeface="Courier New"/>
              </a:rPr>
              <a:t> = { '</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jjj</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00"/>
                </a:solidFill>
                <a:latin typeface="Courier"/>
                <a:ea typeface="Courier"/>
                <a:cs typeface="Courier"/>
                <a:sym typeface="Courier New"/>
              </a:rPr>
              <a:t>chuck</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fred</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42</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00FF00"/>
                </a:solidFill>
                <a:latin typeface="Courier"/>
                <a:ea typeface="Courier"/>
                <a:cs typeface="Courier"/>
                <a:sym typeface="Courier New"/>
              </a:rPr>
              <a:t>jan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100</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7F00"/>
                </a:solidFill>
                <a:latin typeface="Courier"/>
                <a:ea typeface="Courier"/>
                <a:cs typeface="Courier"/>
                <a:sym typeface="Courier New"/>
              </a:rPr>
              <a:t>{</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chemeClr val="lt1"/>
                </a:solidFill>
                <a:latin typeface="Courier"/>
                <a:ea typeface="Courier"/>
                <a:cs typeface="Courier"/>
                <a:sym typeface="Courier New"/>
              </a:rPr>
              <a:t>ooo</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Most Common Name?</a:t>
            </a: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dictionaries 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FF00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00FF00"/>
                </a:solidFill>
                <a:latin typeface="Courier"/>
                <a:ea typeface="Courier"/>
                <a:cs typeface="Courier"/>
                <a:sym typeface="Courier New"/>
              </a:rPr>
              <a:t>ccc</a:t>
            </a: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a:solidFill>
                  <a:srgbClr val="FF00FF"/>
                </a:solidFill>
                <a:latin typeface="Courier"/>
                <a:ea typeface="Courier"/>
                <a:cs typeface="Courier"/>
                <a:sym typeface="Courier New"/>
              </a:rPr>
              <a:t>1</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ccc</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a:t>
            </a:r>
            <a:r>
              <a:rPr lang="en-US" sz="3000" b="1" i="0" u="none" strike="noStrike" cap="none" dirty="0" err="1">
                <a:solidFill>
                  <a:srgbClr val="FF7F00"/>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1</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err="1">
                <a:solidFill>
                  <a:srgbClr val="FF7F00"/>
                </a:solidFill>
                <a:latin typeface="Courier"/>
                <a:ea typeface="Courier"/>
                <a:cs typeface="Courier"/>
                <a:sym typeface="Courier New"/>
              </a:rPr>
              <a:t>cwen</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00FF"/>
                </a:solidFill>
                <a:latin typeface="Courier"/>
                <a:ea typeface="Courier"/>
                <a:cs typeface="Courier"/>
                <a:sym typeface="Courier New"/>
              </a:rPr>
              <a:t>2</a:t>
            </a:r>
            <a:r>
              <a:rPr lang="en-US" sz="3000" b="1"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ccc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lvl="0">
              <a:buClr>
                <a:schemeClr val="lt1"/>
              </a:buClr>
              <a:buSzPct val="25000"/>
            </a:pPr>
            <a:r>
              <a:rPr lang="en-US" sz="3000" b="1" i="0" u="none" strike="noStrike" cap="none" dirty="0">
                <a:solidFill>
                  <a:schemeClr val="lt1"/>
                </a:solidFill>
                <a:latin typeface="Courier"/>
                <a:ea typeface="Courier"/>
                <a:cs typeface="Courier"/>
                <a:sym typeface="Courier New"/>
              </a:rPr>
              <a:t>&gt;&gt;&gt;</a:t>
            </a:r>
            <a:r>
              <a:rPr lang="en-US" sz="3000" b="1" i="0" u="none" strike="noStrike" cap="none" dirty="0">
                <a:solidFill>
                  <a:srgbClr val="FF0000"/>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FF66FF"/>
                </a:solidFill>
                <a:latin typeface="Courier"/>
                <a:ea typeface="Courier"/>
                <a:cs typeface="Courier"/>
                <a:sym typeface="Courier New"/>
              </a:rPr>
              <a:t>ccc['</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err="1">
                <a:solidFill>
                  <a:schemeClr val="lt1"/>
                </a:solidFill>
                <a:latin typeface="Courier"/>
                <a:ea typeface="Courier"/>
                <a:cs typeface="Courier"/>
                <a:sym typeface="Courier New"/>
              </a:rPr>
              <a:t>Traceback</a:t>
            </a:r>
            <a:r>
              <a:rPr lang="en-US" sz="3000" b="1"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File "&lt;</a:t>
            </a:r>
            <a:r>
              <a:rPr lang="en-US" sz="3000" b="1" i="0" u="none" strike="noStrike" cap="none" dirty="0" err="1">
                <a:solidFill>
                  <a:schemeClr val="lt1"/>
                </a:solidFill>
                <a:latin typeface="Courier"/>
                <a:ea typeface="Courier"/>
                <a:cs typeface="Courier"/>
                <a:sym typeface="Courier New"/>
              </a:rPr>
              <a:t>stdin</a:t>
            </a:r>
            <a:r>
              <a:rPr lang="en-US" sz="3000" b="1"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b="1" i="0" u="none" strike="noStrike" cap="none" dirty="0" err="1">
                <a:solidFill>
                  <a:srgbClr val="FF66FF"/>
                </a:solidFill>
                <a:latin typeface="Courier"/>
                <a:ea typeface="Courier"/>
                <a:cs typeface="Courier"/>
                <a:sym typeface="Courier New"/>
              </a:rPr>
              <a:t>KeyError</a:t>
            </a:r>
            <a:r>
              <a:rPr lang="en-US" sz="3000" b="1" i="0" u="none" strike="noStrike" cap="none" dirty="0">
                <a:solidFill>
                  <a:srgbClr val="FF66FF"/>
                </a:solidFill>
                <a:latin typeface="Courier"/>
                <a:ea typeface="Courier"/>
                <a:cs typeface="Courier"/>
                <a:sym typeface="Courier New"/>
              </a:rPr>
              <a:t>: '</a:t>
            </a:r>
            <a:r>
              <a:rPr lang="en-US" sz="3000" b="1" i="0" u="none" strike="noStrike" cap="none" dirty="0" err="1">
                <a:solidFill>
                  <a:srgbClr val="FF66FF"/>
                </a:solidFill>
                <a:latin typeface="Courier"/>
                <a:ea typeface="Courier"/>
                <a:cs typeface="Courier"/>
                <a:sym typeface="Courier New"/>
              </a:rPr>
              <a:t>csev</a:t>
            </a:r>
            <a:r>
              <a:rPr lang="en-US" sz="3000" b="1"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err="1">
                <a:solidFill>
                  <a:schemeClr val="lt1"/>
                </a:solidFill>
                <a:latin typeface="Courier"/>
                <a:ea typeface="Courier"/>
                <a:cs typeface="Courier"/>
                <a:sym typeface="Courier New"/>
              </a:rPr>
              <a:t>csev</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csev</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zqian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err="1">
                <a:solidFill>
                  <a:schemeClr val="lt1"/>
                </a:solidFill>
                <a:latin typeface="Courier"/>
                <a:ea typeface="Courier"/>
                <a:cs typeface="Courier"/>
                <a:sym typeface="Courier New"/>
              </a:rPr>
              <a:t>cwen</a:t>
            </a:r>
            <a:r>
              <a:rPr lang="en-US" sz="26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for</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names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 if </a:t>
            </a:r>
            <a:r>
              <a:rPr lang="en-US" sz="2600" b="1" i="0" u="none" strike="noStrike" cap="none" dirty="0">
                <a:solidFill>
                  <a:srgbClr val="00FF00"/>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not in</a:t>
            </a: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FFFF00"/>
                </a:solidFill>
                <a:latin typeface="Courier"/>
                <a:ea typeface="Courier"/>
                <a:cs typeface="Courier"/>
                <a:sym typeface="Courier New"/>
              </a:rPr>
              <a:t>else</a:t>
            </a:r>
            <a:r>
              <a:rPr lang="en-US" sz="26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a:ea typeface="Courier"/>
                <a:cs typeface="Courier"/>
                <a:sym typeface="Courier New"/>
              </a:rPr>
              <a:t>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00FFFF"/>
                </a:solidFill>
                <a:latin typeface="Courier"/>
                <a:ea typeface="Courier"/>
                <a:cs typeface="Courier"/>
                <a:sym typeface="Courier New"/>
              </a:rPr>
              <a:t>[name]</a:t>
            </a:r>
            <a:r>
              <a:rPr lang="en-US" sz="26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rgbClr val="FFFF00"/>
                </a:solidFill>
                <a:latin typeface="Courier"/>
                <a:ea typeface="Courier"/>
                <a:cs typeface="Courier"/>
                <a:sym typeface="Courier New"/>
              </a:rPr>
              <a:t>print(</a:t>
            </a:r>
            <a:r>
              <a:rPr lang="en-US" sz="2600" b="1" i="0" u="none" strike="noStrike" cap="none" dirty="0">
                <a:solidFill>
                  <a:srgbClr val="00FF00"/>
                </a:solidFill>
                <a:latin typeface="Courier"/>
                <a:ea typeface="Courier"/>
                <a:cs typeface="Courier"/>
                <a:sym typeface="Courier New"/>
              </a:rPr>
              <a:t>counts</a:t>
            </a:r>
            <a:r>
              <a:rPr lang="en-US" sz="2600" b="1" i="0" u="none" strike="noStrike" cap="none" dirty="0">
                <a:solidFill>
                  <a:srgbClr val="FFFF00"/>
                </a:solidFill>
                <a:latin typeface="Courier"/>
                <a:ea typeface="Courier"/>
                <a:cs typeface="Courier"/>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The 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common 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5" name="Shape 395"/>
          <p:cNvSpPr txBox="1"/>
          <p:nvPr/>
        </p:nvSpPr>
        <p:spPr>
          <a:xfrm>
            <a:off x="9232900" y="3070225"/>
            <a:ext cx="6502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 if </a:t>
            </a:r>
            <a:r>
              <a:rPr lang="en-US" sz="3000" i="0" u="none" strike="noStrike" cap="none" dirty="0">
                <a:solidFill>
                  <a:srgbClr val="00FF00"/>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counts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rgbClr val="00FF00"/>
                </a:solidFill>
                <a:latin typeface="Courier"/>
                <a:ea typeface="Courier"/>
                <a:cs typeface="Courier"/>
                <a:sym typeface="Courier New"/>
              </a:rPr>
              <a:t> counts</a:t>
            </a:r>
            <a:r>
              <a:rPr lang="en-US" sz="3000" i="0" u="none" strike="noStrike" cap="none" dirty="0">
                <a:solidFill>
                  <a:srgbClr val="00FFFF"/>
                </a:solidFill>
                <a:latin typeface="Courier"/>
                <a:ea typeface="Courier"/>
                <a:cs typeface="Courier"/>
                <a:sym typeface="Courier New"/>
              </a:rPr>
              <a:t>[name]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else</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x =</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p>
        </p:txBody>
      </p:sp>
      <p:sp>
        <p:nvSpPr>
          <p:cNvPr id="396" name="Shape 396"/>
          <p:cNvSpPr txBox="1"/>
          <p:nvPr/>
        </p:nvSpPr>
        <p:spPr>
          <a:xfrm>
            <a:off x="10060013" y="6019800"/>
            <a:ext cx="6044400" cy="62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a:ea typeface="Courier"/>
                <a:cs typeface="Courier"/>
                <a:sym typeface="Courier New"/>
              </a:rPr>
              <a:t>x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a:t>
            </a:r>
            <a:r>
              <a:rPr lang="en-US" sz="3000" b="1" i="0" u="none" strike="noStrike" cap="none" dirty="0">
                <a:solidFill>
                  <a:srgbClr val="00FFFF"/>
                </a:solidFill>
                <a:latin typeface="Courier"/>
                <a:ea typeface="Courier"/>
                <a:cs typeface="Courier"/>
                <a:sym typeface="Courier New"/>
              </a:rPr>
              <a:t>name</a:t>
            </a: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0</a:t>
            </a:r>
            <a:r>
              <a:rPr lang="en-US" sz="3000" b="1"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 value if key does not exist (and no </a:t>
            </a:r>
            <a:r>
              <a:rPr lang="en-US" sz="3600" u="none" strike="noStrike" cap="none" dirty="0" err="1">
                <a:solidFill>
                  <a:srgbClr val="FF7F00"/>
                </a:solidFill>
                <a:latin typeface="Arial" charset="0"/>
                <a:ea typeface="Arial" charset="0"/>
                <a:cs typeface="Arial" charset="0"/>
                <a:sym typeface="Cabin"/>
              </a:rPr>
              <a:t>Traceback</a:t>
            </a:r>
            <a:r>
              <a:rPr lang="en-US" sz="3600" u="none" strike="noStrike" cap="none" dirty="0">
                <a:solidFill>
                  <a:srgbClr val="FF7F00"/>
                </a:solidFill>
                <a:latin typeface="Arial" charset="0"/>
                <a:ea typeface="Arial" charset="0"/>
                <a:cs typeface="Arial" charset="0"/>
                <a:sym typeface="Cabin"/>
              </a:rPr>
              <a:t>).</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['csev',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'csev',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06" name="Shape 406"/>
          <p:cNvSpPr txBox="1"/>
          <p:nvPr/>
        </p:nvSpPr>
        <p:spPr>
          <a:xfrm>
            <a:off x="6851650" y="7640632"/>
            <a:ext cx="14668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Default</a:t>
            </a:r>
          </a:p>
        </p:txBody>
      </p:sp>
      <p:cxnSp>
        <p:nvCxnSpPr>
          <p:cNvPr id="407" name="Shape 407"/>
          <p:cNvCxnSpPr/>
          <p:nvPr/>
        </p:nvCxnSpPr>
        <p:spPr>
          <a:xfrm flipH="1">
            <a:off x="7921474" y="6308857"/>
            <a:ext cx="1405200" cy="1411200"/>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r>
              <a:rPr lang="en-US" sz="3200" u="none" strike="noStrike" cap="none" dirty="0">
                <a:solidFill>
                  <a:srgbClr val="00FFFF"/>
                </a:solidFill>
                <a:latin typeface="Arial" charset="0"/>
                <a:ea typeface="Arial" charset="0"/>
                <a:cs typeface="Arial" charset="0"/>
                <a:sym typeface="Cabin"/>
              </a:rPr>
              <a:t>'csev'</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a Collection?</a:t>
            </a:r>
          </a:p>
        </p:txBody>
      </p:sp>
      <p:sp>
        <p:nvSpPr>
          <p:cNvPr id="213" name="Shape 213"/>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A collection is nice because we can put more than one value in </a:t>
            </a:r>
            <a:r>
              <a:rPr lang="en-US" sz="3600" dirty="0">
                <a:solidFill>
                  <a:schemeClr val="lt1"/>
                </a:solidFill>
                <a:latin typeface="Arial" charset="0"/>
                <a:ea typeface="Arial" charset="0"/>
                <a:cs typeface="Arial" charset="0"/>
                <a:sym typeface="Cabin"/>
              </a:rPr>
              <a:t>it</a:t>
            </a:r>
            <a:r>
              <a:rPr lang="en-US" sz="3600" u="none" strike="noStrike" cap="none" dirty="0">
                <a:solidFill>
                  <a:schemeClr val="lt1"/>
                </a:solidFill>
                <a:latin typeface="Arial" charset="0"/>
                <a:ea typeface="Arial" charset="0"/>
                <a:cs typeface="Arial" charset="0"/>
                <a:sym typeface="Cabin"/>
              </a:rPr>
              <a:t> and carry them all around in one convenient package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a bunch of values in a single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variable</a:t>
            </a:r>
            <a:r>
              <a:rPr lang="en-US" sz="3600" b="0" i="0" u="none" strike="noStrike" cap="none" dirty="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do this by having more than one place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in</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the variable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have ways of finding the different places in the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1260136" y="3187700"/>
            <a:ext cx="4638674" cy="3467099"/>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endParaRPr lang="en-US" sz="3000" u="sng" strike="noStrike" cap="none" dirty="0">
              <a:solidFill>
                <a:srgbClr val="FFFF00"/>
              </a:solidFill>
              <a:latin typeface="Arial" charset="0"/>
              <a:ea typeface="Arial" charset="0"/>
              <a:cs typeface="Arial" charset="0"/>
              <a:sym typeface="Cabin"/>
              <a:hlinkClick r:id="rId4"/>
            </a:endParaRPr>
          </a:p>
        </p:txBody>
      </p:sp>
      <p:sp>
        <p:nvSpPr>
          <p:cNvPr id="415" name="Shape 415"/>
          <p:cNvSpPr txBox="1"/>
          <p:nvPr/>
        </p:nvSpPr>
        <p:spPr>
          <a:xfrm>
            <a:off x="508000" y="3810000"/>
            <a:ext cx="10558462" cy="215423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FF00FF"/>
                </a:solidFill>
                <a:latin typeface="Courier"/>
                <a:ea typeface="Courier"/>
                <a:cs typeface="Courier"/>
                <a:sym typeface="Courier New"/>
              </a:rPr>
              <a:t>dict</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chemeClr val="lt1"/>
                </a:solidFill>
                <a:latin typeface="Courier"/>
                <a:ea typeface="Courier"/>
                <a:cs typeface="Courier"/>
                <a:sym typeface="Courier New"/>
              </a:rPr>
              <a:t>csev</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csev</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zqian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err="1">
                <a:solidFill>
                  <a:schemeClr val="lt1"/>
                </a:solidFill>
                <a:latin typeface="Courier"/>
                <a:ea typeface="Courier"/>
                <a:cs typeface="Courier"/>
                <a:sym typeface="Courier New"/>
              </a:rPr>
              <a:t>cwen</a:t>
            </a:r>
            <a:r>
              <a:rPr lang="en-US" sz="28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for</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FFFF00"/>
                </a:solidFill>
                <a:latin typeface="Courier"/>
                <a:ea typeface="Courier"/>
                <a:cs typeface="Courier"/>
                <a:sym typeface="Courier New"/>
              </a:rPr>
              <a:t>in</a:t>
            </a: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names</a:t>
            </a:r>
            <a:r>
              <a:rPr lang="en-US" sz="28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lt1"/>
                </a:solidFill>
                <a:latin typeface="Courier"/>
                <a:ea typeface="Courier"/>
                <a:cs typeface="Courier"/>
                <a:sym typeface="Courier New"/>
              </a:rPr>
              <a:t>    </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00FFFF"/>
                </a:solidFill>
                <a:latin typeface="Courier"/>
                <a:ea typeface="Courier"/>
                <a:cs typeface="Courier"/>
                <a:sym typeface="Courier New"/>
              </a:rPr>
              <a:t>[name]</a:t>
            </a:r>
            <a:r>
              <a:rPr lang="en-US" sz="2800" b="1" i="0" u="none" strike="noStrike" cap="none" dirty="0">
                <a:solidFill>
                  <a:schemeClr val="lt1"/>
                </a:solidFill>
                <a:latin typeface="Courier"/>
                <a:ea typeface="Courier"/>
                <a:cs typeface="Courier"/>
                <a:sym typeface="Courier New"/>
              </a:rPr>
              <a:t> = </a:t>
            </a:r>
            <a:r>
              <a:rPr lang="en-US" sz="2800" b="1" i="0" u="none" strike="noStrike" cap="none" dirty="0" err="1">
                <a:solidFill>
                  <a:srgbClr val="00FF00"/>
                </a:solidFill>
                <a:latin typeface="Courier"/>
                <a:ea typeface="Courier"/>
                <a:cs typeface="Courier"/>
                <a:sym typeface="Courier New"/>
              </a:rPr>
              <a:t>counts</a:t>
            </a:r>
            <a:r>
              <a:rPr lang="en-US" sz="2800" b="1" i="0" u="none" strike="noStrike" cap="none" dirty="0" err="1">
                <a:solidFill>
                  <a:srgbClr val="FF00FF"/>
                </a:solidFill>
                <a:latin typeface="Courier"/>
                <a:ea typeface="Courier"/>
                <a:cs typeface="Courier"/>
                <a:sym typeface="Courier New"/>
              </a:rPr>
              <a:t>.get</a:t>
            </a:r>
            <a:r>
              <a:rPr lang="en-US" sz="2800" b="1" i="0" u="none" strike="noStrike" cap="none" dirty="0">
                <a:solidFill>
                  <a:srgbClr val="00FF00"/>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name, </a:t>
            </a:r>
            <a:r>
              <a:rPr lang="en-US" sz="2800" b="1" i="0" u="none" strike="noStrike" cap="none" dirty="0">
                <a:solidFill>
                  <a:srgbClr val="FF7F00"/>
                </a:solidFill>
                <a:latin typeface="Courier"/>
                <a:ea typeface="Courier"/>
                <a:cs typeface="Courier"/>
                <a:sym typeface="Courier New"/>
              </a:rPr>
              <a:t>0</a:t>
            </a:r>
            <a:r>
              <a:rPr lang="en-US" sz="2800" b="1" i="0" u="none" strike="noStrike" cap="none" dirty="0">
                <a:solidFill>
                  <a:srgbClr val="00FFFF"/>
                </a:solidFill>
                <a:latin typeface="Courier"/>
                <a:ea typeface="Courier"/>
                <a:cs typeface="Courier"/>
                <a:sym typeface="Courier New"/>
              </a:rPr>
              <a:t>)</a:t>
            </a:r>
            <a:r>
              <a:rPr lang="en-US" sz="2800" b="1"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a:solidFill>
                  <a:srgbClr val="00FF00"/>
                </a:solidFill>
                <a:latin typeface="Courier"/>
                <a:ea typeface="Courier"/>
                <a:cs typeface="Courier"/>
                <a:sym typeface="Courier New"/>
              </a:rPr>
              <a:t>counts</a:t>
            </a:r>
            <a:r>
              <a:rPr lang="en-US" sz="2800" b="1" i="0" u="none" strike="noStrike" cap="none" dirty="0">
                <a:solidFill>
                  <a:srgbClr val="FFFF00"/>
                </a:solidFill>
                <a:latin typeface="Courier"/>
                <a:ea typeface="Courier"/>
                <a:cs typeface="Courier"/>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2" name="TextBox 1">
            <a:extLst>
              <a:ext uri="{FF2B5EF4-FFF2-40B4-BE49-F238E27FC236}">
                <a16:creationId xmlns:a16="http://schemas.microsoft.com/office/drawing/2014/main" id="{CEFB681B-6E66-F1B0-E0F3-1ED99A642161}"/>
              </a:ext>
            </a:extLst>
          </p:cNvPr>
          <p:cNvSpPr txBox="1"/>
          <p:nvPr/>
        </p:nvSpPr>
        <p:spPr>
          <a:xfrm>
            <a:off x="1857374" y="7168595"/>
            <a:ext cx="12064999" cy="523220"/>
          </a:xfrm>
          <a:prstGeom prst="rect">
            <a:avLst/>
          </a:prstGeom>
          <a:noFill/>
        </p:spPr>
        <p:txBody>
          <a:bodyPr wrap="square" rtlCol="0">
            <a:spAutoFit/>
          </a:bodyPr>
          <a:lstStyle/>
          <a:p>
            <a:r>
              <a:rPr lang="en-US" sz="2800" dirty="0">
                <a:solidFill>
                  <a:srgbClr val="FFFF00"/>
                </a:solidFill>
              </a:rPr>
              <a:t>Sesame Street - Counting Is Wonderful (The National Counting Day Song)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a:solidFill>
                  <a:srgbClr val="FFFF00"/>
                </a:solidFill>
                <a:latin typeface="Arial" charset="0"/>
                <a:ea typeface="Arial" charset="0"/>
                <a:cs typeface="Arial" charset="0"/>
                <a:sym typeface="Cabin"/>
              </a:rPr>
              <a:t>“</a:t>
            </a:r>
            <a:r>
              <a:rPr lang="en-US" sz="2800" u="none" strike="noStrike" cap="none">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 =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'Enter a line of text:</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line = </a:t>
            </a:r>
            <a:r>
              <a:rPr lang="en-US" sz="3000" b="1" i="0" u="none" strike="noStrike" cap="none" dirty="0">
                <a:solidFill>
                  <a:srgbClr val="FF00FF"/>
                </a:solidFill>
                <a:latin typeface="Courier"/>
                <a:ea typeface="Courier"/>
                <a:cs typeface="Courier"/>
                <a:sym typeface="Courier New"/>
              </a:rPr>
              <a:t>input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words = </a:t>
            </a:r>
            <a:r>
              <a:rPr lang="en-US" sz="3000" b="1" i="0" u="none" strike="noStrike" cap="none" dirty="0" err="1">
                <a:solidFill>
                  <a:schemeClr val="lt1"/>
                </a:solidFill>
                <a:latin typeface="Courier"/>
                <a:ea typeface="Courier"/>
                <a:cs typeface="Courier"/>
                <a:sym typeface="Courier New"/>
              </a:rPr>
              <a:t>line.</a:t>
            </a:r>
            <a:r>
              <a:rPr lang="en-US" sz="3000" b="1" i="0" u="none" strike="noStrike" cap="none" dirty="0" err="1">
                <a:solidFill>
                  <a:srgbClr val="FF00FF"/>
                </a:solidFill>
                <a:latin typeface="Courier"/>
                <a:ea typeface="Courier"/>
                <a:cs typeface="Courier"/>
                <a:sym typeface="Courier New"/>
              </a:rPr>
              <a:t>split</a:t>
            </a:r>
            <a:r>
              <a:rPr lang="en-US" sz="30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'Words:', words</a:t>
            </a:r>
            <a:r>
              <a:rPr lang="en-US" sz="3000" b="1" dirty="0">
                <a:solidFill>
                  <a:srgbClr val="FFFF00"/>
                </a:solidFill>
                <a:latin typeface="Courier"/>
                <a:ea typeface="Courier"/>
                <a:cs typeface="Courier"/>
                <a:sym typeface="Courier New"/>
              </a:rPr>
              <a:t>)</a:t>
            </a:r>
            <a:endParaRPr lang="en-US" sz="30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b="1" i="0" u="none" strike="noStrike" cap="none" dirty="0">
              <a:solidFill>
                <a:srgbClr val="FFFF00"/>
              </a:solidFill>
              <a:latin typeface="Courier"/>
              <a:ea typeface="Courier"/>
              <a:cs typeface="Courier"/>
              <a:sym typeface="Courier New"/>
            </a:endParaRP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'Counting...</a:t>
            </a:r>
            <a:r>
              <a:rPr lang="en-US" sz="3000" b="1" dirty="0">
                <a:solidFill>
                  <a:schemeClr val="lt1"/>
                </a:solidFill>
                <a:latin typeface="Courier"/>
                <a:ea typeface="Courier"/>
                <a:cs typeface="Courier"/>
                <a:sym typeface="Courier New"/>
              </a:rPr>
              <a:t>'</a:t>
            </a:r>
            <a:r>
              <a:rPr lang="en-US" sz="3000" b="1" dirty="0">
                <a:solidFill>
                  <a:srgbClr val="FFFF00"/>
                </a:solidFill>
                <a:latin typeface="Courier"/>
                <a:ea typeface="Courier"/>
                <a:cs typeface="Courier"/>
                <a:sym typeface="Courier New"/>
              </a:rPr>
              <a:t>)</a:t>
            </a:r>
            <a:endParaRPr lang="en-US" sz="30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rgbClr val="FFFF00"/>
                </a:solidFill>
                <a:latin typeface="Courier"/>
                <a:ea typeface="Courier"/>
                <a:cs typeface="Courier"/>
                <a:sym typeface="Courier New"/>
              </a:rPr>
              <a:t>for</a:t>
            </a:r>
            <a:r>
              <a:rPr lang="en-US" sz="3000" b="1" i="0" u="none" strike="noStrike" cap="none" dirty="0">
                <a:solidFill>
                  <a:schemeClr val="lt1"/>
                </a:solidFill>
                <a:latin typeface="Courier"/>
                <a:ea typeface="Courier"/>
                <a:cs typeface="Courier"/>
                <a:sym typeface="Courier New"/>
              </a:rPr>
              <a:t> word </a:t>
            </a:r>
            <a:r>
              <a:rPr lang="en-US" sz="3000" b="1" i="0" u="none" strike="noStrike" cap="none" dirty="0">
                <a:solidFill>
                  <a:srgbClr val="FFFF00"/>
                </a:solidFill>
                <a:latin typeface="Courier"/>
                <a:ea typeface="Courier"/>
                <a:cs typeface="Courier"/>
                <a:sym typeface="Courier New"/>
              </a:rPr>
              <a:t>in</a:t>
            </a:r>
            <a:r>
              <a:rPr lang="en-US" sz="30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00FF00"/>
                </a:solidFill>
                <a:latin typeface="Courier"/>
                <a:ea typeface="Courier"/>
                <a:cs typeface="Courier"/>
                <a:sym typeface="Courier New"/>
              </a:rPr>
              <a:t>counts</a:t>
            </a:r>
            <a:r>
              <a:rPr lang="en-US" sz="3000" b="1" i="0" u="none" strike="noStrike" cap="none" dirty="0">
                <a:solidFill>
                  <a:schemeClr val="lt1"/>
                </a:solidFill>
                <a:latin typeface="Courier"/>
                <a:ea typeface="Courier"/>
                <a:cs typeface="Courier"/>
                <a:sym typeface="Courier New"/>
              </a:rPr>
              <a:t>[word] = </a:t>
            </a:r>
            <a:r>
              <a:rPr lang="en-US" sz="3000" b="1" i="0" u="none" strike="noStrike" cap="none" dirty="0" err="1">
                <a:solidFill>
                  <a:srgbClr val="00FF00"/>
                </a:solidFill>
                <a:latin typeface="Courier"/>
                <a:ea typeface="Courier"/>
                <a:cs typeface="Courier"/>
                <a:sym typeface="Courier New"/>
              </a:rPr>
              <a:t>counts</a:t>
            </a:r>
            <a:r>
              <a:rPr lang="en-US" sz="3000" b="1" i="0" u="none" strike="noStrike" cap="none" dirty="0" err="1">
                <a:solidFill>
                  <a:schemeClr val="lt1"/>
                </a:solidFill>
                <a:latin typeface="Courier"/>
                <a:ea typeface="Courier"/>
                <a:cs typeface="Courier"/>
                <a:sym typeface="Courier New"/>
              </a:rPr>
              <a:t>.</a:t>
            </a:r>
            <a:r>
              <a:rPr lang="en-US" sz="3000" b="1" i="0" u="none" strike="noStrike" cap="none" dirty="0" err="1">
                <a:solidFill>
                  <a:srgbClr val="FF00FF"/>
                </a:solidFill>
                <a:latin typeface="Courier"/>
                <a:ea typeface="Courier"/>
                <a:cs typeface="Courier"/>
                <a:sym typeface="Courier New"/>
              </a:rPr>
              <a:t>get</a:t>
            </a:r>
            <a:r>
              <a:rPr lang="en-US" sz="30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chemeClr val="lt1"/>
                </a:solidFill>
                <a:latin typeface="Courier"/>
                <a:ea typeface="Courier"/>
                <a:cs typeface="Courier"/>
                <a:sym typeface="Courier New"/>
              </a:rPr>
              <a:t>'Counts', </a:t>
            </a:r>
            <a:r>
              <a:rPr lang="en-US" sz="3000" b="1" i="0" u="none" strike="noStrike" cap="none" dirty="0">
                <a:solidFill>
                  <a:srgbClr val="00FF00"/>
                </a:solidFill>
                <a:latin typeface="Courier"/>
                <a:ea typeface="Courier"/>
                <a:cs typeface="Courier"/>
                <a:sym typeface="Courier New"/>
              </a:rPr>
              <a:t>counts</a:t>
            </a:r>
            <a:r>
              <a:rPr lang="en-US" sz="3000" b="1" dirty="0">
                <a:solidFill>
                  <a:srgbClr val="FFFF00"/>
                </a:solidFill>
                <a:latin typeface="Courier"/>
                <a:ea typeface="Courier"/>
                <a:cs typeface="Courier"/>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python </a:t>
            </a:r>
            <a:r>
              <a:rPr lang="en-US" sz="2600" b="1" i="0" u="none" strike="noStrike" cap="none" dirty="0" err="1">
                <a:solidFill>
                  <a:srgbClr val="FFFF00"/>
                </a:solidFill>
                <a:latin typeface="Courier"/>
                <a:ea typeface="Courier"/>
                <a:cs typeface="Courier"/>
                <a:sym typeface="Courier New"/>
              </a:rPr>
              <a:t>wordcount.py</a:t>
            </a: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ran after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ran into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tent fell down on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clown and </a:t>
            </a:r>
            <a:r>
              <a:rPr lang="en-US" sz="2600" b="1" i="0" u="none" strike="noStrike" cap="none" dirty="0">
                <a:solidFill>
                  <a:srgbClr val="00FF00"/>
                </a:solidFill>
                <a:latin typeface="Courier"/>
                <a:ea typeface="Courier"/>
                <a:cs typeface="Courier"/>
                <a:sym typeface="Courier New"/>
              </a:rPr>
              <a:t>the</a:t>
            </a:r>
            <a:r>
              <a:rPr lang="en-US" sz="2600" b="1"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Counting</a:t>
            </a:r>
            <a:r>
              <a:rPr lang="en-US" sz="2600" b="1"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b="1" i="0" u="none" strike="noStrike" cap="none" dirty="0">
                <a:solidFill>
                  <a:schemeClr val="lt1"/>
                </a:solidFill>
                <a:latin typeface="Courier"/>
                <a:ea typeface="Courier"/>
                <a:cs typeface="Courier"/>
                <a:sym typeface="Courier New"/>
              </a:rPr>
              <a:t>Counts {</a:t>
            </a:r>
            <a:r>
              <a:rPr lang="en-US" sz="2600" b="1" i="0" u="none" strike="noStrike" cap="none" dirty="0">
                <a:solidFill>
                  <a:srgbClr val="02FF00"/>
                </a:solidFill>
                <a:latin typeface="Courier"/>
                <a:ea typeface="Courier"/>
                <a:cs typeface="Courier"/>
                <a:sym typeface="Courier New"/>
              </a:rPr>
              <a:t>'the': 7</a:t>
            </a:r>
            <a:r>
              <a:rPr lang="en-US" sz="2600" b="1" i="0" u="none" strike="noStrike" cap="none" dirty="0">
                <a:solidFill>
                  <a:schemeClr val="lt1"/>
                </a:solidFill>
                <a:latin typeface="Courier"/>
                <a:ea typeface="Courier"/>
                <a:cs typeface="Courier"/>
                <a:sym typeface="Courier New"/>
              </a:rPr>
              <a:t>, 'clown': 2, 'ran': 2, 'after': 1, 'car': 3, 'and': 3, 'into': 1, 'tent': 2, 'fell': 1, 'down': 1, 'on': 1}</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counts = </a:t>
            </a:r>
            <a:r>
              <a:rPr lang="en-US" sz="2400" b="1" i="0" u="none" strike="noStrike" cap="none" dirty="0" err="1">
                <a:solidFill>
                  <a:srgbClr val="FF7F00"/>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endParaRPr lang="en-US" sz="2400" b="1" dirty="0">
              <a:solidFill>
                <a:schemeClr val="lt1"/>
              </a:solidFill>
              <a:latin typeface="Courier"/>
              <a:ea typeface="Courier"/>
              <a:cs typeface="Courier"/>
              <a:sym typeface="Courier New"/>
            </a:endParaRPr>
          </a:p>
          <a:p>
            <a:pPr lvl="0">
              <a:buClr>
                <a:schemeClr val="lt1"/>
              </a:buClr>
              <a:buSzPct val="25000"/>
            </a:pPr>
            <a:r>
              <a:rPr lang="en-US" sz="2400" b="1" i="0" u="none" strike="noStrike" cap="none" dirty="0">
                <a:solidFill>
                  <a:schemeClr val="lt1"/>
                </a:solidFill>
                <a:latin typeface="Courier"/>
                <a:ea typeface="Courier"/>
                <a:cs typeface="Courier"/>
                <a:sym typeface="Courier New"/>
              </a:rPr>
              <a:t>line = </a:t>
            </a:r>
            <a:r>
              <a:rPr lang="en-US" sz="2400" b="1" i="0" u="none" strike="noStrike" cap="none" dirty="0">
                <a:solidFill>
                  <a:srgbClr val="FF00FF"/>
                </a:solidFill>
                <a:latin typeface="Courier"/>
                <a:ea typeface="Courier"/>
                <a:cs typeface="Courier"/>
                <a:sym typeface="Courier New"/>
              </a:rPr>
              <a:t>input</a:t>
            </a:r>
            <a:r>
              <a:rPr lang="en-US" sz="2400" b="1" dirty="0">
                <a:solidFill>
                  <a:schemeClr val="lt1"/>
                </a:solidFill>
                <a:latin typeface="Courier"/>
                <a:ea typeface="Courier"/>
                <a:cs typeface="Courier"/>
                <a:sym typeface="Courier New"/>
              </a:rPr>
              <a:t>('Enter a line of text:'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words = </a:t>
            </a:r>
            <a:r>
              <a:rPr lang="en-US" sz="2400" b="1" i="0" u="none" strike="noStrike" cap="none" dirty="0" err="1">
                <a:solidFill>
                  <a:schemeClr val="lt1"/>
                </a:solidFill>
                <a:latin typeface="Courier"/>
                <a:ea typeface="Courier"/>
                <a:cs typeface="Courier"/>
                <a:sym typeface="Courier New"/>
              </a:rPr>
              <a:t>line.</a:t>
            </a:r>
            <a:r>
              <a:rPr lang="en-US" sz="2400" b="1" i="0" u="none" strike="noStrike" cap="none" dirty="0" err="1">
                <a:solidFill>
                  <a:srgbClr val="FF00FF"/>
                </a:solidFill>
                <a:latin typeface="Courier"/>
                <a:ea typeface="Courier"/>
                <a:cs typeface="Courier"/>
                <a:sym typeface="Courier New"/>
              </a:rPr>
              <a:t>split</a:t>
            </a:r>
            <a:r>
              <a:rPr lang="en-US" sz="2400" b="1"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'Words:', words</a:t>
            </a:r>
            <a:r>
              <a:rPr lang="en-US" sz="2400" b="1" i="0" u="none" strike="noStrike" cap="none" dirty="0">
                <a:solidFill>
                  <a:srgbClr val="FFFF00"/>
                </a:solidFill>
                <a:latin typeface="Courier"/>
                <a:ea typeface="Courier"/>
                <a:cs typeface="Courier"/>
                <a:sym typeface="Courier New"/>
              </a:rPr>
              <a:t>)</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'Counting...’</a:t>
            </a:r>
            <a:r>
              <a:rPr lang="en-US" sz="2400" b="1" dirty="0">
                <a:solidFill>
                  <a:srgbClr val="FFFF00"/>
                </a:solidFill>
                <a:latin typeface="Courier"/>
                <a:ea typeface="Courier"/>
                <a:cs typeface="Courier"/>
                <a:sym typeface="Courier New"/>
              </a:rPr>
              <a:t>)</a:t>
            </a:r>
            <a:endParaRPr lang="en-US" sz="2400" b="1"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word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counts[word] = </a:t>
            </a:r>
            <a:r>
              <a:rPr lang="en-US" sz="2400" b="1" i="0" u="none" strike="noStrike" cap="none" dirty="0" err="1">
                <a:solidFill>
                  <a:schemeClr val="lt1"/>
                </a:solidFill>
                <a:latin typeface="Courier"/>
                <a:ea typeface="Courier"/>
                <a:cs typeface="Courier"/>
                <a:sym typeface="Courier New"/>
              </a:rPr>
              <a:t>counts.</a:t>
            </a:r>
            <a:r>
              <a:rPr lang="en-US" sz="2400" b="1" i="0" u="none" strike="noStrike" cap="none" dirty="0" err="1">
                <a:solidFill>
                  <a:srgbClr val="FF00FF"/>
                </a:solidFill>
                <a:latin typeface="Courier"/>
                <a:ea typeface="Courier"/>
                <a:cs typeface="Courier"/>
                <a:sym typeface="Courier New"/>
              </a:rPr>
              <a:t>get</a:t>
            </a:r>
            <a:r>
              <a:rPr lang="en-US" sz="2400" b="1"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chemeClr val="lt1"/>
                </a:solidFill>
                <a:latin typeface="Courier"/>
                <a:ea typeface="Courier"/>
                <a:cs typeface="Courier"/>
                <a:sym typeface="Courier New"/>
              </a:rPr>
              <a:t>'Counts', counts</a:t>
            </a:r>
            <a:r>
              <a:rPr lang="en-US" sz="2400" b="1" dirty="0">
                <a:solidFill>
                  <a:srgbClr val="FFFF00"/>
                </a:solidFill>
                <a:latin typeface="Courier"/>
                <a:ea typeface="Courier"/>
                <a:cs typeface="Courier"/>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t>
            </a:r>
            <a:r>
              <a:rPr lang="en-US" sz="2800" u="none" strike="noStrike" cap="none" dirty="0">
                <a:solidFill>
                  <a:srgbClr val="02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'clown': 2, 'ran': 2, 'after': 1, 'car': 3, 'and': 3, 'into': 1, 'tent': 2, 'fell': 1, 'down': 1, 'on': 1}</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We can write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 that goes through all the </a:t>
            </a:r>
            <a:r>
              <a:rPr lang="en-US" sz="3600" u="none" strike="noStrike" cap="none" dirty="0">
                <a:solidFill>
                  <a:srgbClr val="00FFFF"/>
                </a:solidFill>
                <a:latin typeface="Arial" charset="0"/>
                <a:ea typeface="Arial" charset="0"/>
                <a:cs typeface="Arial" charset="0"/>
                <a:sym typeface="Cabin"/>
              </a:rPr>
              <a:t>entries</a:t>
            </a:r>
            <a:r>
              <a:rPr lang="en-US" sz="3600" u="none" strike="noStrike" cap="none" dirty="0">
                <a:solidFill>
                  <a:schemeClr val="lt1"/>
                </a:solidFill>
                <a:latin typeface="Arial" charset="0"/>
                <a:ea typeface="Arial" charset="0"/>
                <a:cs typeface="Arial" charset="0"/>
                <a:sym typeface="Cabin"/>
              </a:rPr>
              <a:t> in a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 actually it goes through all of the </a:t>
            </a:r>
            <a:r>
              <a:rPr lang="en-US" sz="3600" u="none" strike="noStrike" cap="none" dirty="0">
                <a:solidFill>
                  <a:srgbClr val="00FFFF"/>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 the </a:t>
            </a:r>
            <a:r>
              <a:rPr lang="en-US" sz="3600" u="none" strike="noStrike" cap="none" dirty="0">
                <a:solidFill>
                  <a:srgbClr val="00FF00"/>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and</a:t>
            </a:r>
            <a:r>
              <a:rPr lang="en-US" sz="3600" u="none" strike="noStrike" cap="none" dirty="0">
                <a:solidFill>
                  <a:srgbClr val="00FFFF"/>
                </a:solidFill>
                <a:latin typeface="Arial" charset="0"/>
                <a:ea typeface="Arial" charset="0"/>
                <a:cs typeface="Arial" charset="0"/>
                <a:sym typeface="Cabin"/>
              </a:rPr>
              <a:t> looks up</a:t>
            </a:r>
            <a:r>
              <a:rPr lang="en-US" sz="3600" u="none" strike="noStrike" cap="none" dirty="0">
                <a:solidFill>
                  <a:schemeClr val="lt1"/>
                </a:solidFill>
                <a:latin typeface="Arial" charset="0"/>
                <a:ea typeface="Arial" charset="0"/>
                <a:cs typeface="Arial" charset="0"/>
                <a:sym typeface="Cabin"/>
              </a:rPr>
              <a:t> the values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 = { </a:t>
            </a: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 1 ,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rgbClr val="00FFFF"/>
                </a:solidFill>
                <a:latin typeface="Courier"/>
                <a:ea typeface="Courier"/>
                <a:cs typeface="Courier"/>
                <a:sym typeface="Courier New"/>
              </a:rPr>
              <a:t>'</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for</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in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counts</a:t>
            </a:r>
            <a:r>
              <a:rPr lang="en-US" sz="2400" b="1" i="0" u="none" strike="noStrike" cap="none" dirty="0">
                <a:solidFill>
                  <a:srgbClr val="00FFFF"/>
                </a:solidFill>
                <a:latin typeface="Courier"/>
                <a:ea typeface="Courier"/>
                <a:cs typeface="Courier"/>
                <a:sym typeface="Courier New"/>
              </a:rPr>
              <a:t>[key]</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a:solidFill>
                  <a:srgbClr val="00FFFF"/>
                </a:solidFill>
                <a:latin typeface="Courier"/>
                <a:ea typeface="Courier"/>
                <a:cs typeface="Courier"/>
                <a:sym typeface="Courier New"/>
              </a:rPr>
              <a:t>chuck</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a:t>
            </a:r>
          </a:p>
          <a:p>
            <a:pPr marL="0" marR="0" lvl="0" indent="0" algn="l" rtl="0">
              <a:lnSpc>
                <a:spcPct val="100000"/>
              </a:lnSpc>
              <a:spcBef>
                <a:spcPts val="0"/>
              </a:spcBef>
              <a:spcAft>
                <a:spcPts val="0"/>
              </a:spcAft>
              <a:buClr>
                <a:srgbClr val="00FFFF"/>
              </a:buClr>
              <a:buSzPct val="25000"/>
              <a:buFont typeface="Courier New"/>
              <a:buNone/>
            </a:pPr>
            <a:r>
              <a:rPr lang="en-US" sz="2400" b="1" i="0" u="none" strike="noStrike" cap="none" dirty="0" err="1">
                <a:solidFill>
                  <a:srgbClr val="00FFFF"/>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42</a:t>
            </a:r>
          </a:p>
          <a:p>
            <a:pPr>
              <a:buClr>
                <a:srgbClr val="00FFFF"/>
              </a:buClr>
              <a:buSzPct val="25000"/>
            </a:pPr>
            <a:r>
              <a:rPr lang="en-US" sz="2400" b="1" i="0" u="none" strike="noStrike" cap="none" dirty="0" err="1">
                <a:solidFill>
                  <a:srgbClr val="00FFFF"/>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a:solidFill>
                  <a:srgbClr val="00FF00"/>
                </a:solidFill>
                <a:latin typeface="Courier"/>
                <a:ea typeface="Courier"/>
                <a:cs typeface="Courier"/>
                <a:sym typeface="Courier New"/>
              </a:rPr>
              <a:t>100</a:t>
            </a:r>
          </a:p>
          <a:p>
            <a:pPr marL="0" marR="0" lvl="0" indent="0" algn="l" rtl="0">
              <a:lnSpc>
                <a:spcPct val="100000"/>
              </a:lnSpc>
              <a:spcBef>
                <a:spcPts val="0"/>
              </a:spcBef>
              <a:spcAft>
                <a:spcPts val="0"/>
              </a:spcAft>
              <a:buClr>
                <a:schemeClr val="lt1"/>
              </a:buClr>
              <a:buSzPct val="25000"/>
              <a:buFont typeface="Courier New"/>
              <a:buNone/>
            </a:pPr>
            <a:r>
              <a:rPr lang="en-US" sz="24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Retrieving Lists of Keys and Values</a:t>
            </a:r>
          </a:p>
        </p:txBody>
      </p:sp>
      <p:sp>
        <p:nvSpPr>
          <p:cNvPr id="464" name="Shape 464"/>
          <p:cNvSpPr txBox="1">
            <a:spLocks noGrp="1"/>
          </p:cNvSpPr>
          <p:nvPr>
            <p:ph type="body" idx="1"/>
          </p:nvPr>
        </p:nvSpPr>
        <p:spPr>
          <a:xfrm>
            <a:off x="1155700" y="2825921"/>
            <a:ext cx="3878711" cy="3612886"/>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You can get a list of </a:t>
            </a:r>
            <a:r>
              <a:rPr lang="en-US" sz="3600" u="none" strike="noStrike" cap="none">
                <a:solidFill>
                  <a:srgbClr val="00FF00"/>
                </a:solidFill>
                <a:latin typeface="Arial" charset="0"/>
                <a:ea typeface="Arial" charset="0"/>
                <a:cs typeface="Arial" charset="0"/>
                <a:sym typeface="Cabin"/>
              </a:rPr>
              <a:t>keys</a:t>
            </a:r>
            <a:r>
              <a:rPr lang="en-US" sz="3600" u="none" strike="noStrike" cap="none">
                <a:solidFill>
                  <a:schemeClr val="lt1"/>
                </a:solidFill>
                <a:latin typeface="Arial" charset="0"/>
                <a:ea typeface="Arial" charset="0"/>
                <a:cs typeface="Arial" charset="0"/>
                <a:sym typeface="Cabin"/>
              </a:rPr>
              <a:t>, </a:t>
            </a:r>
            <a:r>
              <a:rPr lang="en-US" sz="3600" u="none" strike="noStrike" cap="none">
                <a:solidFill>
                  <a:srgbClr val="FF00FF"/>
                </a:solidFill>
                <a:latin typeface="Arial" charset="0"/>
                <a:ea typeface="Arial" charset="0"/>
                <a:cs typeface="Arial" charset="0"/>
                <a:sym typeface="Cabin"/>
              </a:rPr>
              <a:t>values,</a:t>
            </a:r>
            <a:r>
              <a:rPr lang="en-US" sz="3600" u="none" strike="noStrike" cap="none">
                <a:solidFill>
                  <a:schemeClr val="lt1"/>
                </a:solidFill>
                <a:latin typeface="Arial" charset="0"/>
                <a:ea typeface="Arial" charset="0"/>
                <a:cs typeface="Arial" charset="0"/>
                <a:sym typeface="Cabin"/>
              </a:rPr>
              <a:t> or</a:t>
            </a:r>
            <a:r>
              <a:rPr lang="en-US" sz="3600" u="none" strike="noStrike" cap="none">
                <a:solidFill>
                  <a:srgbClr val="FF7F00"/>
                </a:solidFill>
                <a:latin typeface="Arial" charset="0"/>
                <a:ea typeface="Arial" charset="0"/>
                <a:cs typeface="Arial" charset="0"/>
                <a:sym typeface="Cabin"/>
              </a:rPr>
              <a:t> items (both)</a:t>
            </a:r>
            <a:r>
              <a:rPr lang="en-US" sz="3600" u="none" strike="noStrike" cap="none">
                <a:solidFill>
                  <a:schemeClr val="lt1"/>
                </a:solidFill>
                <a:latin typeface="Arial" charset="0"/>
                <a:ea typeface="Arial" charset="0"/>
                <a:cs typeface="Arial" charset="0"/>
                <a:sym typeface="Cabin"/>
              </a:rPr>
              <a:t> from a dictionary</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a:solidFill>
                  <a:schemeClr val="lt1"/>
                </a:solidFill>
                <a:latin typeface="Courier"/>
                <a:ea typeface="Courier"/>
                <a:cs typeface="Courier"/>
                <a:sym typeface="Courier New"/>
              </a:rPr>
              <a:t> = { 'chuck' : 1 , '</a:t>
            </a:r>
            <a:r>
              <a:rPr lang="en-US" sz="2500" b="1" i="0" u="none" strike="noStrike" cap="none" dirty="0" err="1">
                <a:solidFill>
                  <a:schemeClr val="lt1"/>
                </a:solidFill>
                <a:latin typeface="Courier"/>
                <a:ea typeface="Courier"/>
                <a:cs typeface="Courier"/>
                <a:sym typeface="Courier New"/>
              </a:rPr>
              <a:t>fred</a:t>
            </a:r>
            <a:r>
              <a:rPr lang="en-US" sz="2500" b="1" i="0" u="none" strike="noStrike" cap="none" dirty="0">
                <a:solidFill>
                  <a:schemeClr val="lt1"/>
                </a:solidFill>
                <a:latin typeface="Courier"/>
                <a:ea typeface="Courier"/>
                <a:cs typeface="Courier"/>
                <a:sym typeface="Courier New"/>
              </a:rPr>
              <a:t>' : 42, '</a:t>
            </a:r>
            <a:r>
              <a:rPr lang="en-US" sz="2500" b="1" i="0" u="none" strike="noStrike" cap="none" dirty="0" err="1">
                <a:solidFill>
                  <a:schemeClr val="lt1"/>
                </a:solidFill>
                <a:latin typeface="Courier"/>
                <a:ea typeface="Courier"/>
                <a:cs typeface="Courier"/>
                <a:sym typeface="Courier New"/>
              </a:rPr>
              <a:t>jan</a:t>
            </a:r>
            <a:r>
              <a:rPr lang="en-US" sz="2500" b="1" i="0" u="none" strike="noStrike" cap="none" dirty="0">
                <a:solidFill>
                  <a:schemeClr val="lt1"/>
                </a:solidFill>
                <a:latin typeface="Courier"/>
                <a:ea typeface="Courier"/>
                <a:cs typeface="Courier"/>
                <a:sym typeface="Courier New"/>
              </a:rPr>
              <a:t>':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a:t>
            </a:r>
            <a:r>
              <a:rPr lang="en-US" sz="2500" b="1" i="0" u="none" strike="noStrike" cap="none" dirty="0">
                <a:solidFill>
                  <a:srgbClr val="FF00FF"/>
                </a:solidFill>
                <a:latin typeface="Courier"/>
                <a:ea typeface="Courier"/>
                <a:cs typeface="Courier"/>
                <a:sym typeface="Courier New"/>
              </a:rPr>
              <a:t>list</a:t>
            </a:r>
            <a:r>
              <a:rPr lang="en-US" sz="2500" b="1" i="0" u="none" strike="noStrike" cap="none" dirty="0">
                <a:solidFill>
                  <a:schemeClr val="lt1"/>
                </a:solidFill>
                <a:latin typeface="Courier"/>
                <a:ea typeface="Courier"/>
                <a:cs typeface="Courier"/>
                <a:sym typeface="Courier New"/>
              </a:rPr>
              <a:t>(</a:t>
            </a:r>
            <a:r>
              <a:rPr lang="en-US" sz="2500" b="1" i="0" u="none" strike="noStrike" cap="none" dirty="0" err="1">
                <a:solidFill>
                  <a:schemeClr val="lt1"/>
                </a:solidFill>
                <a:latin typeface="Courier"/>
                <a:ea typeface="Courier"/>
                <a:cs typeface="Courier"/>
                <a:sym typeface="Courier New"/>
              </a:rPr>
              <a:t>jjj</a:t>
            </a:r>
            <a:r>
              <a:rPr lang="en-US" sz="2500" b="1" dirty="0">
                <a:solidFill>
                  <a:schemeClr val="lt1"/>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dirty="0">
                <a:solidFill>
                  <a:srgbClr val="00FF00"/>
                </a:solidFill>
                <a:latin typeface="Courier"/>
                <a:ea typeface="Courier"/>
                <a:cs typeface="Courier"/>
                <a:sym typeface="Courier New"/>
              </a:rPr>
              <a:t>'</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keys</a:t>
            </a:r>
            <a:r>
              <a:rPr lang="en-US" sz="2500" b="1" i="0" u="none" strike="noStrike" cap="none" dirty="0">
                <a:solidFill>
                  <a:srgbClr val="FF00FF"/>
                </a:solidFill>
                <a:latin typeface="Courier"/>
                <a:ea typeface="Courier"/>
                <a:cs typeface="Courier"/>
                <a:sym typeface="Courier New"/>
              </a:rPr>
              <a:t>()</a:t>
            </a:r>
            <a:r>
              <a:rPr lang="en-US" sz="2500" b="1" i="0" u="none" strike="noStrike" cap="none" dirty="0">
                <a:solidFill>
                  <a:srgbClr val="FFF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500" b="1" i="0" u="none" strike="noStrike" cap="none" dirty="0">
                <a:solidFill>
                  <a:srgbClr val="00FF00"/>
                </a:solidFill>
                <a:latin typeface="Courier"/>
                <a:ea typeface="Courier"/>
                <a:cs typeface="Courier"/>
                <a:sym typeface="Courier New"/>
              </a:rPr>
              <a:t>['chuck', '</a:t>
            </a:r>
            <a:r>
              <a:rPr lang="en-US" sz="2500" b="1" i="0" u="none" strike="noStrike" cap="none" dirty="0" err="1">
                <a:solidFill>
                  <a:srgbClr val="00FF00"/>
                </a:solidFill>
                <a:latin typeface="Courier"/>
                <a:ea typeface="Courier"/>
                <a:cs typeface="Courier"/>
                <a:sym typeface="Courier New"/>
              </a:rPr>
              <a:t>fred</a:t>
            </a:r>
            <a:r>
              <a:rPr lang="en-US" sz="2500" b="1" i="0" u="none" strike="noStrike" cap="none" dirty="0">
                <a:solidFill>
                  <a:srgbClr val="00FF00"/>
                </a:solidFill>
                <a:latin typeface="Courier"/>
                <a:ea typeface="Courier"/>
                <a:cs typeface="Courier"/>
                <a:sym typeface="Courier New"/>
              </a:rPr>
              <a:t>', '</a:t>
            </a:r>
            <a:r>
              <a:rPr lang="en-US" sz="2500" b="1" i="0" u="none" strike="noStrike" cap="none" dirty="0" err="1">
                <a:solidFill>
                  <a:srgbClr val="00FF00"/>
                </a:solidFill>
                <a:latin typeface="Courier"/>
                <a:ea typeface="Courier"/>
                <a:cs typeface="Courier"/>
                <a:sym typeface="Courier New"/>
              </a:rPr>
              <a:t>jan</a:t>
            </a:r>
            <a:r>
              <a:rPr lang="en-US" sz="2500" b="1" i="0" u="none" strike="noStrike" cap="none" dirty="0">
                <a:solidFill>
                  <a:srgbClr val="00FF00"/>
                </a:solidFill>
                <a:latin typeface="Courier"/>
                <a:ea typeface="Courier"/>
                <a:cs typeface="Courier"/>
                <a:sym typeface="Courier New"/>
              </a:rPr>
              <a:t>']</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00FF"/>
                </a:solidFill>
                <a:latin typeface="Courier"/>
                <a:ea typeface="Courier"/>
                <a:cs typeface="Courier"/>
                <a:sym typeface="Courier New"/>
              </a:rPr>
              <a:t>values</a:t>
            </a:r>
            <a:r>
              <a:rPr lang="en-US" sz="2500" b="1" i="0" u="none" strike="noStrike" cap="none" dirty="0">
                <a:solidFill>
                  <a:srgbClr val="FF00FF"/>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500" b="1" i="0" u="none" strike="noStrike" cap="none" dirty="0">
                <a:solidFill>
                  <a:srgbClr val="FF00FF"/>
                </a:solidFill>
                <a:latin typeface="Courier"/>
                <a:ea typeface="Courier"/>
                <a:cs typeface="Courier"/>
                <a:sym typeface="Courier New"/>
              </a:rPr>
              <a:t>[1, 42, 100]</a:t>
            </a:r>
          </a:p>
          <a:p>
            <a:pPr>
              <a:buClr>
                <a:schemeClr val="lt1"/>
              </a:buClr>
              <a:buSzPct val="25000"/>
            </a:pPr>
            <a:r>
              <a:rPr lang="en-US" sz="2500" b="1" i="0" u="none" strike="noStrike" cap="none" dirty="0">
                <a:solidFill>
                  <a:schemeClr val="lt1"/>
                </a:solidFill>
                <a:latin typeface="Courier"/>
                <a:ea typeface="Courier"/>
                <a:cs typeface="Courier"/>
                <a:sym typeface="Courier New"/>
              </a:rPr>
              <a:t>&gt;&gt;&gt; </a:t>
            </a:r>
            <a:r>
              <a:rPr lang="en-US" sz="2500" b="1" i="0" u="none" strike="noStrike" cap="none" dirty="0">
                <a:solidFill>
                  <a:srgbClr val="FFFF00"/>
                </a:solidFill>
                <a:latin typeface="Courier"/>
                <a:ea typeface="Courier"/>
                <a:cs typeface="Courier"/>
                <a:sym typeface="Courier New"/>
              </a:rPr>
              <a:t>print(list(</a:t>
            </a:r>
            <a:r>
              <a:rPr lang="en-US" sz="2500" b="1" i="0" u="none" strike="noStrike" cap="none" dirty="0" err="1">
                <a:solidFill>
                  <a:schemeClr val="lt1"/>
                </a:solidFill>
                <a:latin typeface="Courier"/>
                <a:ea typeface="Courier"/>
                <a:cs typeface="Courier"/>
                <a:sym typeface="Courier New"/>
              </a:rPr>
              <a:t>jjj.</a:t>
            </a:r>
            <a:r>
              <a:rPr lang="en-US" sz="2500" b="1" i="0" u="none" strike="noStrike" cap="none" dirty="0" err="1">
                <a:solidFill>
                  <a:srgbClr val="FF7F00"/>
                </a:solidFill>
                <a:latin typeface="Courier"/>
                <a:ea typeface="Courier"/>
                <a:cs typeface="Courier"/>
                <a:sym typeface="Courier New"/>
              </a:rPr>
              <a:t>items</a:t>
            </a:r>
            <a:r>
              <a:rPr lang="en-US" sz="2500" b="1" i="0" u="none" strike="noStrike" cap="none" dirty="0">
                <a:solidFill>
                  <a:srgbClr val="FF7F00"/>
                </a:solidFill>
                <a:latin typeface="Courier"/>
                <a:ea typeface="Courier"/>
                <a:cs typeface="Courier"/>
                <a:sym typeface="Courier New"/>
              </a:rPr>
              <a:t>()</a:t>
            </a:r>
            <a:r>
              <a:rPr lang="en-US" sz="2500" b="1" dirty="0">
                <a:solidFill>
                  <a:srgbClr val="FFFF00"/>
                </a:solidFill>
                <a:latin typeface="Courier"/>
                <a:ea typeface="Courier"/>
                <a:cs typeface="Courier"/>
                <a:sym typeface="Courier New"/>
              </a:rPr>
              <a:t>))</a:t>
            </a:r>
            <a:endParaRPr lang="en-US" sz="2500" b="1"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rgbClr val="FF7F00"/>
                </a:solidFill>
                <a:latin typeface="Courier"/>
                <a:ea typeface="Courier"/>
                <a:cs typeface="Courier"/>
                <a:sym typeface="Courier New"/>
              </a:rPr>
              <a:t>[('chuck', 1), ('</a:t>
            </a:r>
            <a:r>
              <a:rPr lang="en-US" sz="2500" b="1" i="0" u="none" strike="noStrike" cap="none" dirty="0" err="1">
                <a:solidFill>
                  <a:srgbClr val="FF7F00"/>
                </a:solidFill>
                <a:latin typeface="Courier"/>
                <a:ea typeface="Courier"/>
                <a:cs typeface="Courier"/>
                <a:sym typeface="Courier New"/>
              </a:rPr>
              <a:t>fred</a:t>
            </a:r>
            <a:r>
              <a:rPr lang="en-US" sz="2500" b="1" i="0" u="none" strike="noStrike" cap="none" dirty="0">
                <a:solidFill>
                  <a:srgbClr val="FF7F00"/>
                </a:solidFill>
                <a:latin typeface="Courier"/>
                <a:ea typeface="Courier"/>
                <a:cs typeface="Courier"/>
                <a:sym typeface="Courier New"/>
              </a:rPr>
              <a:t>', 42), ('</a:t>
            </a:r>
            <a:r>
              <a:rPr lang="en-US" sz="2500" b="1" i="0" u="none" strike="noStrike" cap="none" dirty="0" err="1">
                <a:solidFill>
                  <a:srgbClr val="FF7F00"/>
                </a:solidFill>
                <a:latin typeface="Courier"/>
                <a:ea typeface="Courier"/>
                <a:cs typeface="Courier"/>
                <a:sym typeface="Courier New"/>
              </a:rPr>
              <a:t>jan</a:t>
            </a:r>
            <a:r>
              <a:rPr lang="en-US" sz="2500" b="1" i="0" u="none" strike="noStrike" cap="none" dirty="0">
                <a:solidFill>
                  <a:srgbClr val="FF7F00"/>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500" b="1" i="0" u="none" strike="noStrike" cap="none" dirty="0">
                <a:solidFill>
                  <a:schemeClr val="lt1"/>
                </a:solidFill>
                <a:latin typeface="Courier"/>
                <a:ea typeface="Courier"/>
                <a:cs typeface="Courier"/>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400" u="none" strike="noStrike" cap="none">
                <a:solidFill>
                  <a:schemeClr val="lt1"/>
                </a:solidFill>
                <a:latin typeface="Arial" charset="0"/>
                <a:ea typeface="Arial" charset="0"/>
                <a:cs typeface="Arial" charset="0"/>
                <a:sym typeface="Cabin"/>
              </a:rPr>
              <a:t>What is a </a:t>
            </a:r>
            <a:r>
              <a:rPr lang="en-US" sz="3400">
                <a:solidFill>
                  <a:schemeClr val="lt1"/>
                </a:solidFill>
                <a:latin typeface="Arial" charset="0"/>
                <a:ea typeface="Arial" charset="0"/>
                <a:cs typeface="Arial" charset="0"/>
                <a:sym typeface="Cabin"/>
              </a:rPr>
              <a:t>“</a:t>
            </a:r>
            <a:r>
              <a:rPr lang="en-US" sz="3400" u="none" strike="noStrike" cap="none">
                <a:solidFill>
                  <a:schemeClr val="lt1"/>
                </a:solidFill>
                <a:latin typeface="Arial" charset="0"/>
                <a:ea typeface="Arial" charset="0"/>
                <a:cs typeface="Arial" charset="0"/>
                <a:sym typeface="Cabin"/>
              </a:rPr>
              <a:t>tuple”? </a:t>
            </a:r>
            <a:r>
              <a:rPr lang="en-US" sz="3400" u="none" strike="noStrike" cap="none" dirty="0">
                <a:solidFill>
                  <a:schemeClr val="lt1"/>
                </a:solidFill>
                <a:latin typeface="Arial" charset="0"/>
                <a:ea typeface="Arial" charset="0"/>
                <a:cs typeface="Arial" charset="0"/>
                <a:sym typeface="Cabin"/>
              </a:rPr>
              <a:t>- coming soon...</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Bonus: Two 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64663" y="285410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a:solidFill>
                  <a:schemeClr val="lt1"/>
                </a:solidFill>
                <a:latin typeface="Courier"/>
                <a:ea typeface="Courier"/>
                <a:cs typeface="Courier"/>
                <a:sym typeface="Courier New"/>
              </a:rPr>
              <a:t> = { 'chuck' : 1 , '</a:t>
            </a:r>
            <a:r>
              <a:rPr lang="en-US" sz="2400" b="1" i="0" u="none" strike="noStrike" cap="none" dirty="0" err="1">
                <a:solidFill>
                  <a:schemeClr val="lt1"/>
                </a:solidFill>
                <a:latin typeface="Courier"/>
                <a:ea typeface="Courier"/>
                <a:cs typeface="Courier"/>
                <a:sym typeface="Courier New"/>
              </a:rPr>
              <a:t>fred</a:t>
            </a:r>
            <a:r>
              <a:rPr lang="en-US" sz="2400" b="1" i="0" u="none" strike="noStrike" cap="none" dirty="0">
                <a:solidFill>
                  <a:schemeClr val="lt1"/>
                </a:solidFill>
                <a:latin typeface="Courier"/>
                <a:ea typeface="Courier"/>
                <a:cs typeface="Courier"/>
                <a:sym typeface="Courier New"/>
              </a:rPr>
              <a:t>' : 42, '</a:t>
            </a:r>
            <a:r>
              <a:rPr lang="en-US" sz="2400" b="1" i="0" u="none" strike="noStrike" cap="none" dirty="0" err="1">
                <a:solidFill>
                  <a:schemeClr val="lt1"/>
                </a:solidFill>
                <a:latin typeface="Courier"/>
                <a:ea typeface="Courier"/>
                <a:cs typeface="Courier"/>
                <a:sym typeface="Courier New"/>
              </a:rPr>
              <a:t>jan</a:t>
            </a:r>
            <a:r>
              <a:rPr lang="en-US" sz="2400" b="1"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for </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err="1">
                <a:solidFill>
                  <a:schemeClr val="lt1"/>
                </a:solidFill>
                <a:latin typeface="Courier"/>
                <a:ea typeface="Courier"/>
                <a:cs typeface="Courier"/>
                <a:sym typeface="Courier New"/>
              </a:rPr>
              <a:t>,</a:t>
            </a:r>
            <a:r>
              <a:rPr lang="en-US" sz="2400" b="1" i="0" u="none" strike="noStrike" cap="none" dirty="0" err="1">
                <a:solidFill>
                  <a:srgbClr val="FFFF00"/>
                </a:solidFill>
                <a:latin typeface="Courier"/>
                <a:ea typeface="Courier"/>
                <a:cs typeface="Courier"/>
                <a:sym typeface="Courier New"/>
              </a:rPr>
              <a:t>bbb</a:t>
            </a:r>
            <a:r>
              <a:rPr lang="en-US" sz="2400" b="1" i="0" u="none" strike="noStrike" cap="none" dirty="0">
                <a:solidFill>
                  <a:schemeClr val="lt1"/>
                </a:solidFill>
                <a:latin typeface="Courier"/>
                <a:ea typeface="Courier"/>
                <a:cs typeface="Courier"/>
                <a:sym typeface="Courier New"/>
              </a:rPr>
              <a:t> in </a:t>
            </a:r>
            <a:r>
              <a:rPr lang="en-US" sz="2400" b="1" i="0" u="none" strike="noStrike" cap="none" dirty="0" err="1">
                <a:solidFill>
                  <a:srgbClr val="00FF00"/>
                </a:solidFill>
                <a:latin typeface="Courier"/>
                <a:ea typeface="Courier"/>
                <a:cs typeface="Courier"/>
                <a:sym typeface="Courier New"/>
              </a:rPr>
              <a:t>jjj</a:t>
            </a:r>
            <a:r>
              <a:rPr lang="en-US" sz="2400" b="1" i="0" u="none" strike="noStrike" cap="none" dirty="0" err="1">
                <a:solidFill>
                  <a:srgbClr val="FF00FF"/>
                </a:solidFill>
                <a:latin typeface="Courier"/>
                <a:ea typeface="Courier"/>
                <a:cs typeface="Courier"/>
                <a:sym typeface="Courier New"/>
              </a:rPr>
              <a:t>.items</a:t>
            </a:r>
            <a:r>
              <a:rPr lang="en-US" sz="2400" b="1" i="0" u="none" strike="noStrike" cap="none" dirty="0">
                <a:solidFill>
                  <a:schemeClr val="lt1"/>
                </a:solidFill>
                <a:latin typeface="Courier"/>
                <a:ea typeface="Courier"/>
                <a:cs typeface="Courier"/>
                <a:sym typeface="Courier New"/>
              </a:rPr>
              <a:t>() :</a:t>
            </a:r>
          </a:p>
          <a:p>
            <a:pPr lvl="0">
              <a:buClr>
                <a:schemeClr val="lt1"/>
              </a:buClr>
              <a:buSzPct val="25000"/>
            </a:pPr>
            <a:r>
              <a:rPr lang="en-US" sz="2400" b="1" i="0" u="none" strike="noStrike" cap="none" dirty="0">
                <a:solidFill>
                  <a:schemeClr val="lt1"/>
                </a:solidFill>
                <a:latin typeface="Courier"/>
                <a:ea typeface="Courier"/>
                <a:cs typeface="Courier"/>
                <a:sym typeface="Courier New"/>
              </a:rPr>
              <a:t>    print(</a:t>
            </a:r>
            <a:r>
              <a:rPr lang="en-US" sz="2400" b="1" i="0" u="none" strike="noStrike" cap="none" dirty="0" err="1">
                <a:solidFill>
                  <a:srgbClr val="FF7F00"/>
                </a:solidFill>
                <a:latin typeface="Courier"/>
                <a:ea typeface="Courier"/>
                <a:cs typeface="Courier"/>
                <a:sym typeface="Courier New"/>
              </a:rPr>
              <a:t>aaa</a:t>
            </a:r>
            <a:r>
              <a:rPr lang="en-US" sz="2400" b="1" i="0" u="none" strike="noStrike" cap="none" dirty="0">
                <a:solidFill>
                  <a:schemeClr val="lt1"/>
                </a:solidFill>
                <a:latin typeface="Courier"/>
                <a:ea typeface="Courier"/>
                <a:cs typeface="Courier"/>
                <a:sym typeface="Courier New"/>
              </a:rPr>
              <a:t>, </a:t>
            </a:r>
            <a:r>
              <a:rPr lang="en-US" sz="2400" b="1" i="0" u="none" strike="noStrike" cap="none" dirty="0" err="1">
                <a:solidFill>
                  <a:srgbClr val="FFFF00"/>
                </a:solidFill>
                <a:latin typeface="Courier"/>
                <a:ea typeface="Courier"/>
                <a:cs typeface="Courier"/>
                <a:sym typeface="Courier New"/>
              </a:rPr>
              <a:t>bbb</a:t>
            </a:r>
            <a:r>
              <a:rPr lang="en-US" sz="2400" b="1" dirty="0">
                <a:solidFill>
                  <a:schemeClr val="lt1"/>
                </a:solidFill>
                <a:latin typeface="Courier"/>
                <a:ea typeface="Courier"/>
                <a:cs typeface="Courier"/>
                <a:sym typeface="Courier New"/>
              </a:rPr>
              <a:t>)</a:t>
            </a: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a:solidFill>
                  <a:srgbClr val="FF7F00"/>
                </a:solidFill>
                <a:latin typeface="Courier"/>
                <a:ea typeface="Courier"/>
                <a:cs typeface="Courier"/>
                <a:sym typeface="Courier New"/>
              </a:rPr>
              <a:t>chuck</a:t>
            </a:r>
            <a:r>
              <a:rPr lang="en-US" sz="2400" b="1"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b="1" i="0" u="none" strike="noStrike" cap="none" dirty="0" err="1">
                <a:solidFill>
                  <a:srgbClr val="FF7F00"/>
                </a:solidFill>
                <a:latin typeface="Courier"/>
                <a:ea typeface="Courier"/>
                <a:cs typeface="Courier"/>
                <a:sym typeface="Courier New"/>
              </a:rPr>
              <a:t>fred</a:t>
            </a:r>
            <a:r>
              <a:rPr lang="en-US" sz="2400" b="1" i="0" u="none" strike="noStrike" cap="none" dirty="0">
                <a:solidFill>
                  <a:srgbClr val="FFFF00"/>
                </a:solidFill>
                <a:latin typeface="Courier"/>
                <a:ea typeface="Courier"/>
                <a:cs typeface="Courier"/>
                <a:sym typeface="Courier New"/>
              </a:rPr>
              <a:t> 42</a:t>
            </a:r>
          </a:p>
          <a:p>
            <a:pPr>
              <a:buClr>
                <a:srgbClr val="FF7F00"/>
              </a:buClr>
              <a:buSzPct val="25000"/>
            </a:pPr>
            <a:r>
              <a:rPr lang="en-US" sz="2400" b="1" i="0" u="none" strike="noStrike" cap="none" dirty="0" err="1">
                <a:solidFill>
                  <a:srgbClr val="FF7F00"/>
                </a:solidFill>
                <a:latin typeface="Courier"/>
                <a:ea typeface="Courier"/>
                <a:cs typeface="Courier"/>
                <a:sym typeface="Courier New"/>
              </a:rPr>
              <a:t>jan</a:t>
            </a:r>
            <a:r>
              <a:rPr lang="en-US" sz="2400" b="1"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endParaRPr lang="en-US" sz="24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lang="en-US" sz="2400" b="1" dirty="0">
              <a:latin typeface="Courier"/>
              <a:ea typeface="Courier"/>
              <a:cs typeface="Courier"/>
              <a:sym typeface="Courier New"/>
            </a:endParaRPr>
          </a:p>
        </p:txBody>
      </p:sp>
      <p:sp>
        <p:nvSpPr>
          <p:cNvPr id="475" name="Shape 475"/>
          <p:cNvSpPr txBox="1"/>
          <p:nvPr/>
        </p:nvSpPr>
        <p:spPr>
          <a:xfrm>
            <a:off x="12484101" y="5329219"/>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5316519"/>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154719"/>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142019"/>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2969876" y="701990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08126" y="700720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a:ea typeface="Courier"/>
                <a:cs typeface="Courier"/>
                <a:sym typeface="Courier New"/>
              </a:rPr>
              <a:t>handle = open(name)</a:t>
            </a:r>
          </a:p>
          <a:p>
            <a:pPr marL="0" marR="0" lvl="0" indent="0" algn="ctr" rtl="0">
              <a:lnSpc>
                <a:spcPct val="100000"/>
              </a:lnSpc>
              <a:spcBef>
                <a:spcPts val="0"/>
              </a:spcBef>
              <a:spcAft>
                <a:spcPts val="0"/>
              </a:spcAft>
              <a:buNone/>
            </a:pPr>
            <a:endParaRPr sz="26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counts = </a:t>
            </a:r>
            <a:r>
              <a:rPr lang="en-US" sz="2600" b="1" i="0" u="none" strike="noStrike" cap="none" dirty="0" err="1">
                <a:solidFill>
                  <a:srgbClr val="FF00FF"/>
                </a:solidFill>
                <a:latin typeface="Courier"/>
                <a:ea typeface="Courier"/>
                <a:cs typeface="Courier"/>
                <a:sym typeface="Courier New"/>
              </a:rPr>
              <a:t>dict</a:t>
            </a:r>
            <a:r>
              <a:rPr lang="en-US" sz="2600" b="1" i="0" u="none" strike="noStrike" cap="none" dirty="0">
                <a:solidFill>
                  <a:srgbClr val="FF00FF"/>
                </a:solidFill>
                <a:latin typeface="Courier"/>
                <a:ea typeface="Courier"/>
                <a:cs typeface="Courier"/>
                <a:sym typeface="Courier New"/>
              </a:rPr>
              <a:t>()</a:t>
            </a:r>
          </a:p>
          <a:p>
            <a:pPr lvl="0">
              <a:buClr>
                <a:srgbClr val="00FF00"/>
              </a:buClr>
              <a:buSzPct val="25000"/>
            </a:pPr>
            <a:r>
              <a:rPr lang="en-US" sz="2600" b="1" dirty="0">
                <a:solidFill>
                  <a:srgbClr val="FF00FF"/>
                </a:solidFill>
                <a:latin typeface="Courier"/>
                <a:ea typeface="Courier"/>
                <a:cs typeface="Courier"/>
                <a:sym typeface="Courier New"/>
              </a:rPr>
              <a:t>for line in handle:</a:t>
            </a:r>
          </a:p>
          <a:p>
            <a:pPr lvl="0">
              <a:buClr>
                <a:srgbClr val="00FF00"/>
              </a:buClr>
              <a:buSzPct val="25000"/>
            </a:pPr>
            <a:r>
              <a:rPr lang="en-US" sz="2600" b="1" dirty="0">
                <a:solidFill>
                  <a:srgbClr val="FF00FF"/>
                </a:solidFill>
                <a:latin typeface="Courier"/>
                <a:ea typeface="Courier"/>
                <a:cs typeface="Courier"/>
                <a:sym typeface="Courier New"/>
              </a:rPr>
              <a:t>    words = </a:t>
            </a:r>
            <a:r>
              <a:rPr lang="en-US" sz="2600" b="1" dirty="0" err="1">
                <a:solidFill>
                  <a:srgbClr val="FF00FF"/>
                </a:solidFill>
                <a:latin typeface="Courier"/>
                <a:ea typeface="Courier"/>
                <a:cs typeface="Courier"/>
                <a:sym typeface="Courier New"/>
              </a:rPr>
              <a:t>line.split</a:t>
            </a:r>
            <a:r>
              <a:rPr lang="en-US" sz="26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for word in words:</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00FF"/>
                </a:solidFill>
                <a:latin typeface="Courier"/>
                <a:ea typeface="Courier"/>
                <a:cs typeface="Courier"/>
                <a:sym typeface="Courier New"/>
              </a:rPr>
              <a:t>        counts[word] = </a:t>
            </a:r>
            <a:r>
              <a:rPr lang="en-US" sz="2600" b="1" i="0" u="none" strike="noStrike" cap="none" dirty="0" err="1">
                <a:solidFill>
                  <a:srgbClr val="FF00FF"/>
                </a:solidFill>
                <a:latin typeface="Courier"/>
                <a:ea typeface="Courier"/>
                <a:cs typeface="Courier"/>
                <a:sym typeface="Courier New"/>
              </a:rPr>
              <a:t>counts.get</a:t>
            </a:r>
            <a:r>
              <a:rPr lang="en-US" sz="2600" b="1" i="0" u="none" strike="noStrike" cap="none" dirty="0">
                <a:solidFill>
                  <a:srgbClr val="FF00FF"/>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for </a:t>
            </a:r>
            <a:r>
              <a:rPr lang="en-US" sz="2600" b="1" i="0" u="none" strike="noStrike" cap="none" dirty="0" err="1">
                <a:solidFill>
                  <a:srgbClr val="00FFFF"/>
                </a:solidFill>
                <a:latin typeface="Courier"/>
                <a:ea typeface="Courier"/>
                <a:cs typeface="Courier"/>
                <a:sym typeface="Courier New"/>
              </a:rPr>
              <a:t>word,count</a:t>
            </a:r>
            <a:r>
              <a:rPr lang="en-US" sz="2600" b="1" i="0" u="none" strike="noStrike" cap="none" dirty="0">
                <a:solidFill>
                  <a:srgbClr val="00FFFF"/>
                </a:solidFill>
                <a:latin typeface="Courier"/>
                <a:ea typeface="Courier"/>
                <a:cs typeface="Courier"/>
                <a:sym typeface="Courier New"/>
              </a:rPr>
              <a:t> in </a:t>
            </a:r>
            <a:r>
              <a:rPr lang="en-US" sz="2600" b="1" i="0" u="none" strike="noStrike" cap="none" dirty="0" err="1">
                <a:solidFill>
                  <a:srgbClr val="00FFFF"/>
                </a:solidFill>
                <a:latin typeface="Courier"/>
                <a:ea typeface="Courier"/>
                <a:cs typeface="Courier"/>
                <a:sym typeface="Courier New"/>
              </a:rPr>
              <a:t>counts.items</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if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is None or count &gt;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bigword</a:t>
            </a:r>
            <a:r>
              <a:rPr lang="en-US" sz="2600" b="1" i="0" u="none" strike="noStrike" cap="none" dirty="0">
                <a:solidFill>
                  <a:srgbClr val="00FFFF"/>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FF"/>
                </a:solidFill>
                <a:latin typeface="Courier"/>
                <a:ea typeface="Courier"/>
                <a:cs typeface="Courier"/>
                <a:sym typeface="Courier New"/>
              </a:rPr>
              <a:t>        </a:t>
            </a:r>
            <a:r>
              <a:rPr lang="en-US" sz="2600" b="1" i="0" u="none" strike="noStrike" cap="none" dirty="0" err="1">
                <a:solidFill>
                  <a:srgbClr val="00FFFF"/>
                </a:solidFill>
                <a:latin typeface="Courier"/>
                <a:ea typeface="Courier"/>
                <a:cs typeface="Courier"/>
                <a:sym typeface="Courier New"/>
              </a:rPr>
              <a:t>bigcount</a:t>
            </a:r>
            <a:r>
              <a:rPr lang="en-US" sz="2600" b="1" i="0" u="none" strike="noStrike" cap="none" dirty="0">
                <a:solidFill>
                  <a:srgbClr val="00FFFF"/>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6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FF7F00"/>
                </a:solidFill>
                <a:latin typeface="Courier"/>
                <a:ea typeface="Courier"/>
                <a:cs typeface="Courier"/>
                <a:sym typeface="Courier New"/>
              </a:rPr>
              <a:t>print(</a:t>
            </a:r>
            <a:r>
              <a:rPr lang="en-US" sz="2600" b="1" i="0" u="none" strike="noStrike" cap="none" dirty="0" err="1">
                <a:solidFill>
                  <a:srgbClr val="FF7F00"/>
                </a:solidFill>
                <a:latin typeface="Courier"/>
                <a:ea typeface="Courier"/>
                <a:cs typeface="Courier"/>
                <a:sym typeface="Courier New"/>
              </a:rPr>
              <a:t>bigword</a:t>
            </a:r>
            <a:r>
              <a:rPr lang="en-US" sz="2600" b="1" i="0" u="none" strike="noStrike" cap="none" dirty="0">
                <a:solidFill>
                  <a:srgbClr val="FF7F00"/>
                </a:solidFill>
                <a:latin typeface="Courier"/>
                <a:ea typeface="Courier"/>
                <a:cs typeface="Courier"/>
                <a:sym typeface="Courier New"/>
              </a:rPr>
              <a:t>, </a:t>
            </a:r>
            <a:r>
              <a:rPr lang="en-US" sz="2600" b="1" i="0" u="none" strike="noStrike" cap="none" dirty="0" err="1">
                <a:solidFill>
                  <a:srgbClr val="FF7F00"/>
                </a:solidFill>
                <a:latin typeface="Courier"/>
                <a:ea typeface="Courier"/>
                <a:cs typeface="Courier"/>
                <a:sym typeface="Courier New"/>
              </a:rPr>
              <a:t>bigcount</a:t>
            </a:r>
            <a:r>
              <a:rPr lang="en-US" sz="2600" b="1" i="0" u="none" strike="noStrike" cap="none" dirty="0">
                <a:solidFill>
                  <a:srgbClr val="FF7F00"/>
                </a:solidFill>
                <a:latin typeface="Courier"/>
                <a:ea typeface="Courier"/>
                <a:cs typeface="Courier"/>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dirty="0" err="1">
                <a:solidFill>
                  <a:schemeClr val="lt1"/>
                </a:solidFill>
                <a:latin typeface="Arial" charset="0"/>
                <a:ea typeface="Arial" charset="0"/>
                <a:cs typeface="Arial" charset="0"/>
                <a:sym typeface="Cabin"/>
              </a:rPr>
              <a:t>clown</a:t>
            </a:r>
            <a:r>
              <a:rPr lang="en-US" sz="3600" u="none" strike="noStrike" cap="none" dirty="0" err="1">
                <a:solidFill>
                  <a:schemeClr val="lt1"/>
                </a:solidFill>
                <a:latin typeface="Arial" charset="0"/>
                <a:ea typeface="Arial" charset="0"/>
                <a:cs typeface="Arial" charset="0"/>
                <a:sym typeface="Cabin"/>
              </a:rPr>
              <a:t>.txt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a:t>
            </a:r>
            <a:r>
              <a:rPr lang="en-US" sz="3600" dirty="0">
                <a:solidFill>
                  <a:srgbClr val="FFFF00"/>
                </a:solidFill>
                <a:latin typeface="Arial" charset="0"/>
                <a:ea typeface="Arial" charset="0"/>
                <a:cs typeface="Arial" charset="0"/>
                <a:sym typeface="Cabin"/>
              </a:rPr>
              <a:t>he 7</a:t>
            </a:r>
          </a:p>
        </p:txBody>
      </p:sp>
      <p:sp>
        <p:nvSpPr>
          <p:cNvPr id="489" name="Shape 489"/>
          <p:cNvSpPr txBox="1"/>
          <p:nvPr/>
        </p:nvSpPr>
        <p:spPr>
          <a:xfrm>
            <a:off x="10626725" y="1705475"/>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a:t>
            </a:r>
            <a:r>
              <a:rPr lang="en-US" sz="3600" u="none" strike="noStrike" cap="none" dirty="0" err="1">
                <a:solidFill>
                  <a:srgbClr val="FFFF00"/>
                </a:solidFill>
                <a:latin typeface="Arial" charset="0"/>
                <a:ea typeface="Arial" charset="0"/>
                <a:cs typeface="Arial" charset="0"/>
                <a:sym typeface="Cabin"/>
              </a:rPr>
              <a:t>words.py</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err="1">
                <a:solidFill>
                  <a:schemeClr val="lt1"/>
                </a:solidFill>
                <a:latin typeface="Arial" charset="0"/>
                <a:ea typeface="Arial" charset="0"/>
                <a:cs typeface="Arial" charset="0"/>
                <a:sym typeface="Cabin"/>
              </a:rPr>
              <a:t>words.txt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2" name="TextBox 1"/>
          <p:cNvSpPr txBox="1"/>
          <p:nvPr/>
        </p:nvSpPr>
        <p:spPr>
          <a:xfrm>
            <a:off x="10626725" y="7630538"/>
            <a:ext cx="4421403" cy="584775"/>
          </a:xfrm>
          <a:prstGeom prst="rect">
            <a:avLst/>
          </a:prstGeom>
          <a:noFill/>
        </p:spPr>
        <p:txBody>
          <a:bodyPr wrap="none" rtlCol="0">
            <a:spAutoFit/>
          </a:bodyPr>
          <a:lstStyle/>
          <a:p>
            <a:r>
              <a:rPr lang="en-US" sz="3200" dirty="0">
                <a:solidFill>
                  <a:schemeClr val="bg1"/>
                </a:solidFill>
              </a:rPr>
              <a:t>Using two nested loops</a:t>
            </a:r>
          </a:p>
        </p:txBody>
      </p:sp>
    </p:spTree>
    <p:extLst>
      <p:ext uri="{BB962C8B-B14F-4D97-AF65-F5344CB8AC3E}">
        <p14:creationId xmlns:p14="http://schemas.microsoft.com/office/powerpoint/2010/main" val="157231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What is Not a </a:t>
            </a:r>
            <a:r>
              <a:rPr lang="en-US" sz="7600" b="0" i="0" u="none" strike="noStrike" cap="none" dirty="0">
                <a:solidFill>
                  <a:srgbClr val="FFD966"/>
                </a:solidFill>
                <a:latin typeface="Arial"/>
                <a:ea typeface="Arial"/>
                <a:cs typeface="Arial"/>
                <a:sym typeface="Arial"/>
              </a:rPr>
              <a:t>“</a:t>
            </a:r>
            <a:r>
              <a:rPr lang="en-US" sz="7600" u="none" strike="noStrike" cap="none" dirty="0">
                <a:solidFill>
                  <a:srgbClr val="FFD966"/>
                </a:solidFill>
                <a:latin typeface="Arial" charset="0"/>
                <a:ea typeface="Arial" charset="0"/>
                <a:cs typeface="Arial" charset="0"/>
                <a:sym typeface="Cabin"/>
              </a:rPr>
              <a:t>Collection</a:t>
            </a:r>
            <a:r>
              <a:rPr lang="en-US" sz="7600" b="0" i="0" u="none" strike="noStrike" cap="none" dirty="0">
                <a:solidFill>
                  <a:srgbClr val="FFD966"/>
                </a:solidFill>
                <a:latin typeface="Arial"/>
                <a:ea typeface="Arial"/>
                <a:cs typeface="Arial"/>
                <a:sym typeface="Arial"/>
              </a:rPr>
              <a:t>”?</a:t>
            </a:r>
          </a:p>
        </p:txBody>
      </p:sp>
      <p:sp>
        <p:nvSpPr>
          <p:cNvPr id="220" name="Shape 220"/>
          <p:cNvSpPr txBox="1">
            <a:spLocks noGrp="1"/>
          </p:cNvSpPr>
          <p:nvPr>
            <p:ph type="body" idx="1"/>
          </p:nvPr>
        </p:nvSpPr>
        <p:spPr>
          <a:xfrm>
            <a:off x="1155700" y="2603501"/>
            <a:ext cx="13931900" cy="183991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dirty="0">
                <a:solidFill>
                  <a:schemeClr val="lt1"/>
                </a:solidFill>
                <a:latin typeface="Arial" charset="0"/>
                <a:ea typeface="Arial" charset="0"/>
                <a:cs typeface="Arial" charset="0"/>
                <a:sym typeface="Cabin"/>
              </a:rPr>
              <a:t>Most of our </a:t>
            </a:r>
            <a:r>
              <a:rPr lang="en-US" sz="3600" u="none" strike="noStrike" cap="none" dirty="0">
                <a:solidFill>
                  <a:srgbClr val="00FF00"/>
                </a:solidFill>
                <a:latin typeface="Arial" charset="0"/>
                <a:ea typeface="Arial" charset="0"/>
                <a:cs typeface="Arial" charset="0"/>
                <a:sym typeface="Cabin"/>
              </a:rPr>
              <a:t>variables</a:t>
            </a:r>
            <a:r>
              <a:rPr lang="en-US" sz="3600" u="none" strike="noStrike" cap="none" dirty="0">
                <a:solidFill>
                  <a:schemeClr val="lt1"/>
                </a:solidFill>
                <a:latin typeface="Arial" charset="0"/>
                <a:ea typeface="Arial" charset="0"/>
                <a:cs typeface="Arial" charset="0"/>
                <a:sym typeface="Cabin"/>
              </a:rPr>
              <a:t> have one value in them - when we put a new value in the </a:t>
            </a:r>
            <a:r>
              <a:rPr lang="en-US" sz="3600" u="none" strike="noStrike" cap="none" dirty="0">
                <a:solidFill>
                  <a:srgbClr val="00FF00"/>
                </a:solidFill>
                <a:latin typeface="Arial" charset="0"/>
                <a:ea typeface="Arial" charset="0"/>
                <a:cs typeface="Arial" charset="0"/>
                <a:sym typeface="Cabin"/>
              </a:rPr>
              <a:t>variable</a:t>
            </a:r>
            <a:r>
              <a:rPr lang="en-US" sz="3600" u="none" strike="noStrike" cap="none" dirty="0">
                <a:solidFill>
                  <a:schemeClr val="lt1"/>
                </a:solidFill>
                <a:latin typeface="Arial" charset="0"/>
                <a:ea typeface="Arial" charset="0"/>
                <a:cs typeface="Arial" charset="0"/>
                <a:sym typeface="Cabin"/>
              </a:rPr>
              <a:t> - the old value is overwritten</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a:solidFill>
                  <a:srgbClr val="00FF00"/>
                </a:solidFill>
                <a:latin typeface="Courier"/>
                <a:ea typeface="Courier"/>
                <a:cs typeface="Courier"/>
                <a:sym typeface="Courier New"/>
              </a:rPr>
              <a:t>x</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7" name="Text Placeholder 6">
            <a:extLst>
              <a:ext uri="{FF2B5EF4-FFF2-40B4-BE49-F238E27FC236}">
                <a16:creationId xmlns:a16="http://schemas.microsoft.com/office/drawing/2014/main" id="{5C917ABA-52CF-F293-C085-1DEE75312D1F}"/>
              </a:ext>
            </a:extLst>
          </p:cNvPr>
          <p:cNvSpPr>
            <a:spLocks noGrp="1"/>
          </p:cNvSpPr>
          <p:nvPr>
            <p:ph type="body" idx="1"/>
          </p:nvPr>
        </p:nvSpPr>
        <p:spPr/>
        <p:txBody>
          <a:bodyPr>
            <a:normAutofit fontScale="92500" lnSpcReduction="20000"/>
          </a:bodyPr>
          <a:lstStyle/>
          <a:p>
            <a:r>
              <a:rPr lang="en-US" dirty="0">
                <a:solidFill>
                  <a:schemeClr val="bg1"/>
                </a:solidFill>
              </a:rPr>
              <a:t> What is a collection</a:t>
            </a:r>
          </a:p>
          <a:p>
            <a:r>
              <a:rPr lang="en-US" dirty="0">
                <a:solidFill>
                  <a:schemeClr val="bg1"/>
                </a:solidFill>
              </a:rPr>
              <a:t> Lists versus dictionaries</a:t>
            </a:r>
          </a:p>
          <a:p>
            <a:r>
              <a:rPr lang="en-US" dirty="0">
                <a:solidFill>
                  <a:schemeClr val="bg1"/>
                </a:solidFill>
              </a:rPr>
              <a:t>Dictionary Constants</a:t>
            </a:r>
          </a:p>
          <a:p>
            <a:r>
              <a:rPr lang="en-US" dirty="0">
                <a:solidFill>
                  <a:schemeClr val="bg1"/>
                </a:solidFill>
              </a:rPr>
              <a:t>The most common word</a:t>
            </a:r>
          </a:p>
          <a:p>
            <a:r>
              <a:rPr lang="en-US" dirty="0">
                <a:solidFill>
                  <a:schemeClr val="bg1"/>
                </a:solidFill>
              </a:rPr>
              <a:t>Using the get() method</a:t>
            </a:r>
          </a:p>
          <a:p>
            <a:r>
              <a:rPr lang="en-US" dirty="0">
                <a:solidFill>
                  <a:schemeClr val="bg1"/>
                </a:solidFill>
              </a:rPr>
              <a:t>Writing dictionary loops</a:t>
            </a:r>
          </a:p>
          <a:p>
            <a:r>
              <a:rPr lang="en-US" dirty="0">
                <a:solidFill>
                  <a:schemeClr val="bg1"/>
                </a:solidFill>
              </a:rPr>
              <a:t>Sneak peek: Tuples</a:t>
            </a:r>
          </a:p>
          <a:p>
            <a:endParaRPr lang="en-US" dirty="0"/>
          </a:p>
        </p:txBody>
      </p:sp>
    </p:spTree>
    <p:extLst>
      <p:ext uri="{BB962C8B-B14F-4D97-AF65-F5344CB8AC3E}">
        <p14:creationId xmlns:p14="http://schemas.microsoft.com/office/powerpoint/2010/main" val="166355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idx="4294967295"/>
          </p:nvPr>
        </p:nvSpPr>
        <p:spPr>
          <a:xfrm>
            <a:off x="1462700" y="1354179"/>
            <a:ext cx="12469200" cy="414537"/>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502" name="Shape 502"/>
          <p:cNvSpPr txBox="1"/>
          <p:nvPr/>
        </p:nvSpPr>
        <p:spPr>
          <a:xfrm>
            <a:off x="1206100" y="2296123"/>
            <a:ext cx="6797699" cy="5533425"/>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or translation credits here</a:t>
            </a:r>
          </a:p>
        </p:txBody>
      </p:sp>
      <p:pic>
        <p:nvPicPr>
          <p:cNvPr id="503" name="Shape 503"/>
          <p:cNvPicPr preferRelativeResize="0"/>
          <p:nvPr/>
        </p:nvPicPr>
        <p:blipFill rotWithShape="1">
          <a:blip r:embed="rId5">
            <a:alphaModFix/>
          </a:blip>
          <a:srcRect/>
          <a:stretch/>
        </p:blipFill>
        <p:spPr>
          <a:xfrm>
            <a:off x="437900" y="1049048"/>
            <a:ext cx="1024800" cy="1024800"/>
          </a:xfrm>
          <a:prstGeom prst="rect">
            <a:avLst/>
          </a:prstGeom>
          <a:noFill/>
          <a:ln>
            <a:noFill/>
          </a:ln>
        </p:spPr>
      </p:pic>
      <p:pic>
        <p:nvPicPr>
          <p:cNvPr id="504" name="Shape 504"/>
          <p:cNvPicPr preferRelativeResize="0"/>
          <p:nvPr/>
        </p:nvPicPr>
        <p:blipFill rotWithShape="1">
          <a:blip r:embed="rId6">
            <a:alphaModFix/>
          </a:blip>
          <a:srcRect/>
          <a:stretch/>
        </p:blipFill>
        <p:spPr>
          <a:xfrm>
            <a:off x="13897687" y="1227248"/>
            <a:ext cx="1968599" cy="668400"/>
          </a:xfrm>
          <a:prstGeom prst="rect">
            <a:avLst/>
          </a:prstGeom>
          <a:noFill/>
          <a:ln>
            <a:noFill/>
          </a:ln>
        </p:spPr>
      </p:pic>
      <p:sp>
        <p:nvSpPr>
          <p:cNvPr id="505" name="Shape 505"/>
          <p:cNvSpPr txBox="1"/>
          <p:nvPr/>
        </p:nvSpPr>
        <p:spPr>
          <a:xfrm>
            <a:off x="8704400" y="2426599"/>
            <a:ext cx="6797699" cy="5402950"/>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0" y="789709"/>
            <a:ext cx="1308108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 Story of Two Collections..</a:t>
            </a:r>
          </a:p>
        </p:txBody>
      </p:sp>
      <p:sp>
        <p:nvSpPr>
          <p:cNvPr id="227" name="Shape 227"/>
          <p:cNvSpPr txBox="1">
            <a:spLocks noGrp="1"/>
          </p:cNvSpPr>
          <p:nvPr>
            <p:ph type="body" idx="1"/>
          </p:nvPr>
        </p:nvSpPr>
        <p:spPr>
          <a:xfrm>
            <a:off x="608202" y="2603500"/>
            <a:ext cx="8300054" cy="4968875"/>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00FF00"/>
              </a:buClr>
              <a:buSzPct val="100000"/>
              <a:buFont typeface="Cabin"/>
              <a:buChar char="•"/>
            </a:pPr>
            <a:r>
              <a:rPr lang="en-US" sz="3600" u="none" strike="noStrike" cap="none" dirty="0">
                <a:solidFill>
                  <a:srgbClr val="00FF00"/>
                </a:solidFill>
                <a:latin typeface="Arial" charset="0"/>
                <a:ea typeface="Arial" charset="0"/>
                <a:cs typeface="Arial" charset="0"/>
                <a:sym typeface="Cabin"/>
              </a:rPr>
              <a:t>List</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A linear collection of values</a:t>
            </a:r>
            <a:br>
              <a:rPr lang="en-US" sz="3600"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position 0 .. length-1</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Dictionary</a:t>
            </a:r>
          </a:p>
          <a:p>
            <a:pPr marL="670306" marR="0" lvl="1" indent="0" algn="l" rtl="0">
              <a:lnSpc>
                <a:spcPct val="100000"/>
              </a:lnSpc>
              <a:spcBef>
                <a:spcPts val="3500"/>
              </a:spcBef>
              <a:spcAft>
                <a:spcPts val="0"/>
              </a:spcAft>
              <a:buClr>
                <a:schemeClr val="lt1"/>
              </a:buClr>
              <a:buSzPct val="100000"/>
              <a:buNone/>
            </a:pPr>
            <a:r>
              <a:rPr lang="en-US" sz="3600" u="none" strike="noStrike" cap="none" dirty="0">
                <a:solidFill>
                  <a:schemeClr val="lt1"/>
                </a:solidFill>
                <a:latin typeface="Arial" charset="0"/>
                <a:ea typeface="Arial" charset="0"/>
                <a:cs typeface="Arial" charset="0"/>
                <a:sym typeface="Cabin"/>
              </a:rPr>
              <a:t>A linear collection of key-value pairs</a:t>
            </a:r>
            <a:br>
              <a:rPr lang="en-US" sz="3600" u="none" strike="noStrike" cap="none" dirty="0">
                <a:solidFill>
                  <a:schemeClr val="lt1"/>
                </a:solidFill>
                <a:latin typeface="Arial" charset="0"/>
                <a:ea typeface="Arial" charset="0"/>
                <a:cs typeface="Arial" charset="0"/>
                <a:sym typeface="Cabin"/>
              </a:rPr>
            </a:br>
            <a:r>
              <a:rPr lang="en-US" sz="3600" dirty="0">
                <a:solidFill>
                  <a:schemeClr val="lt1"/>
                </a:solidFill>
                <a:latin typeface="Arial" charset="0"/>
                <a:ea typeface="Arial" charset="0"/>
                <a:cs typeface="Arial" charset="0"/>
                <a:sym typeface="Cabin"/>
              </a:rPr>
              <a:t>Lookup by "tag" or "key"</a:t>
            </a:r>
            <a:endParaRPr lang="en-US" sz="3600" u="none" strike="noStrike" cap="none" dirty="0">
              <a:solidFill>
                <a:schemeClr val="lt1"/>
              </a:solidFill>
              <a:latin typeface="Arial" charset="0"/>
              <a:ea typeface="Arial" charset="0"/>
              <a:cs typeface="Arial" charset="0"/>
              <a:sym typeface="Cabin"/>
            </a:endParaRPr>
          </a:p>
        </p:txBody>
      </p:sp>
      <p:pic>
        <p:nvPicPr>
          <p:cNvPr id="232" name="Shape 232"/>
          <p:cNvPicPr preferRelativeResize="0"/>
          <p:nvPr/>
        </p:nvPicPr>
        <p:blipFill rotWithShape="1">
          <a:blip r:embed="rId3">
            <a:alphaModFix/>
          </a:blip>
          <a:srcRect/>
          <a:stretch/>
        </p:blipFill>
        <p:spPr>
          <a:xfrm>
            <a:off x="481012" y="673100"/>
            <a:ext cx="1525499" cy="1524000"/>
          </a:xfrm>
          <a:prstGeom prst="rect">
            <a:avLst/>
          </a:prstGeom>
          <a:noFill/>
          <a:ln>
            <a:noFill/>
          </a:ln>
        </p:spPr>
      </p:pic>
      <p:sp>
        <p:nvSpPr>
          <p:cNvPr id="3" name="TextBox 2">
            <a:extLst>
              <a:ext uri="{FF2B5EF4-FFF2-40B4-BE49-F238E27FC236}">
                <a16:creationId xmlns:a16="http://schemas.microsoft.com/office/drawing/2014/main" id="{A4BC4DC6-E905-8907-17C8-BE8B76D97351}"/>
              </a:ext>
            </a:extLst>
          </p:cNvPr>
          <p:cNvSpPr txBox="1"/>
          <p:nvPr/>
        </p:nvSpPr>
        <p:spPr>
          <a:xfrm>
            <a:off x="8908256" y="7782579"/>
            <a:ext cx="8129586" cy="523220"/>
          </a:xfrm>
          <a:prstGeom prst="rect">
            <a:avLst/>
          </a:prstGeom>
          <a:noFill/>
        </p:spPr>
        <p:txBody>
          <a:bodyPr wrap="square">
            <a:spAutoFit/>
          </a:bodyPr>
          <a:lstStyle/>
          <a:p>
            <a:r>
              <a:rPr lang="en-US" dirty="0">
                <a:solidFill>
                  <a:schemeClr val="bg1"/>
                </a:solidFill>
              </a:rPr>
              <a:t>https://</a:t>
            </a:r>
            <a:r>
              <a:rPr lang="en-US" dirty="0" err="1">
                <a:solidFill>
                  <a:schemeClr val="bg1"/>
                </a:solidFill>
              </a:rPr>
              <a:t>en.wikipedia.org</a:t>
            </a:r>
            <a:r>
              <a:rPr lang="en-US" dirty="0">
                <a:solidFill>
                  <a:schemeClr val="bg1"/>
                </a:solidFill>
              </a:rPr>
              <a:t>/wiki/</a:t>
            </a:r>
            <a:r>
              <a:rPr lang="en-US" dirty="0" err="1">
                <a:solidFill>
                  <a:schemeClr val="bg1"/>
                </a:solidFill>
              </a:rPr>
              <a:t>Index_card</a:t>
            </a:r>
            <a:r>
              <a:rPr lang="en-US" dirty="0">
                <a:solidFill>
                  <a:schemeClr val="bg1"/>
                </a:solidFill>
              </a:rPr>
              <a:t>#/media/File:LA2-katalogkort.jpg</a:t>
            </a:r>
          </a:p>
          <a:p>
            <a:r>
              <a:rPr lang="en-US" dirty="0">
                <a:solidFill>
                  <a:schemeClr val="bg1"/>
                </a:solidFill>
              </a:rPr>
              <a:t>https://</a:t>
            </a:r>
            <a:r>
              <a:rPr lang="en-US" dirty="0" err="1">
                <a:solidFill>
                  <a:schemeClr val="bg1"/>
                </a:solidFill>
              </a:rPr>
              <a:t>commons.wikimedia.org</a:t>
            </a:r>
            <a:r>
              <a:rPr lang="en-US" dirty="0">
                <a:solidFill>
                  <a:schemeClr val="bg1"/>
                </a:solidFill>
              </a:rPr>
              <a:t>/wiki/</a:t>
            </a:r>
            <a:r>
              <a:rPr lang="en-US" dirty="0" err="1">
                <a:solidFill>
                  <a:schemeClr val="bg1"/>
                </a:solidFill>
              </a:rPr>
              <a:t>File:Shelves-of-file-folders.jpg</a:t>
            </a:r>
            <a:endParaRPr lang="en-US" dirty="0">
              <a:solidFill>
                <a:schemeClr val="bg1"/>
              </a:solidFill>
            </a:endParaRPr>
          </a:p>
        </p:txBody>
      </p:sp>
      <p:pic>
        <p:nvPicPr>
          <p:cNvPr id="5" name="Picture 4" descr="A card catalog in a drawer&#10;&#10;Description automatically generated">
            <a:extLst>
              <a:ext uri="{FF2B5EF4-FFF2-40B4-BE49-F238E27FC236}">
                <a16:creationId xmlns:a16="http://schemas.microsoft.com/office/drawing/2014/main" id="{A22806FF-D008-D791-0AE0-47B452D86F72}"/>
              </a:ext>
            </a:extLst>
          </p:cNvPr>
          <p:cNvPicPr>
            <a:picLocks noChangeAspect="1"/>
          </p:cNvPicPr>
          <p:nvPr/>
        </p:nvPicPr>
        <p:blipFill>
          <a:blip r:embed="rId4"/>
          <a:stretch>
            <a:fillRect/>
          </a:stretch>
        </p:blipFill>
        <p:spPr>
          <a:xfrm>
            <a:off x="9628187" y="2539999"/>
            <a:ext cx="2732873" cy="2335583"/>
          </a:xfrm>
          <a:prstGeom prst="rect">
            <a:avLst/>
          </a:prstGeom>
        </p:spPr>
      </p:pic>
      <p:pic>
        <p:nvPicPr>
          <p:cNvPr id="7" name="Picture 6" descr="A shelf with file folders with labels on them">
            <a:extLst>
              <a:ext uri="{FF2B5EF4-FFF2-40B4-BE49-F238E27FC236}">
                <a16:creationId xmlns:a16="http://schemas.microsoft.com/office/drawing/2014/main" id="{EDB1DF77-F231-3BC4-6244-282D20BF09EB}"/>
              </a:ext>
            </a:extLst>
          </p:cNvPr>
          <p:cNvPicPr>
            <a:picLocks noChangeAspect="1"/>
          </p:cNvPicPr>
          <p:nvPr/>
        </p:nvPicPr>
        <p:blipFill rotWithShape="1">
          <a:blip r:embed="rId5"/>
          <a:srcRect t="24220" r="55874" b="27715"/>
          <a:stretch/>
        </p:blipFill>
        <p:spPr>
          <a:xfrm>
            <a:off x="13080991" y="3462663"/>
            <a:ext cx="2516188" cy="3654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dirty="0">
                <a:solidFill>
                  <a:schemeClr val="lt1"/>
                </a:solidFill>
                <a:latin typeface="Arial" charset="0"/>
                <a:ea typeface="Arial" charset="0"/>
                <a:cs typeface="Arial" charset="0"/>
                <a:sym typeface="Cabin"/>
              </a:rPr>
              <a:t>Similar concepts </a:t>
            </a:r>
            <a:r>
              <a:rPr lang="en-US" sz="3000" u="none" strike="noStrike" cap="none" dirty="0">
                <a:solidFill>
                  <a:schemeClr val="lt1"/>
                </a:solidFill>
                <a:latin typeface="Arial" charset="0"/>
                <a:ea typeface="Arial" charset="0"/>
                <a:cs typeface="Arial" charset="0"/>
                <a:sym typeface="Cabin"/>
              </a:rPr>
              <a:t>in different programming languages</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Associative Arrays - Perl / P</a:t>
            </a:r>
            <a:r>
              <a:rPr lang="en-US" sz="3000" dirty="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dirty="0">
                <a:solidFill>
                  <a:schemeClr val="lt1"/>
                </a:solidFill>
                <a:latin typeface="Arial" charset="0"/>
                <a:ea typeface="Arial" charset="0"/>
                <a:cs typeface="Arial" charset="0"/>
                <a:sym typeface="Cabin"/>
              </a:rPr>
              <a:t>-  Property Bag - C# / </a:t>
            </a:r>
            <a:r>
              <a:rPr lang="en-US" sz="3000" u="none" strike="noStrike" cap="none" dirty="0" err="1">
                <a:solidFill>
                  <a:schemeClr val="lt1"/>
                </a:solidFill>
                <a:latin typeface="Arial" charset="0"/>
                <a:ea typeface="Arial" charset="0"/>
                <a:cs typeface="Arial" charset="0"/>
                <a:sym typeface="Cabin"/>
              </a:rPr>
              <a:t>.Net</a:t>
            </a:r>
            <a:endParaRPr lang="en-US" sz="3000" u="none" strike="noStrike" cap="none" dirty="0">
              <a:solidFill>
                <a:schemeClr val="lt1"/>
              </a:solidFill>
              <a:latin typeface="Arial" charset="0"/>
              <a:ea typeface="Arial" charset="0"/>
              <a:cs typeface="Arial" charset="0"/>
              <a:sym typeface="Cabin"/>
            </a:endParaRPr>
          </a:p>
        </p:txBody>
      </p:sp>
      <p:pic>
        <p:nvPicPr>
          <p:cNvPr id="2" name="Picture 1" descr="A shelf with file folders with labels on them">
            <a:extLst>
              <a:ext uri="{FF2B5EF4-FFF2-40B4-BE49-F238E27FC236}">
                <a16:creationId xmlns:a16="http://schemas.microsoft.com/office/drawing/2014/main" id="{0BC68F8A-EBD4-84F3-ADB8-B522FBA38B6B}"/>
              </a:ext>
            </a:extLst>
          </p:cNvPr>
          <p:cNvPicPr>
            <a:picLocks noChangeAspect="1"/>
          </p:cNvPicPr>
          <p:nvPr/>
        </p:nvPicPr>
        <p:blipFill rotWithShape="1">
          <a:blip r:embed="rId3"/>
          <a:srcRect t="24220" r="55874" b="27715"/>
          <a:stretch/>
        </p:blipFill>
        <p:spPr>
          <a:xfrm>
            <a:off x="12480127" y="4824414"/>
            <a:ext cx="2516188" cy="3654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2AC7-48CC-BB51-C84E-676616EC5892}"/>
              </a:ext>
            </a:extLst>
          </p:cNvPr>
          <p:cNvSpPr>
            <a:spLocks noGrp="1"/>
          </p:cNvSpPr>
          <p:nvPr>
            <p:ph type="title"/>
          </p:nvPr>
        </p:nvSpPr>
        <p:spPr/>
        <p:txBody>
          <a:bodyPr/>
          <a:lstStyle/>
          <a:p>
            <a:r>
              <a:rPr lang="en-US" dirty="0"/>
              <a:t>Dictionaries over time in Python</a:t>
            </a:r>
          </a:p>
        </p:txBody>
      </p:sp>
      <p:sp>
        <p:nvSpPr>
          <p:cNvPr id="5" name="Text Placeholder 4">
            <a:extLst>
              <a:ext uri="{FF2B5EF4-FFF2-40B4-BE49-F238E27FC236}">
                <a16:creationId xmlns:a16="http://schemas.microsoft.com/office/drawing/2014/main" id="{51B38BE2-A722-6CDB-1376-ECC593A04B95}"/>
              </a:ext>
            </a:extLst>
          </p:cNvPr>
          <p:cNvSpPr>
            <a:spLocks noGrp="1"/>
          </p:cNvSpPr>
          <p:nvPr>
            <p:ph type="body" idx="1"/>
          </p:nvPr>
        </p:nvSpPr>
        <p:spPr>
          <a:xfrm>
            <a:off x="1155699" y="2603500"/>
            <a:ext cx="12578229" cy="5702299"/>
          </a:xfrm>
        </p:spPr>
        <p:txBody>
          <a:bodyPr/>
          <a:lstStyle/>
          <a:p>
            <a:r>
              <a:rPr lang="en-US" dirty="0"/>
              <a:t>Python 3.7 and later dictionaries keep entries in the order they were inserted</a:t>
            </a:r>
          </a:p>
          <a:p>
            <a:r>
              <a:rPr lang="en-US" dirty="0"/>
              <a:t>Prior to Python 3.7 dictionaries did not keep entries in the order of insertion (a pure hash table)</a:t>
            </a:r>
          </a:p>
          <a:p>
            <a:r>
              <a:rPr lang="en-US" dirty="0"/>
              <a:t>"insertion order" is not "sorted by key order"</a:t>
            </a:r>
          </a:p>
        </p:txBody>
      </p:sp>
    </p:spTree>
    <p:extLst>
      <p:ext uri="{BB962C8B-B14F-4D97-AF65-F5344CB8AC3E}">
        <p14:creationId xmlns:p14="http://schemas.microsoft.com/office/powerpoint/2010/main" val="2997282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490E-F485-47F1-E46A-76EFBB68CF6D}"/>
              </a:ext>
            </a:extLst>
          </p:cNvPr>
          <p:cNvSpPr>
            <a:spLocks noGrp="1"/>
          </p:cNvSpPr>
          <p:nvPr>
            <p:ph type="title"/>
          </p:nvPr>
        </p:nvSpPr>
        <p:spPr/>
        <p:txBody>
          <a:bodyPr/>
          <a:lstStyle/>
          <a:p>
            <a:r>
              <a:rPr lang="en-US" dirty="0"/>
              <a:t>Below the Abstraction</a:t>
            </a:r>
          </a:p>
        </p:txBody>
      </p:sp>
      <p:sp>
        <p:nvSpPr>
          <p:cNvPr id="3" name="Text Placeholder 2">
            <a:extLst>
              <a:ext uri="{FF2B5EF4-FFF2-40B4-BE49-F238E27FC236}">
                <a16:creationId xmlns:a16="http://schemas.microsoft.com/office/drawing/2014/main" id="{EF317C0C-98DF-088C-E5C4-44EB0293DC40}"/>
              </a:ext>
            </a:extLst>
          </p:cNvPr>
          <p:cNvSpPr>
            <a:spLocks noGrp="1"/>
          </p:cNvSpPr>
          <p:nvPr>
            <p:ph type="body" idx="1"/>
          </p:nvPr>
        </p:nvSpPr>
        <p:spPr/>
        <p:txBody>
          <a:bodyPr/>
          <a:lstStyle/>
          <a:p>
            <a:r>
              <a:rPr lang="en-US" dirty="0"/>
              <a:t>Python lists, dictionaries, and tuples are "abstract objects" designed to be easy to use</a:t>
            </a:r>
          </a:p>
          <a:p>
            <a:r>
              <a:rPr lang="en-US" dirty="0"/>
              <a:t>For now we will just understand them and use them and thank the creators of Python for making them easy for us</a:t>
            </a:r>
          </a:p>
          <a:p>
            <a:r>
              <a:rPr lang="en-US" dirty="0"/>
              <a:t>Using Python collections is easy.  Creating the code to support them is tricky and uses Computer Science concepts like dynamic memory, arrays, linked lists, hash maps and trees.</a:t>
            </a:r>
          </a:p>
          <a:p>
            <a:r>
              <a:rPr lang="en-US" dirty="0"/>
              <a:t>But that implementation detail is for a later course…</a:t>
            </a:r>
          </a:p>
        </p:txBody>
      </p:sp>
    </p:spTree>
    <p:extLst>
      <p:ext uri="{BB962C8B-B14F-4D97-AF65-F5344CB8AC3E}">
        <p14:creationId xmlns:p14="http://schemas.microsoft.com/office/powerpoint/2010/main" val="25483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dirty="0">
                <a:solidFill>
                  <a:schemeClr val="lt1"/>
                </a:solidFill>
                <a:latin typeface="Arial" charset="0"/>
                <a:ea typeface="Arial" charset="0"/>
                <a:cs typeface="Arial" charset="0"/>
                <a:sym typeface="Cabin"/>
              </a:rPr>
              <a:t>We append values to the end of a List and look them up by position</a:t>
            </a:r>
            <a:endParaRPr lang="en-US" sz="3600" u="none" strike="noStrike" cap="none" dirty="0">
              <a:solidFill>
                <a:schemeClr val="lt1"/>
              </a:solidFill>
              <a:latin typeface="Arial" charset="0"/>
              <a:ea typeface="Arial" charset="0"/>
              <a:cs typeface="Arial" charset="0"/>
              <a:sym typeface="Cabin"/>
            </a:endParaRPr>
          </a:p>
          <a:p>
            <a:pPr marL="749300" indent="-371094">
              <a:buClr>
                <a:srgbClr val="FF00FF"/>
              </a:buClr>
              <a:buSzPct val="100000"/>
              <a:buFont typeface="Cabin"/>
              <a:buChar char="•"/>
            </a:pPr>
            <a:r>
              <a:rPr lang="en-US" dirty="0">
                <a:solidFill>
                  <a:schemeClr val="lt1"/>
                </a:solidFill>
                <a:latin typeface="Arial" charset="0"/>
                <a:ea typeface="Arial" charset="0"/>
                <a:cs typeface="Arial" charset="0"/>
                <a:sym typeface="Cabin"/>
              </a:rPr>
              <a:t>We insert values into a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a:t>
            </a:r>
            <a:r>
              <a:rPr lang="en-US" dirty="0">
                <a:solidFill>
                  <a:schemeClr val="lt1"/>
                </a:solidFill>
                <a:latin typeface="Arial" charset="0"/>
                <a:ea typeface="Arial" charset="0"/>
                <a:cs typeface="Arial" charset="0"/>
                <a:sym typeface="Cabin"/>
              </a:rPr>
              <a:t>using a key and retrieve them using a key</a:t>
            </a:r>
            <a:endParaRPr lang="en-US" sz="3600" u="none" strike="noStrike" cap="none" dirty="0">
              <a:solidFill>
                <a:schemeClr val="lt1"/>
              </a:solidFill>
              <a:latin typeface="Arial" charset="0"/>
              <a:ea typeface="Arial" charset="0"/>
              <a:cs typeface="Arial" charset="0"/>
              <a:sym typeface="Cabin"/>
            </a:endParaRP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err="1">
                <a:solidFill>
                  <a:srgbClr val="FF00FF"/>
                </a:solidFill>
                <a:latin typeface="Courier"/>
                <a:ea typeface="Courier"/>
                <a:cs typeface="Courier"/>
                <a:sym typeface="Courier New"/>
              </a:rPr>
              <a:t>dict</a:t>
            </a:r>
            <a:r>
              <a:rPr lang="en-US" sz="2400" b="1"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['money']</a:t>
            </a:r>
            <a:r>
              <a:rPr lang="en-US" sz="2400" b="1" i="0" u="none" strike="noStrike" cap="none" dirty="0">
                <a:solidFill>
                  <a:schemeClr val="lt1"/>
                </a:solidFill>
                <a:latin typeface="Courier"/>
                <a:ea typeface="Courier"/>
                <a:cs typeface="Courier"/>
                <a:sym typeface="Courier New"/>
              </a:rPr>
              <a:t> = 12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i="0" u="none" strike="noStrike" cap="none" dirty="0">
                <a:solidFill>
                  <a:schemeClr val="lt1"/>
                </a:solidFill>
                <a:latin typeface="Courier"/>
                <a:ea typeface="Courier"/>
                <a:cs typeface="Courier"/>
                <a:sym typeface="Courier New"/>
              </a:rPr>
              <a:t> = 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['tissues']</a:t>
            </a:r>
            <a:r>
              <a:rPr lang="en-US" sz="2400" b="1" i="0" u="none" strike="noStrike" cap="none" dirty="0">
                <a:solidFill>
                  <a:schemeClr val="lt1"/>
                </a:solidFill>
                <a:latin typeface="Courier"/>
                <a:ea typeface="Courier"/>
                <a:cs typeface="Courier"/>
                <a:sym typeface="Courier New"/>
              </a:rPr>
              <a:t> = 75</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{'money': 12, 'candy': 3, 'tissues': 75}</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dirty="0">
                <a:solidFill>
                  <a:srgbClr val="FFFF00"/>
                </a:solidFill>
                <a:latin typeface="Courier"/>
                <a:ea typeface="Courier"/>
                <a:cs typeface="Courier"/>
                <a:sym typeface="Courier New"/>
              </a:rPr>
              <a:t>)</a:t>
            </a:r>
            <a:endParaRPr lang="en-US" sz="2400" b="1"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i="0" u="none" strike="noStrike" cap="none" dirty="0">
                <a:solidFill>
                  <a:schemeClr val="lt1"/>
                </a:solidFill>
                <a:latin typeface="Courier"/>
                <a:ea typeface="Courier"/>
                <a:cs typeface="Courier"/>
                <a:sym typeface="Courier New"/>
              </a:rPr>
              <a:t> = </a:t>
            </a:r>
            <a:r>
              <a:rPr lang="en-US" sz="2400" b="1" i="0" u="none" strike="noStrike" cap="none" dirty="0">
                <a:solidFill>
                  <a:srgbClr val="00FF00"/>
                </a:solidFill>
                <a:latin typeface="Courier"/>
                <a:ea typeface="Courier"/>
                <a:cs typeface="Courier"/>
                <a:sym typeface="Courier New"/>
              </a:rPr>
              <a:t>purse</a:t>
            </a:r>
            <a:r>
              <a:rPr lang="en-US" sz="2400" b="1" i="0" u="none" strike="noStrike" cap="none" dirty="0">
                <a:solidFill>
                  <a:srgbClr val="00FFFF"/>
                </a:solidFill>
                <a:latin typeface="Courier"/>
                <a:ea typeface="Courier"/>
                <a:cs typeface="Courier"/>
                <a:sym typeface="Courier New"/>
              </a:rPr>
              <a:t>['candy']</a:t>
            </a:r>
            <a:r>
              <a:rPr lang="en-US" sz="2400" b="1" i="0" u="none" strike="noStrike" cap="none" dirty="0">
                <a:solidFill>
                  <a:schemeClr val="lt1"/>
                </a:solidFill>
                <a:latin typeface="Courier"/>
                <a:ea typeface="Courier"/>
                <a:cs typeface="Courier"/>
                <a:sym typeface="Courier New"/>
              </a:rPr>
              <a:t> + 2</a:t>
            </a:r>
          </a:p>
          <a:p>
            <a:pPr>
              <a:buClr>
                <a:schemeClr val="lt1"/>
              </a:buClr>
              <a:buSzPct val="25000"/>
            </a:pPr>
            <a:r>
              <a:rPr lang="en-US" sz="2400" b="1" i="0" u="none" strike="noStrike" cap="none" dirty="0">
                <a:solidFill>
                  <a:schemeClr val="lt1"/>
                </a:solidFill>
                <a:latin typeface="Courier"/>
                <a:ea typeface="Courier"/>
                <a:cs typeface="Courier"/>
                <a:sym typeface="Courier New"/>
              </a:rPr>
              <a:t>&gt;&gt;&gt; </a:t>
            </a:r>
            <a:r>
              <a:rPr lang="en-US" sz="2400" b="1" i="0" u="none" strike="noStrike" cap="none" dirty="0">
                <a:solidFill>
                  <a:srgbClr val="FFFF00"/>
                </a:solidFill>
                <a:latin typeface="Courier"/>
                <a:ea typeface="Courier"/>
                <a:cs typeface="Courier"/>
                <a:sym typeface="Courier New"/>
              </a:rPr>
              <a:t>print(</a:t>
            </a:r>
            <a:r>
              <a:rPr lang="en-US" sz="2400" b="1" i="0" u="none" strike="noStrike" cap="none" dirty="0">
                <a:solidFill>
                  <a:srgbClr val="00FF00"/>
                </a:solidFill>
                <a:latin typeface="Courier"/>
                <a:ea typeface="Courier"/>
                <a:cs typeface="Courier"/>
                <a:sym typeface="Courier New"/>
              </a:rPr>
              <a:t>purse</a:t>
            </a:r>
            <a:r>
              <a:rPr lang="en-US" sz="2400" b="1" dirty="0">
                <a:solidFill>
                  <a:srgbClr val="FFFF00"/>
                </a:solidFill>
                <a:latin typeface="Courier"/>
                <a:ea typeface="Courier"/>
                <a:cs typeface="Courier"/>
                <a:sym typeface="Courier New"/>
              </a:rPr>
              <a:t>)</a:t>
            </a:r>
            <a:endParaRPr lang="en-US" sz="24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{'money': 12, </a:t>
            </a:r>
            <a:r>
              <a:rPr lang="en-US" sz="2400" b="1" i="0" u="none" strike="noStrike" cap="none" dirty="0">
                <a:solidFill>
                  <a:srgbClr val="00FFFF"/>
                </a:solidFill>
                <a:latin typeface="Courier"/>
                <a:ea typeface="Courier"/>
                <a:cs typeface="Courier"/>
                <a:sym typeface="Courier New"/>
              </a:rPr>
              <a:t>'candy': 5</a:t>
            </a:r>
            <a:r>
              <a:rPr lang="en-US" sz="2400" b="1" i="0" u="none" strike="noStrike" cap="none" dirty="0">
                <a:solidFill>
                  <a:schemeClr val="lt1"/>
                </a:solidFill>
                <a:latin typeface="Courier"/>
                <a:ea typeface="Courier"/>
                <a:cs typeface="Courier"/>
                <a:sym typeface="Courier New"/>
              </a:rPr>
              <a:t>, 'tissues': 75}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Dictionaries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err="1">
                <a:solidFill>
                  <a:srgbClr val="FF00FF"/>
                </a:solidFill>
                <a:latin typeface="Courier"/>
                <a:ea typeface="Courier"/>
                <a:cs typeface="Courier"/>
                <a:sym typeface="Courier New"/>
              </a:rPr>
              <a:t>append</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21, 183</a:t>
            </a:r>
            <a:r>
              <a:rPr lang="en-US" sz="30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err="1">
                <a:solidFill>
                  <a:srgbClr val="00FF00"/>
                </a:solidFill>
                <a:latin typeface="Courier"/>
                <a:ea typeface="Courier"/>
                <a:cs typeface="Courier"/>
                <a:sym typeface="Courier New"/>
              </a:rPr>
              <a:t>lst</a:t>
            </a: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FF"/>
                </a:solidFill>
                <a:latin typeface="Courier"/>
                <a:ea typeface="Courier"/>
                <a:cs typeface="Courier"/>
                <a:sym typeface="Courier New"/>
              </a:rPr>
              <a:t>0</a:t>
            </a:r>
            <a:r>
              <a:rPr lang="en-US" sz="3000" b="1" i="0" u="none" strike="noStrike" cap="none" dirty="0">
                <a:solidFill>
                  <a:srgbClr val="00FF00"/>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b="1" i="0" u="none" strike="noStrike" cap="none" dirty="0">
                <a:solidFill>
                  <a:srgbClr val="00FF00"/>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00FF00"/>
                </a:solidFill>
                <a:latin typeface="Courier"/>
                <a:ea typeface="Courier"/>
                <a:cs typeface="Courier"/>
                <a:sym typeface="Courier New"/>
              </a:rPr>
              <a:t>lst</a:t>
            </a:r>
            <a:r>
              <a:rPr lang="en-US" sz="3000" b="1" dirty="0">
                <a:solidFill>
                  <a:srgbClr val="FFFF00"/>
                </a:solidFill>
                <a:latin typeface="Courier"/>
                <a:ea typeface="Courier"/>
                <a:cs typeface="Courier"/>
                <a:sym typeface="Courier New"/>
              </a:rPr>
              <a:t>)</a:t>
            </a:r>
            <a:endParaRPr lang="en-US" sz="30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rgbClr val="00FF00"/>
                </a:solidFill>
                <a:latin typeface="Courier"/>
                <a:ea typeface="Courier"/>
                <a:cs typeface="Courier"/>
                <a:sym typeface="Courier New"/>
              </a:rPr>
              <a:t>[</a:t>
            </a:r>
            <a:r>
              <a:rPr lang="en-US" sz="3000" b="1" i="0" u="none" strike="noStrike" cap="none" dirty="0">
                <a:solidFill>
                  <a:srgbClr val="FFFF00"/>
                </a:solidFill>
                <a:latin typeface="Courier"/>
                <a:ea typeface="Courier"/>
                <a:cs typeface="Courier"/>
                <a:sym typeface="Courier New"/>
              </a:rPr>
              <a:t>23, 183</a:t>
            </a:r>
            <a:r>
              <a:rPr lang="en-US" sz="3000" b="1"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0000FF"/>
                </a:solidFill>
                <a:latin typeface="Courier"/>
                <a:ea typeface="Courier"/>
                <a:cs typeface="Courier"/>
                <a:sym typeface="Courier New"/>
              </a:rPr>
              <a:t> </a:t>
            </a:r>
            <a:r>
              <a:rPr lang="en-US" sz="3000" b="1" i="0" u="none" strike="noStrike" cap="none" dirty="0" err="1">
                <a:solidFill>
                  <a:srgbClr val="00FFFF"/>
                </a:solidFill>
                <a:latin typeface="Courier"/>
                <a:ea typeface="Courier"/>
                <a:cs typeface="Courier"/>
                <a:sym typeface="Courier New"/>
              </a:rPr>
              <a:t>dict</a:t>
            </a:r>
            <a:r>
              <a:rPr lang="en-US" sz="3000" b="1"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 </a:t>
            </a:r>
            <a:r>
              <a:rPr lang="en-US" sz="3000" b="1" i="0" u="none" strike="noStrike" cap="none" dirty="0">
                <a:solidFill>
                  <a:srgbClr val="FFFF00"/>
                </a:solidFill>
                <a:latin typeface="Courier"/>
                <a:ea typeface="Courier"/>
                <a:cs typeface="Courier"/>
                <a:sym typeface="Courier New"/>
              </a:rPr>
              <a:t>182</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21</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err="1">
                <a:solidFill>
                  <a:srgbClr val="FF00FF"/>
                </a:solidFill>
                <a:latin typeface="Courier"/>
                <a:ea typeface="Courier"/>
                <a:cs typeface="Courier"/>
                <a:sym typeface="Courier New"/>
              </a:rPr>
              <a:t>ddd</a:t>
            </a: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 23</a:t>
            </a:r>
          </a:p>
          <a:p>
            <a:pPr lvl="0">
              <a:buClr>
                <a:srgbClr val="FF00FF"/>
              </a:buClr>
              <a:buSzPct val="25000"/>
            </a:pPr>
            <a:r>
              <a:rPr lang="en-US" sz="3000" b="1" i="0" u="none" strike="noStrike" cap="none" dirty="0">
                <a:solidFill>
                  <a:srgbClr val="FF00FF"/>
                </a:solidFill>
                <a:latin typeface="Courier"/>
                <a:ea typeface="Courier"/>
                <a:cs typeface="Courier"/>
                <a:sym typeface="Courier New"/>
              </a:rPr>
              <a:t>&gt;&gt;&gt; </a:t>
            </a:r>
            <a:r>
              <a:rPr lang="en-US" sz="3000" b="1" i="0" u="none" strike="noStrike" cap="none" dirty="0">
                <a:solidFill>
                  <a:srgbClr val="FFFF00"/>
                </a:solidFill>
                <a:latin typeface="Courier"/>
                <a:ea typeface="Courier"/>
                <a:cs typeface="Courier"/>
                <a:sym typeface="Courier New"/>
              </a:rPr>
              <a:t>print(</a:t>
            </a:r>
            <a:r>
              <a:rPr lang="en-US" sz="3000" b="1" i="0" u="none" strike="noStrike" cap="none" dirty="0" err="1">
                <a:solidFill>
                  <a:srgbClr val="FF00FF"/>
                </a:solidFill>
                <a:latin typeface="Courier"/>
                <a:ea typeface="Courier"/>
                <a:cs typeface="Courier"/>
                <a:sym typeface="Courier New"/>
              </a:rPr>
              <a:t>ddd</a:t>
            </a:r>
            <a:r>
              <a:rPr lang="en-US" sz="3000" b="1" dirty="0">
                <a:solidFill>
                  <a:srgbClr val="FFFF00"/>
                </a:solidFill>
                <a:latin typeface="Courier"/>
                <a:ea typeface="Courier"/>
                <a:cs typeface="Courier"/>
                <a:sym typeface="Courier New"/>
              </a:rPr>
              <a:t>)</a:t>
            </a:r>
            <a:endParaRPr lang="en-US" sz="3000" b="1"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b="1" i="0" u="none" strike="noStrike" cap="none" dirty="0">
                <a:solidFill>
                  <a:srgbClr val="FF00FF"/>
                </a:solidFill>
                <a:latin typeface="Courier"/>
                <a:ea typeface="Courier"/>
                <a:cs typeface="Courier"/>
                <a:sym typeface="Courier New"/>
              </a:rPr>
              <a:t>{</a:t>
            </a:r>
            <a:r>
              <a:rPr lang="en-US" sz="3000" b="1" i="0" u="none" strike="noStrike" cap="none" dirty="0">
                <a:solidFill>
                  <a:srgbClr val="FF7F00"/>
                </a:solidFill>
                <a:latin typeface="Courier"/>
                <a:ea typeface="Courier"/>
                <a:cs typeface="Courier"/>
                <a:sym typeface="Courier New"/>
              </a:rPr>
              <a:t>'age'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23</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7F00"/>
                </a:solidFill>
                <a:latin typeface="Courier"/>
                <a:ea typeface="Courier"/>
                <a:cs typeface="Courier"/>
                <a:sym typeface="Courier New"/>
              </a:rPr>
              <a:t>'course'</a:t>
            </a:r>
            <a:r>
              <a:rPr lang="en-US" sz="3000" b="1" i="0" u="none" strike="noStrike" cap="none" dirty="0">
                <a:solidFill>
                  <a:srgbClr val="FF00FF"/>
                </a:solidFill>
                <a:latin typeface="Courier"/>
                <a:ea typeface="Courier"/>
                <a:cs typeface="Courier"/>
                <a:sym typeface="Courier New"/>
              </a:rPr>
              <a:t>: </a:t>
            </a:r>
            <a:r>
              <a:rPr lang="en-US" sz="3000" b="1" i="0" u="none" strike="noStrike" cap="none" dirty="0">
                <a:solidFill>
                  <a:srgbClr val="FFFF00"/>
                </a:solidFill>
                <a:latin typeface="Courier"/>
                <a:ea typeface="Courier"/>
                <a:cs typeface="Courier"/>
                <a:sym typeface="Courier New"/>
              </a:rPr>
              <a:t>182</a:t>
            </a:r>
            <a:r>
              <a:rPr lang="en-US" sz="3000" b="1" i="0" u="none" strike="noStrike" cap="none" dirty="0">
                <a:solidFill>
                  <a:srgbClr val="FF00FF"/>
                </a:solidFill>
                <a:latin typeface="Courier"/>
                <a:ea typeface="Courier"/>
                <a:cs typeface="Courier"/>
                <a:sym typeface="Courier New"/>
              </a:rPr>
              <a:t>}</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2646</Words>
  <Application>Microsoft Macintosh PowerPoint</Application>
  <PresentationFormat>Custom</PresentationFormat>
  <Paragraphs>330</Paragraphs>
  <Slides>31</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Cabin</vt:lpstr>
      <vt:lpstr>Arial</vt:lpstr>
      <vt:lpstr>Courier</vt:lpstr>
      <vt:lpstr>Courier New</vt:lpstr>
      <vt:lpstr>Gill Sans</vt:lpstr>
      <vt:lpstr>1_Title &amp; Subtitle</vt:lpstr>
      <vt:lpstr>Python Dictionaries</vt:lpstr>
      <vt:lpstr>What is a Collection?</vt:lpstr>
      <vt:lpstr>What is Not a “Collection”?</vt:lpstr>
      <vt:lpstr>A Story of Two Collections..</vt:lpstr>
      <vt:lpstr>Dictionaries</vt:lpstr>
      <vt:lpstr>Dictionaries over time in Python</vt:lpstr>
      <vt:lpstr>Below the Abstraction</vt:lpstr>
      <vt:lpstr>Dictionaries</vt:lpstr>
      <vt:lpstr>Comparing Lists and Dictionaries</vt:lpstr>
      <vt:lpstr>PowerPoint Presentation</vt:lpstr>
      <vt:lpstr>Dictionary Literals (Constants)</vt:lpstr>
      <vt:lpstr>Most Common Name?</vt:lpstr>
      <vt:lpstr>Most Common Name?</vt:lpstr>
      <vt:lpstr>Most Common Name?</vt:lpstr>
      <vt:lpstr>Many Counters with a Dictionary</vt:lpstr>
      <vt:lpstr>Dictionary Tracebacks</vt:lpstr>
      <vt:lpstr>When We See a New Name</vt:lpstr>
      <vt:lpstr>The get Method for Dictionaries</vt:lpstr>
      <vt:lpstr>Simplified Counting with get()</vt:lpstr>
      <vt:lpstr>Simplified Counting with get()</vt:lpstr>
      <vt:lpstr>PowerPoint Presentation</vt:lpstr>
      <vt:lpstr>PowerPoint Presentation</vt:lpstr>
      <vt:lpstr>Counting Pattern</vt:lpstr>
      <vt:lpstr>PowerPoint Presentation</vt:lpstr>
      <vt:lpstr>PowerPoint Presentation</vt:lpstr>
      <vt:lpstr>Definite Loops and Dictionaries</vt:lpstr>
      <vt:lpstr>Retrieving Lists of Keys and Values</vt:lpstr>
      <vt:lpstr>Bonus: Two Iteration Variables!</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Severance, Charles</cp:lastModifiedBy>
  <cp:revision>71</cp:revision>
  <dcterms:modified xsi:type="dcterms:W3CDTF">2023-12-27T23:24:06Z</dcterms:modified>
</cp:coreProperties>
</file>