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30"/>
  </p:notesMasterIdLst>
  <p:sldIdLst>
    <p:sldId id="256" r:id="rId2"/>
    <p:sldId id="257" r:id="rId3"/>
    <p:sldId id="261" r:id="rId4"/>
    <p:sldId id="304" r:id="rId5"/>
    <p:sldId id="325" r:id="rId6"/>
    <p:sldId id="326" r:id="rId7"/>
    <p:sldId id="327" r:id="rId8"/>
    <p:sldId id="306" r:id="rId9"/>
    <p:sldId id="305" r:id="rId10"/>
    <p:sldId id="310" r:id="rId11"/>
    <p:sldId id="318" r:id="rId12"/>
    <p:sldId id="321" r:id="rId13"/>
    <p:sldId id="313" r:id="rId14"/>
    <p:sldId id="323" r:id="rId15"/>
    <p:sldId id="312" r:id="rId16"/>
    <p:sldId id="259" r:id="rId17"/>
    <p:sldId id="320" r:id="rId18"/>
    <p:sldId id="332" r:id="rId19"/>
    <p:sldId id="316" r:id="rId20"/>
    <p:sldId id="333" r:id="rId21"/>
    <p:sldId id="317" r:id="rId22"/>
    <p:sldId id="328" r:id="rId23"/>
    <p:sldId id="329" r:id="rId24"/>
    <p:sldId id="330" r:id="rId25"/>
    <p:sldId id="331" r:id="rId26"/>
    <p:sldId id="315" r:id="rId27"/>
    <p:sldId id="307" r:id="rId28"/>
    <p:sldId id="308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3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858"/>
    <a:srgbClr val="AD3A50"/>
    <a:srgbClr val="FFC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9FDE3-B72B-4B5E-ADE7-451E35F24E66}" v="141" dt="2022-11-13T21:06:50.944"/>
    <p1510:client id="{CF3F0A33-221A-4AE4-A732-69834B1186CC}" v="44" dt="2022-11-14T15:24:58.662"/>
  </p1510:revLst>
</p1510:revInfo>
</file>

<file path=ppt/tableStyles.xml><?xml version="1.0" encoding="utf-8"?>
<a:tblStyleLst xmlns:a="http://schemas.openxmlformats.org/drawingml/2006/main" def="{5A86E287-79FB-402E-8FEB-199EEB87FB99}">
  <a:tblStyle styleId="{5A86E287-79FB-402E-8FEB-199EEB87FB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23b52d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23b52d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557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244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3793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808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23b52d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23b52d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874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758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23b52d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23b52d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617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868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23b52d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23b52d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02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de745794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de7457949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933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588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701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170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23b52d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23b52d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193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393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23b52d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23b52d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17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74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458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39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855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68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68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40900" y="1856275"/>
            <a:ext cx="6809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053" y="-19506"/>
            <a:ext cx="9174378" cy="5239395"/>
            <a:chOff x="918675" y="1874825"/>
            <a:chExt cx="1583400" cy="909475"/>
          </a:xfrm>
        </p:grpSpPr>
        <p:sp>
          <p:nvSpPr>
            <p:cNvPr id="12" name="Google Shape;12;p2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9053" y="-19506"/>
            <a:ext cx="9174378" cy="5239395"/>
            <a:chOff x="918675" y="1874825"/>
            <a:chExt cx="1583400" cy="909475"/>
          </a:xfrm>
        </p:grpSpPr>
        <p:sp>
          <p:nvSpPr>
            <p:cNvPr id="20" name="Google Shape;20;p3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69125" y="1360325"/>
            <a:ext cx="75915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831900" y="1990125"/>
            <a:ext cx="55287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2831900" y="2315325"/>
            <a:ext cx="55287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3"/>
          </p:nvPr>
        </p:nvSpPr>
        <p:spPr>
          <a:xfrm>
            <a:off x="2831900" y="2640525"/>
            <a:ext cx="55287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500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50000" y="1695450"/>
            <a:ext cx="70473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 rot="5400000">
            <a:off x="-1482580" y="1482595"/>
            <a:ext cx="5143715" cy="2178595"/>
            <a:chOff x="918675" y="2170075"/>
            <a:chExt cx="1582000" cy="614225"/>
          </a:xfrm>
        </p:grpSpPr>
        <p:sp>
          <p:nvSpPr>
            <p:cNvPr id="45" name="Google Shape;45;p6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51" name="Google Shape;51;p7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768867" y="1903050"/>
            <a:ext cx="38880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4886675" y="2364838"/>
            <a:ext cx="27702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subtitle">
  <p:cSld name="TITLE_AND_BODY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0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74" name="Google Shape;74;p10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3768867" y="2561625"/>
            <a:ext cx="38880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>
            <a:off x="4886675" y="3023413"/>
            <a:ext cx="27702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1521618" y="1528762"/>
            <a:ext cx="6376511" cy="12512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3000" dirty="0">
                <a:solidFill>
                  <a:srgbClr val="AD3A5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Veille 5: Prise en mains de Git</a:t>
            </a:r>
            <a:endParaRPr sz="3000" dirty="0">
              <a:solidFill>
                <a:srgbClr val="AD3A5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" name="Google Shape;271;p36">
            <a:extLst>
              <a:ext uri="{FF2B5EF4-FFF2-40B4-BE49-F238E27FC236}">
                <a16:creationId xmlns:a16="http://schemas.microsoft.com/office/drawing/2014/main" id="{880D2BCD-9D31-447C-BF11-48C750462C73}"/>
              </a:ext>
            </a:extLst>
          </p:cNvPr>
          <p:cNvSpPr txBox="1">
            <a:spLocks/>
          </p:cNvSpPr>
          <p:nvPr/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</a:rPr>
              <a:pPr algn="r">
                <a:buSzPts val="1100"/>
              </a:pPr>
              <a:t>1</a:t>
            </a:fld>
            <a:endParaRPr lang="e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AEDC4248-FC4B-4F1F-ACD6-DDF635EE9357}"/>
              </a:ext>
            </a:extLst>
          </p:cNvPr>
          <p:cNvSpPr txBox="1"/>
          <p:nvPr/>
        </p:nvSpPr>
        <p:spPr>
          <a:xfrm>
            <a:off x="537210" y="1833086"/>
            <a:ext cx="814959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Git est un outil </a:t>
            </a:r>
            <a:r>
              <a:rPr lang="fr-FR" sz="1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devops</a:t>
            </a: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utilisé pour la gestion du code source, il s'agit d'un contrôleurs de version gratuit et open source utilisé pour gérer efficacement les petits et grands projets.</a:t>
            </a:r>
            <a:endParaRPr lang="fr-F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527C93-AA93-490D-B72E-7EB481FC51D3}"/>
              </a:ext>
            </a:extLst>
          </p:cNvPr>
          <p:cNvSpPr txBox="1"/>
          <p:nvPr/>
        </p:nvSpPr>
        <p:spPr>
          <a:xfrm>
            <a:off x="3581318" y="303371"/>
            <a:ext cx="200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Définition</a:t>
            </a:r>
            <a:endParaRPr lang="fr-F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271;p36">
            <a:extLst>
              <a:ext uri="{FF2B5EF4-FFF2-40B4-BE49-F238E27FC236}">
                <a16:creationId xmlns:a16="http://schemas.microsoft.com/office/drawing/2014/main" id="{39C02415-CE3A-45AA-BCB5-D728E90B09FF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10</a:t>
            </a:fld>
            <a:endParaRPr lang="e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56A4B9-1A52-4FBA-8AD3-98715B2B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133462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01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E1A03EBD-F525-42E3-ABAB-415DB16A4F59}"/>
              </a:ext>
            </a:extLst>
          </p:cNvPr>
          <p:cNvSpPr txBox="1"/>
          <p:nvPr/>
        </p:nvSpPr>
        <p:spPr>
          <a:xfrm>
            <a:off x="5273041" y="2532750"/>
            <a:ext cx="109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tag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7B256D-7400-4BEB-BE93-72AA71267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92" y="953452"/>
            <a:ext cx="5400675" cy="35147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C67CFF5-1BAA-4A9F-9FC6-2017FC9850D5}"/>
              </a:ext>
            </a:extLst>
          </p:cNvPr>
          <p:cNvSpPr txBox="1"/>
          <p:nvPr/>
        </p:nvSpPr>
        <p:spPr>
          <a:xfrm>
            <a:off x="3581318" y="303371"/>
            <a:ext cx="200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Avant</a:t>
            </a:r>
            <a:endParaRPr lang="fr-FR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EF7BA39-FD1D-4FEE-9275-9417F795BA7A}"/>
              </a:ext>
            </a:extLst>
          </p:cNvPr>
          <p:cNvSpPr txBox="1"/>
          <p:nvPr/>
        </p:nvSpPr>
        <p:spPr>
          <a:xfrm>
            <a:off x="3771901" y="2655861"/>
            <a:ext cx="8000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800" dirty="0"/>
              <a:t>Développeur</a:t>
            </a:r>
            <a:r>
              <a:rPr lang="fr-FR" sz="1200" dirty="0"/>
              <a:t>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35329A1-C0E2-4BA0-AACB-542FFD2294CB}"/>
              </a:ext>
            </a:extLst>
          </p:cNvPr>
          <p:cNvSpPr txBox="1"/>
          <p:nvPr/>
        </p:nvSpPr>
        <p:spPr>
          <a:xfrm>
            <a:off x="3829053" y="1550765"/>
            <a:ext cx="12806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Développeur 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FEB3FF-C3D4-4612-84F6-DCA72C6BAEB8}"/>
              </a:ext>
            </a:extLst>
          </p:cNvPr>
          <p:cNvSpPr txBox="1"/>
          <p:nvPr/>
        </p:nvSpPr>
        <p:spPr>
          <a:xfrm>
            <a:off x="3771901" y="3826310"/>
            <a:ext cx="12806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Développeur 3</a:t>
            </a:r>
          </a:p>
        </p:txBody>
      </p:sp>
      <p:sp>
        <p:nvSpPr>
          <p:cNvPr id="12" name="Google Shape;271;p36">
            <a:extLst>
              <a:ext uri="{FF2B5EF4-FFF2-40B4-BE49-F238E27FC236}">
                <a16:creationId xmlns:a16="http://schemas.microsoft.com/office/drawing/2014/main" id="{A148A777-BA50-4E89-8B05-7D1BE779F39C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11</a:t>
            </a:fld>
            <a:endParaRPr lang="e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F33393C-691C-4AE0-9807-5E3FA5D36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213524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69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>
            <a:extLst>
              <a:ext uri="{FF2B5EF4-FFF2-40B4-BE49-F238E27FC236}">
                <a16:creationId xmlns:a16="http://schemas.microsoft.com/office/drawing/2014/main" id="{6C67CFF5-1BAA-4A9F-9FC6-2017FC9850D5}"/>
              </a:ext>
            </a:extLst>
          </p:cNvPr>
          <p:cNvSpPr txBox="1"/>
          <p:nvPr/>
        </p:nvSpPr>
        <p:spPr>
          <a:xfrm>
            <a:off x="2659775" y="303371"/>
            <a:ext cx="3276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Avec l'utilisation de GIT</a:t>
            </a:r>
            <a:endParaRPr lang="fr-FR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1A0A92-096A-4463-AE45-740A18F42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" y="1125855"/>
            <a:ext cx="5629275" cy="337185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2A54A52-04B0-41CB-8AF7-74E6CBA4F962}"/>
              </a:ext>
            </a:extLst>
          </p:cNvPr>
          <p:cNvSpPr txBox="1"/>
          <p:nvPr/>
        </p:nvSpPr>
        <p:spPr>
          <a:xfrm>
            <a:off x="5372102" y="4083367"/>
            <a:ext cx="12806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Développeur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E28960-A8D9-4068-BECE-7C2D6A901F1D}"/>
              </a:ext>
            </a:extLst>
          </p:cNvPr>
          <p:cNvSpPr txBox="1"/>
          <p:nvPr/>
        </p:nvSpPr>
        <p:spPr>
          <a:xfrm>
            <a:off x="2736059" y="4083366"/>
            <a:ext cx="12806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Développeur 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AC106A-91D3-4A88-9882-6AE72848F7D6}"/>
              </a:ext>
            </a:extLst>
          </p:cNvPr>
          <p:cNvSpPr txBox="1"/>
          <p:nvPr/>
        </p:nvSpPr>
        <p:spPr>
          <a:xfrm>
            <a:off x="4793459" y="1411605"/>
            <a:ext cx="12806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Développeur 1</a:t>
            </a:r>
          </a:p>
        </p:txBody>
      </p:sp>
      <p:sp>
        <p:nvSpPr>
          <p:cNvPr id="8" name="Google Shape;271;p36">
            <a:extLst>
              <a:ext uri="{FF2B5EF4-FFF2-40B4-BE49-F238E27FC236}">
                <a16:creationId xmlns:a16="http://schemas.microsoft.com/office/drawing/2014/main" id="{383E8DED-E9C7-4CFA-B7CF-AEB3EE1DFBA3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12</a:t>
            </a:fld>
            <a:endParaRPr lang="e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888D69B-9FA3-425F-B2AD-7595774F0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162" y="133462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1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9AD537BE-BF42-4D1B-B7D5-7CB3897EB7A7}"/>
              </a:ext>
            </a:extLst>
          </p:cNvPr>
          <p:cNvSpPr txBox="1"/>
          <p:nvPr/>
        </p:nvSpPr>
        <p:spPr>
          <a:xfrm>
            <a:off x="2324338" y="25031"/>
            <a:ext cx="397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 dépôt Git: local et distant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70B10CB-6FA5-441E-90A1-DDF61D73BCC3}"/>
              </a:ext>
            </a:extLst>
          </p:cNvPr>
          <p:cNvCxnSpPr>
            <a:cxnSpLocks/>
          </p:cNvCxnSpPr>
          <p:nvPr/>
        </p:nvCxnSpPr>
        <p:spPr>
          <a:xfrm flipH="1">
            <a:off x="4572000" y="964763"/>
            <a:ext cx="1" cy="30646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3B37A11-F021-45B6-A05B-EBC479147C2C}"/>
              </a:ext>
            </a:extLst>
          </p:cNvPr>
          <p:cNvSpPr txBox="1"/>
          <p:nvPr/>
        </p:nvSpPr>
        <p:spPr>
          <a:xfrm>
            <a:off x="1607344" y="679012"/>
            <a:ext cx="107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Local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C9FFAC5-FC1C-424D-8DEC-A6DF308BEA4D}"/>
              </a:ext>
            </a:extLst>
          </p:cNvPr>
          <p:cNvSpPr txBox="1"/>
          <p:nvPr/>
        </p:nvSpPr>
        <p:spPr>
          <a:xfrm>
            <a:off x="5979319" y="679012"/>
            <a:ext cx="140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Distant</a:t>
            </a:r>
            <a:endParaRPr lang="fr-F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760F8A3-0D3D-41CB-8D82-62C05704BDAF}"/>
              </a:ext>
            </a:extLst>
          </p:cNvPr>
          <p:cNvSpPr txBox="1"/>
          <p:nvPr/>
        </p:nvSpPr>
        <p:spPr>
          <a:xfrm>
            <a:off x="485300" y="1648420"/>
            <a:ext cx="367807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Les dépôts locaux résident sur les ordinateur des membre de l'équipe de développement.</a:t>
            </a:r>
            <a:endParaRPr lang="fr-F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A34C40-79FD-4A4F-8FDC-BF405A133B0C}"/>
              </a:ext>
            </a:extLst>
          </p:cNvPr>
          <p:cNvSpPr txBox="1"/>
          <p:nvPr/>
        </p:nvSpPr>
        <p:spPr>
          <a:xfrm>
            <a:off x="4754880" y="1648420"/>
            <a:ext cx="424433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Les dépôts distants sont hébergés sur un serveur accessible à tous les membre de l'équipe très probablement sur internet ou sur un réseau local.</a:t>
            </a:r>
            <a:endParaRPr lang="fr-F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Google Shape;271;p36">
            <a:extLst>
              <a:ext uri="{FF2B5EF4-FFF2-40B4-BE49-F238E27FC236}">
                <a16:creationId xmlns:a16="http://schemas.microsoft.com/office/drawing/2014/main" id="{2881ED61-FADF-48EE-9EE5-70720E06A085}"/>
              </a:ext>
            </a:extLst>
          </p:cNvPr>
          <p:cNvSpPr txBox="1">
            <a:spLocks/>
          </p:cNvSpPr>
          <p:nvPr/>
        </p:nvSpPr>
        <p:spPr>
          <a:xfrm>
            <a:off x="8299934" y="460644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13</a:t>
            </a:fld>
            <a:endParaRPr lang="e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4388AA9-9B17-4A27-A94F-56625E55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13524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2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14</a:t>
            </a:fld>
            <a:endParaRPr sz="12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2553ED-A86E-4634-BF4F-3491C9959D68}"/>
              </a:ext>
            </a:extLst>
          </p:cNvPr>
          <p:cNvSpPr txBox="1"/>
          <p:nvPr/>
        </p:nvSpPr>
        <p:spPr>
          <a:xfrm>
            <a:off x="3619024" y="309119"/>
            <a:ext cx="190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Dépôt Distant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C8FA29-D982-4B5D-86CC-92FDDFB24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60" y="709229"/>
            <a:ext cx="6149339" cy="42761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E3A2095-3D7A-44AF-8E68-E8CCC57DC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320" y="139210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25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B0E91EF-2537-4B82-B87B-34EF2A3716CB}"/>
              </a:ext>
            </a:extLst>
          </p:cNvPr>
          <p:cNvSpPr txBox="1"/>
          <p:nvPr/>
        </p:nvSpPr>
        <p:spPr>
          <a:xfrm>
            <a:off x="3100389" y="250031"/>
            <a:ext cx="23788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Caractéristiques</a:t>
            </a:r>
            <a:endParaRPr lang="fr-F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57638-C331-4556-B014-77D28A3EFC36}"/>
              </a:ext>
            </a:extLst>
          </p:cNvPr>
          <p:cNvSpPr txBox="1"/>
          <p:nvPr/>
        </p:nvSpPr>
        <p:spPr>
          <a:xfrm>
            <a:off x="2264570" y="865584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Historique pistés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B3270E-D6D9-45B1-8CBA-13F860F4AD8A}"/>
              </a:ext>
            </a:extLst>
          </p:cNvPr>
          <p:cNvSpPr txBox="1"/>
          <p:nvPr/>
        </p:nvSpPr>
        <p:spPr>
          <a:xfrm>
            <a:off x="2264571" y="1378029"/>
            <a:ext cx="272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Gratuit et open source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98A652-0489-4042-AAE5-F69EAD914272}"/>
              </a:ext>
            </a:extLst>
          </p:cNvPr>
          <p:cNvSpPr txBox="1"/>
          <p:nvPr/>
        </p:nvSpPr>
        <p:spPr>
          <a:xfrm>
            <a:off x="2264569" y="1858089"/>
            <a:ext cx="513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Prend en charge le développement linéaire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FC3788-6452-4BCD-830D-98DAEF42F2E8}"/>
              </a:ext>
            </a:extLst>
          </p:cNvPr>
          <p:cNvSpPr txBox="1"/>
          <p:nvPr/>
        </p:nvSpPr>
        <p:spPr>
          <a:xfrm>
            <a:off x="2264569" y="2409705"/>
            <a:ext cx="430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Prend en charge le travail  collaboratif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B4A892-3472-45AB-A57F-AB6AB439D6D6}"/>
              </a:ext>
            </a:extLst>
          </p:cNvPr>
          <p:cNvSpPr txBox="1"/>
          <p:nvPr/>
        </p:nvSpPr>
        <p:spPr>
          <a:xfrm>
            <a:off x="2264569" y="2850594"/>
            <a:ext cx="318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Développement distribué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02CE9CB-39CB-413D-8901-23F155A61481}"/>
              </a:ext>
            </a:extLst>
          </p:cNvPr>
          <p:cNvSpPr txBox="1"/>
          <p:nvPr/>
        </p:nvSpPr>
        <p:spPr>
          <a:xfrm>
            <a:off x="2264569" y="3389708"/>
            <a:ext cx="585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Utilise un système de connexion pair à pair (P2P)</a:t>
            </a:r>
          </a:p>
        </p:txBody>
      </p:sp>
      <p:sp>
        <p:nvSpPr>
          <p:cNvPr id="15" name="Google Shape;271;p36">
            <a:extLst>
              <a:ext uri="{FF2B5EF4-FFF2-40B4-BE49-F238E27FC236}">
                <a16:creationId xmlns:a16="http://schemas.microsoft.com/office/drawing/2014/main" id="{462CA931-F0D9-4A5F-9640-E8DC78B96F22}"/>
              </a:ext>
            </a:extLst>
          </p:cNvPr>
          <p:cNvSpPr txBox="1">
            <a:spLocks/>
          </p:cNvSpPr>
          <p:nvPr/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15</a:t>
            </a:fld>
            <a:endParaRPr lang="e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B7C5CEA-AE05-4B5C-8F8C-6B6161A0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13524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10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1556CB40-DC91-4AEB-930C-6556EF3585F2}"/>
              </a:ext>
            </a:extLst>
          </p:cNvPr>
          <p:cNvSpPr txBox="1"/>
          <p:nvPr/>
        </p:nvSpPr>
        <p:spPr>
          <a:xfrm>
            <a:off x="2688909" y="284321"/>
            <a:ext cx="28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Notion de branches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518C302-A16D-4233-9F4D-76410F146347}"/>
              </a:ext>
            </a:extLst>
          </p:cNvPr>
          <p:cNvSpPr txBox="1"/>
          <p:nvPr/>
        </p:nvSpPr>
        <p:spPr>
          <a:xfrm>
            <a:off x="445770" y="1304768"/>
            <a:ext cx="8572500" cy="25339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800">
                <a:latin typeface="Cambria"/>
                <a:ea typeface="Cambria"/>
              </a:rPr>
              <a:t>La branche </a:t>
            </a:r>
            <a:r>
              <a:rPr lang="fr-FR" sz="1800" b="1">
                <a:latin typeface="Cambria"/>
                <a:ea typeface="Cambria"/>
              </a:rPr>
              <a:t>GIT </a:t>
            </a:r>
            <a:r>
              <a:rPr lang="fr-FR" sz="1800">
                <a:latin typeface="Cambria"/>
                <a:ea typeface="Cambria"/>
              </a:rPr>
              <a:t>est utilisée pour conserver vos modifications jusqu'à ce qu'elles soient prêtes.</a:t>
            </a:r>
            <a:endParaRPr lang="fr-FR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1800">
                <a:latin typeface="Cambria"/>
                <a:ea typeface="Cambria"/>
              </a:rPr>
              <a:t>Vous pouvez faire votre travail sur une branche pendant que la branche principale (master = maitre) reste stable.</a:t>
            </a:r>
            <a:endParaRPr lang="fr-FR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1800">
                <a:latin typeface="Cambria"/>
                <a:ea typeface="Cambria"/>
              </a:rPr>
              <a:t>Une fois que vous avez terminé votre travail, vous pouvez le fusionner avec la branche principale.</a:t>
            </a:r>
            <a:endParaRPr lang="fr-FR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Google Shape;271;p36">
            <a:extLst>
              <a:ext uri="{FF2B5EF4-FFF2-40B4-BE49-F238E27FC236}">
                <a16:creationId xmlns:a16="http://schemas.microsoft.com/office/drawing/2014/main" id="{CBCC8533-8949-4B27-97A0-154DE80C0301}"/>
              </a:ext>
            </a:extLst>
          </p:cNvPr>
          <p:cNvSpPr txBox="1">
            <a:spLocks/>
          </p:cNvSpPr>
          <p:nvPr/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</a:rPr>
              <a:pPr algn="r">
                <a:buSzPts val="1100"/>
              </a:pPr>
              <a:t>16</a:t>
            </a:fld>
            <a:endParaRPr lang="es" sz="1800" b="1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2D5566-85CD-406E-9FB3-3DF72E9D1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706" y="158099"/>
            <a:ext cx="739928" cy="739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390E3B9-0168-4CA8-B50D-C38EE33447B5}"/>
              </a:ext>
            </a:extLst>
          </p:cNvPr>
          <p:cNvSpPr txBox="1"/>
          <p:nvPr/>
        </p:nvSpPr>
        <p:spPr>
          <a:xfrm>
            <a:off x="3100389" y="250031"/>
            <a:ext cx="326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Notion de branche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479B50-68DC-4B9A-ADA6-787DA4DDC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4" y="1097756"/>
            <a:ext cx="6926580" cy="3298508"/>
          </a:xfrm>
          <a:prstGeom prst="rect">
            <a:avLst/>
          </a:prstGeom>
        </p:spPr>
      </p:pic>
      <p:sp>
        <p:nvSpPr>
          <p:cNvPr id="6" name="Google Shape;271;p36">
            <a:extLst>
              <a:ext uri="{FF2B5EF4-FFF2-40B4-BE49-F238E27FC236}">
                <a16:creationId xmlns:a16="http://schemas.microsoft.com/office/drawing/2014/main" id="{093BE31B-27E5-4690-B5C4-9ED540DB4F15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17</a:t>
            </a:fld>
            <a:endParaRPr lang="e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91B3F58-C010-4041-AC4E-77182EC21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213524"/>
            <a:ext cx="739928" cy="73992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D174ACE-7F4B-4737-973E-4BB8E1880227}"/>
              </a:ext>
            </a:extLst>
          </p:cNvPr>
          <p:cNvSpPr txBox="1"/>
          <p:nvPr/>
        </p:nvSpPr>
        <p:spPr>
          <a:xfrm>
            <a:off x="2364580" y="1271766"/>
            <a:ext cx="2536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800" dirty="0"/>
              <a:t>Petite fonctionnalité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503162-0671-443D-AC15-63E3BED5C844}"/>
              </a:ext>
            </a:extLst>
          </p:cNvPr>
          <p:cNvSpPr txBox="1"/>
          <p:nvPr/>
        </p:nvSpPr>
        <p:spPr>
          <a:xfrm>
            <a:off x="5522119" y="1770935"/>
            <a:ext cx="25360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800" dirty="0"/>
              <a:t>Branche principale</a:t>
            </a:r>
          </a:p>
          <a:p>
            <a:endParaRPr lang="fr-FR" sz="1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7C28873-B444-49CB-896D-28C7072876FD}"/>
              </a:ext>
            </a:extLst>
          </p:cNvPr>
          <p:cNvSpPr txBox="1"/>
          <p:nvPr/>
        </p:nvSpPr>
        <p:spPr>
          <a:xfrm>
            <a:off x="5268516" y="3929241"/>
            <a:ext cx="2536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800" dirty="0"/>
              <a:t>Grande fonctionnalité</a:t>
            </a:r>
          </a:p>
        </p:txBody>
      </p:sp>
    </p:spTree>
    <p:extLst>
      <p:ext uri="{BB962C8B-B14F-4D97-AF65-F5344CB8AC3E}">
        <p14:creationId xmlns:p14="http://schemas.microsoft.com/office/powerpoint/2010/main" val="297066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18</a:t>
            </a:fld>
            <a:endParaRPr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90E3B9-0168-4CA8-B50D-C38EE33447B5}"/>
              </a:ext>
            </a:extLst>
          </p:cNvPr>
          <p:cNvSpPr txBox="1"/>
          <p:nvPr/>
        </p:nvSpPr>
        <p:spPr>
          <a:xfrm>
            <a:off x="2611279" y="106168"/>
            <a:ext cx="326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Commandes essentiels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98F4A6-9657-497D-87D1-799A835B4645}"/>
              </a:ext>
            </a:extLst>
          </p:cNvPr>
          <p:cNvSpPr txBox="1"/>
          <p:nvPr/>
        </p:nvSpPr>
        <p:spPr>
          <a:xfrm>
            <a:off x="735330" y="802170"/>
            <a:ext cx="122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Init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29D90BB-DA47-4546-A050-7BD345B6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106168"/>
            <a:ext cx="1591627" cy="847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2F26B33-9D5A-4514-80B6-48361A6BE32D}"/>
              </a:ext>
            </a:extLst>
          </p:cNvPr>
          <p:cNvSpPr txBox="1"/>
          <p:nvPr/>
        </p:nvSpPr>
        <p:spPr>
          <a:xfrm>
            <a:off x="735330" y="1667460"/>
            <a:ext cx="96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add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4E27AC-4E23-4111-A383-C34300A25A7F}"/>
              </a:ext>
            </a:extLst>
          </p:cNvPr>
          <p:cNvSpPr txBox="1"/>
          <p:nvPr/>
        </p:nvSpPr>
        <p:spPr>
          <a:xfrm>
            <a:off x="735330" y="2532750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commit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A54EC8-AB5F-4A77-A703-473886B91C8C}"/>
              </a:ext>
            </a:extLst>
          </p:cNvPr>
          <p:cNvSpPr txBox="1"/>
          <p:nvPr/>
        </p:nvSpPr>
        <p:spPr>
          <a:xfrm>
            <a:off x="735330" y="3398040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status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CA6B57-7B1B-4A75-8E7F-A76EF42A953E}"/>
              </a:ext>
            </a:extLst>
          </p:cNvPr>
          <p:cNvSpPr txBox="1"/>
          <p:nvPr/>
        </p:nvSpPr>
        <p:spPr>
          <a:xfrm>
            <a:off x="723900" y="4263330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push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CA42F47-3A6F-4493-9D27-A7755B870C15}"/>
              </a:ext>
            </a:extLst>
          </p:cNvPr>
          <p:cNvSpPr txBox="1"/>
          <p:nvPr/>
        </p:nvSpPr>
        <p:spPr>
          <a:xfrm>
            <a:off x="3387090" y="802170"/>
            <a:ext cx="122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pull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1B3D18-DCC0-476C-B3E0-B4E86288433E}"/>
              </a:ext>
            </a:extLst>
          </p:cNvPr>
          <p:cNvSpPr txBox="1"/>
          <p:nvPr/>
        </p:nvSpPr>
        <p:spPr>
          <a:xfrm>
            <a:off x="3387090" y="1667460"/>
            <a:ext cx="1718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version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C52ECF-2C5D-4A7A-B735-D50C874A3A66}"/>
              </a:ext>
            </a:extLst>
          </p:cNvPr>
          <p:cNvSpPr txBox="1"/>
          <p:nvPr/>
        </p:nvSpPr>
        <p:spPr>
          <a:xfrm>
            <a:off x="3387090" y="2532750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log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A6CEE2D-DF45-4231-B659-2424DF910628}"/>
              </a:ext>
            </a:extLst>
          </p:cNvPr>
          <p:cNvSpPr txBox="1"/>
          <p:nvPr/>
        </p:nvSpPr>
        <p:spPr>
          <a:xfrm>
            <a:off x="3387090" y="3398040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merge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31D3881-C257-4675-BE55-5CF0A9B025B5}"/>
              </a:ext>
            </a:extLst>
          </p:cNvPr>
          <p:cNvSpPr txBox="1"/>
          <p:nvPr/>
        </p:nvSpPr>
        <p:spPr>
          <a:xfrm>
            <a:off x="3375660" y="4263330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rebase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9365337-E24F-48B1-90D7-3ADD64ACF44D}"/>
              </a:ext>
            </a:extLst>
          </p:cNvPr>
          <p:cNvSpPr txBox="1"/>
          <p:nvPr/>
        </p:nvSpPr>
        <p:spPr>
          <a:xfrm>
            <a:off x="5334000" y="2332695"/>
            <a:ext cx="131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branch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5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3CA96E6-8622-4531-8484-65E0AE26AED4}"/>
              </a:ext>
            </a:extLst>
          </p:cNvPr>
          <p:cNvSpPr txBox="1"/>
          <p:nvPr/>
        </p:nvSpPr>
        <p:spPr>
          <a:xfrm>
            <a:off x="3450909" y="364331"/>
            <a:ext cx="190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Workflows</a:t>
            </a:r>
          </a:p>
        </p:txBody>
      </p:sp>
      <p:sp>
        <p:nvSpPr>
          <p:cNvPr id="3" name="Google Shape;271;p36">
            <a:extLst>
              <a:ext uri="{FF2B5EF4-FFF2-40B4-BE49-F238E27FC236}">
                <a16:creationId xmlns:a16="http://schemas.microsoft.com/office/drawing/2014/main" id="{644EFB6E-C0AF-473E-8ACE-B64A832139DF}"/>
              </a:ext>
            </a:extLst>
          </p:cNvPr>
          <p:cNvSpPr txBox="1">
            <a:spLocks/>
          </p:cNvSpPr>
          <p:nvPr/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</a:rPr>
              <a:pPr algn="r">
                <a:buSzPts val="1100"/>
              </a:pPr>
              <a:t>19</a:t>
            </a:fld>
            <a:endParaRPr lang="es" sz="1800" b="1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62E03-CBC7-53F8-A8F8-B47AED249DB0}"/>
              </a:ext>
            </a:extLst>
          </p:cNvPr>
          <p:cNvSpPr txBox="1"/>
          <p:nvPr/>
        </p:nvSpPr>
        <p:spPr>
          <a:xfrm>
            <a:off x="849483" y="1170367"/>
            <a:ext cx="7883037" cy="26107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Après qu’un dépôt a été mis en place, parlons de la structure de GIT. Chaque dépôt local se compose de trois “arbres” : le 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dossier de travail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 qui contient les fichiers actuels; l’ 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index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 qui joue le rôle d’une zone de transit et le 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HEAD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 qui est un pointeur vers le dernier commit effectué par l’utilisateur. Voici le workflow : l’utilisateur ajoute un fichier ou des modifications à l’index (la zone de déploiement) et une fois revues, le fichier ou les modifications sont finalement confiées au 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HEAD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 .</a:t>
            </a:r>
          </a:p>
          <a:p>
            <a:pPr>
              <a:lnSpc>
                <a:spcPct val="200000"/>
              </a:lnSpc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79E77C-4BB7-41C5-9DAB-203AA09F7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213524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sldNum" idx="4294967295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marL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2</a:t>
            </a:fld>
            <a:endParaRPr lang="e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7BD21F3-B590-4A41-A860-8286E11EE2D0}"/>
              </a:ext>
            </a:extLst>
          </p:cNvPr>
          <p:cNvSpPr txBox="1"/>
          <p:nvPr/>
        </p:nvSpPr>
        <p:spPr>
          <a:xfrm>
            <a:off x="4521994" y="185738"/>
            <a:ext cx="1771650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Sommaire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5D57E68-C3D5-442B-B465-C2F5C51A7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" y="185738"/>
            <a:ext cx="1824037" cy="182403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C3550F5-D2E8-44B4-8BAD-CA0F91AF8228}"/>
              </a:ext>
            </a:extLst>
          </p:cNvPr>
          <p:cNvSpPr txBox="1"/>
          <p:nvPr/>
        </p:nvSpPr>
        <p:spPr>
          <a:xfrm>
            <a:off x="2131218" y="774590"/>
            <a:ext cx="5514975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Qu’est qu’un système de contrôle de version en informatique ?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B84099-B163-4FD8-B3A1-1576EC92C1FE}"/>
              </a:ext>
            </a:extLst>
          </p:cNvPr>
          <p:cNvSpPr txBox="1"/>
          <p:nvPr/>
        </p:nvSpPr>
        <p:spPr>
          <a:xfrm>
            <a:off x="2131218" y="1530682"/>
            <a:ext cx="5514975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2.  Quelle est l’utilité d’un tel système 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D7B392-27DA-4A69-BB64-37D4664E3A55}"/>
              </a:ext>
            </a:extLst>
          </p:cNvPr>
          <p:cNvSpPr txBox="1"/>
          <p:nvPr/>
        </p:nvSpPr>
        <p:spPr>
          <a:xfrm>
            <a:off x="2131218" y="2013851"/>
            <a:ext cx="5514975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3. Citez des outils de contrôle de version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C71D88-A106-4548-967F-76375CF4DA69}"/>
              </a:ext>
            </a:extLst>
          </p:cNvPr>
          <p:cNvSpPr txBox="1"/>
          <p:nvPr/>
        </p:nvSpPr>
        <p:spPr>
          <a:xfrm>
            <a:off x="2131218" y="2571750"/>
            <a:ext cx="2500315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4. Présentation de Git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239F174-B2CD-40DB-BAE6-1DCDFE3ACB29}"/>
              </a:ext>
            </a:extLst>
          </p:cNvPr>
          <p:cNvSpPr txBox="1"/>
          <p:nvPr/>
        </p:nvSpPr>
        <p:spPr>
          <a:xfrm>
            <a:off x="2507455" y="3045471"/>
            <a:ext cx="3150395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Définition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Caractéristiques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 dépôt Git: local et distant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Notion de branches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9789AB-3902-4563-BA14-2D9C6BEF2C65}"/>
              </a:ext>
            </a:extLst>
          </p:cNvPr>
          <p:cNvSpPr txBox="1"/>
          <p:nvPr/>
        </p:nvSpPr>
        <p:spPr>
          <a:xfrm>
            <a:off x="5543549" y="3045470"/>
            <a:ext cx="3150395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Commandes essentiels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Workflows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Installation et démos</a:t>
            </a: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20</a:t>
            </a:fld>
            <a:endParaRPr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90E3B9-0168-4CA8-B50D-C38EE33447B5}"/>
              </a:ext>
            </a:extLst>
          </p:cNvPr>
          <p:cNvSpPr txBox="1"/>
          <p:nvPr/>
        </p:nvSpPr>
        <p:spPr>
          <a:xfrm>
            <a:off x="2611279" y="106168"/>
            <a:ext cx="326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Workflows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CECCFF4-8355-4452-88BA-7E0735E5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96" y="520065"/>
            <a:ext cx="6834631" cy="410337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93B1F8F-6531-4C22-BCC9-490D052EB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06" y="150101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51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3CA96E6-8622-4531-8484-65E0AE26AED4}"/>
              </a:ext>
            </a:extLst>
          </p:cNvPr>
          <p:cNvSpPr txBox="1"/>
          <p:nvPr/>
        </p:nvSpPr>
        <p:spPr>
          <a:xfrm>
            <a:off x="2917509" y="1995011"/>
            <a:ext cx="2774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Installation</a:t>
            </a:r>
          </a:p>
        </p:txBody>
      </p:sp>
      <p:sp>
        <p:nvSpPr>
          <p:cNvPr id="3" name="Google Shape;271;p36">
            <a:extLst>
              <a:ext uri="{FF2B5EF4-FFF2-40B4-BE49-F238E27FC236}">
                <a16:creationId xmlns:a16="http://schemas.microsoft.com/office/drawing/2014/main" id="{D752618B-4CCD-4219-9EF6-62C8B001688A}"/>
              </a:ext>
            </a:extLst>
          </p:cNvPr>
          <p:cNvSpPr txBox="1">
            <a:spLocks/>
          </p:cNvSpPr>
          <p:nvPr/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</a:rPr>
              <a:pPr algn="r">
                <a:buSzPts val="1100"/>
              </a:pPr>
              <a:t>21</a:t>
            </a:fld>
            <a:endParaRPr lang="e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4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390E3B9-0168-4CA8-B50D-C38EE33447B5}"/>
              </a:ext>
            </a:extLst>
          </p:cNvPr>
          <p:cNvSpPr txBox="1"/>
          <p:nvPr/>
        </p:nvSpPr>
        <p:spPr>
          <a:xfrm>
            <a:off x="2611279" y="106168"/>
            <a:ext cx="326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Installation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FC0608-8D4F-4666-9E33-47789124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085850"/>
            <a:ext cx="7040880" cy="3617518"/>
          </a:xfrm>
          <a:prstGeom prst="rect">
            <a:avLst/>
          </a:prstGeom>
        </p:spPr>
      </p:pic>
      <p:sp>
        <p:nvSpPr>
          <p:cNvPr id="6" name="Google Shape;271;p36">
            <a:extLst>
              <a:ext uri="{FF2B5EF4-FFF2-40B4-BE49-F238E27FC236}">
                <a16:creationId xmlns:a16="http://schemas.microsoft.com/office/drawing/2014/main" id="{2E7AE97E-9AEB-4308-85D7-B5E634653753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22</a:t>
            </a:fld>
            <a:endParaRPr lang="e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6E14B2-F949-40A5-980C-F9E363546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36" y="136314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59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390E3B9-0168-4CA8-B50D-C38EE33447B5}"/>
              </a:ext>
            </a:extLst>
          </p:cNvPr>
          <p:cNvSpPr txBox="1"/>
          <p:nvPr/>
        </p:nvSpPr>
        <p:spPr>
          <a:xfrm>
            <a:off x="2611279" y="106168"/>
            <a:ext cx="326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Installation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224AEC-12A6-4627-919D-05E99400E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822961"/>
            <a:ext cx="7508557" cy="3886200"/>
          </a:xfrm>
          <a:prstGeom prst="rect">
            <a:avLst/>
          </a:prstGeom>
        </p:spPr>
      </p:pic>
      <p:sp>
        <p:nvSpPr>
          <p:cNvPr id="5" name="Google Shape;271;p36">
            <a:extLst>
              <a:ext uri="{FF2B5EF4-FFF2-40B4-BE49-F238E27FC236}">
                <a16:creationId xmlns:a16="http://schemas.microsoft.com/office/drawing/2014/main" id="{4BDF7C8D-5B9B-48E5-88F1-C7226F211656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23</a:t>
            </a:fld>
            <a:endParaRPr lang="e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2DA17D-3417-4158-9206-45B1037C4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229" y="136314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05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390E3B9-0168-4CA8-B50D-C38EE33447B5}"/>
              </a:ext>
            </a:extLst>
          </p:cNvPr>
          <p:cNvSpPr txBox="1"/>
          <p:nvPr/>
        </p:nvSpPr>
        <p:spPr>
          <a:xfrm>
            <a:off x="2611279" y="106168"/>
            <a:ext cx="326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Installation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3FDC99-8027-454D-AD43-1A6FE67DC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876063"/>
            <a:ext cx="7498080" cy="3924537"/>
          </a:xfrm>
          <a:prstGeom prst="rect">
            <a:avLst/>
          </a:prstGeom>
        </p:spPr>
      </p:pic>
      <p:sp>
        <p:nvSpPr>
          <p:cNvPr id="6" name="Google Shape;271;p36">
            <a:extLst>
              <a:ext uri="{FF2B5EF4-FFF2-40B4-BE49-F238E27FC236}">
                <a16:creationId xmlns:a16="http://schemas.microsoft.com/office/drawing/2014/main" id="{75E742D1-5EF6-43E5-9A69-6D9D3DF28A71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24</a:t>
            </a:fld>
            <a:endParaRPr lang="e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059359-C635-477D-A334-FB1D64025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52" y="236680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27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390E3B9-0168-4CA8-B50D-C38EE33447B5}"/>
              </a:ext>
            </a:extLst>
          </p:cNvPr>
          <p:cNvSpPr txBox="1"/>
          <p:nvPr/>
        </p:nvSpPr>
        <p:spPr>
          <a:xfrm>
            <a:off x="2611279" y="106168"/>
            <a:ext cx="326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Installation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B6E306-4860-465D-A082-2A0FB9006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90" y="1258016"/>
            <a:ext cx="5120641" cy="3381847"/>
          </a:xfrm>
          <a:prstGeom prst="rect">
            <a:avLst/>
          </a:prstGeom>
        </p:spPr>
      </p:pic>
      <p:sp>
        <p:nvSpPr>
          <p:cNvPr id="5" name="Google Shape;271;p36">
            <a:extLst>
              <a:ext uri="{FF2B5EF4-FFF2-40B4-BE49-F238E27FC236}">
                <a16:creationId xmlns:a16="http://schemas.microsoft.com/office/drawing/2014/main" id="{35B77505-7596-4E80-B1C7-A3F4E8BB8414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25</a:t>
            </a:fld>
            <a:endParaRPr lang="e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48B954-082E-4538-83DB-0CC34BCFF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479" y="136314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65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DD3DE19-2C59-4846-96DB-B77EA35BF833}"/>
              </a:ext>
            </a:extLst>
          </p:cNvPr>
          <p:cNvSpPr txBox="1"/>
          <p:nvPr/>
        </p:nvSpPr>
        <p:spPr>
          <a:xfrm>
            <a:off x="2639854" y="1899250"/>
            <a:ext cx="326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Démos</a:t>
            </a:r>
          </a:p>
        </p:txBody>
      </p:sp>
    </p:spTree>
    <p:extLst>
      <p:ext uri="{BB962C8B-B14F-4D97-AF65-F5344CB8AC3E}">
        <p14:creationId xmlns:p14="http://schemas.microsoft.com/office/powerpoint/2010/main" val="83181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27</a:t>
            </a:fld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AFE6AD-C2E4-4EFF-A831-A7A9639AC44A}"/>
              </a:ext>
            </a:extLst>
          </p:cNvPr>
          <p:cNvSpPr txBox="1"/>
          <p:nvPr/>
        </p:nvSpPr>
        <p:spPr>
          <a:xfrm>
            <a:off x="388620" y="871841"/>
            <a:ext cx="7760970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1600" b="0" i="0" dirty="0">
                <a:solidFill>
                  <a:srgbClr val="FB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et </a:t>
            </a:r>
            <a:r>
              <a:rPr lang="fr-FR" sz="1600" b="0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sont deux choses différentes.</a:t>
            </a:r>
          </a:p>
          <a:p>
            <a:pPr algn="l">
              <a:lnSpc>
                <a:spcPct val="150000"/>
              </a:lnSpc>
            </a:pPr>
            <a:r>
              <a:rPr lang="fr-FR" sz="1600" b="1" i="0" dirty="0">
                <a:solidFill>
                  <a:srgbClr val="FB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fr-FR" sz="1600" b="1" i="0" dirty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est un gestionnaire de versions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Vous l’utiliserez pour créer un dépôt local et gérer les versions de vos fichiers.</a:t>
            </a:r>
          </a:p>
          <a:p>
            <a:pPr algn="l">
              <a:lnSpc>
                <a:spcPct val="150000"/>
              </a:lnSpc>
            </a:pPr>
            <a:r>
              <a:rPr lang="fr-FR" sz="1600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fr-FR" sz="1600" b="1" i="0" dirty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est un service en ligne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qui va héberger votre dépôt. Dans ce cas, on parle de </a:t>
            </a:r>
            <a:r>
              <a:rPr lang="fr-FR" sz="1600" b="1" i="0" dirty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dépôt distant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puisqu’il n’est pas stocké sur votre machine.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F1BCDC-418F-4AF3-8ACE-9503D605DDD5}"/>
              </a:ext>
            </a:extLst>
          </p:cNvPr>
          <p:cNvSpPr txBox="1"/>
          <p:nvPr/>
        </p:nvSpPr>
        <p:spPr>
          <a:xfrm>
            <a:off x="3470434" y="351644"/>
            <a:ext cx="190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 savoir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6636CD-C42D-4DF4-B556-F3E4587D6BC7}"/>
              </a:ext>
            </a:extLst>
          </p:cNvPr>
          <p:cNvSpPr txBox="1"/>
          <p:nvPr/>
        </p:nvSpPr>
        <p:spPr>
          <a:xfrm>
            <a:off x="388620" y="2885267"/>
            <a:ext cx="7658100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1600" b="1" i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README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est un fichier qui indique les informations clés de votre projet : description, environnement à utiliser, dépendances possibles et droits d’auteurs. C’est un peu comme le mode d’emploi de votre projet.</a:t>
            </a:r>
          </a:p>
          <a:p>
            <a:pPr algn="l">
              <a:lnSpc>
                <a:spcPct val="150000"/>
              </a:lnSpc>
            </a:pPr>
            <a:r>
              <a:rPr lang="fr-FR" sz="1600" b="1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Git_ignore</a:t>
            </a:r>
            <a:r>
              <a:rPr lang="fr-FR" sz="1600" b="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est un fichier qui permet d’ignorer certains fichiers de votre projet Git.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A5974F-9969-4616-B158-0294E475F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131913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8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D5CAA82-2F9A-4A8E-86D2-73B6F590A0A3}"/>
              </a:ext>
            </a:extLst>
          </p:cNvPr>
          <p:cNvSpPr txBox="1"/>
          <p:nvPr/>
        </p:nvSpPr>
        <p:spPr>
          <a:xfrm>
            <a:off x="1877379" y="1995011"/>
            <a:ext cx="5654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MERCI</a:t>
            </a:r>
            <a:r>
              <a:rPr lang="fr-F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fr-FR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L’AVOIR</a:t>
            </a:r>
            <a:r>
              <a:rPr lang="fr-F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3200" b="1" dirty="0">
                <a:solidFill>
                  <a:srgbClr val="FB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SUIVIE </a:t>
            </a:r>
            <a:r>
              <a:rPr lang="fr-FR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!!!</a:t>
            </a:r>
          </a:p>
        </p:txBody>
      </p:sp>
      <p:sp>
        <p:nvSpPr>
          <p:cNvPr id="3" name="Google Shape;271;p36">
            <a:extLst>
              <a:ext uri="{FF2B5EF4-FFF2-40B4-BE49-F238E27FC236}">
                <a16:creationId xmlns:a16="http://schemas.microsoft.com/office/drawing/2014/main" id="{80E464CD-CBE5-4EE2-85D6-E98888A4CAA6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28</a:t>
            </a:fld>
            <a:endParaRPr lang="e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39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rgbClr val="AD3A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Montserrat Medium"/>
              </a:rPr>
              <a:pPr marL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s" sz="1600" dirty="0">
              <a:solidFill>
                <a:srgbClr val="AD3A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Montserrat Medium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55377A-3AC2-46BB-8178-2F1264B76267}"/>
              </a:ext>
            </a:extLst>
          </p:cNvPr>
          <p:cNvSpPr txBox="1"/>
          <p:nvPr/>
        </p:nvSpPr>
        <p:spPr>
          <a:xfrm>
            <a:off x="895348" y="299719"/>
            <a:ext cx="7119939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1.   </a:t>
            </a: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Qu’est qu’un </a:t>
            </a:r>
            <a:r>
              <a:rPr lang="fr-FR" sz="1800" dirty="0">
                <a:solidFill>
                  <a:srgbClr val="AD3A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système</a:t>
            </a: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fr-FR" sz="1800" dirty="0">
                <a:solidFill>
                  <a:srgbClr val="FB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contrôle de version </a:t>
            </a: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en informatique ?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C921E7-D305-4DBE-9864-7C0C3FEE8591}"/>
              </a:ext>
            </a:extLst>
          </p:cNvPr>
          <p:cNvSpPr txBox="1"/>
          <p:nvPr/>
        </p:nvSpPr>
        <p:spPr>
          <a:xfrm>
            <a:off x="238125" y="4774168"/>
            <a:ext cx="2290763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2.  Quelle</a:t>
            </a:r>
            <a:r>
              <a:rPr lang="fr-FR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est l’utilité d’un tel système ?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CF67C39-51F1-4361-A81D-977B3525A9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578769" y="847376"/>
            <a:ext cx="6193632" cy="39964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12E4725-709C-41A4-BA6E-606F4364A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706" y="158099"/>
            <a:ext cx="739928" cy="73992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CAD858B-7F1E-40A8-B797-E11A3F8F8A8D}"/>
              </a:ext>
            </a:extLst>
          </p:cNvPr>
          <p:cNvSpPr txBox="1"/>
          <p:nvPr/>
        </p:nvSpPr>
        <p:spPr>
          <a:xfrm>
            <a:off x="1051235" y="1147975"/>
            <a:ext cx="6636543" cy="12874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b="1">
                <a:solidFill>
                  <a:srgbClr val="FB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Le contrôle de version</a:t>
            </a:r>
            <a:r>
              <a:rPr lang="fr-FR" sz="1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est une pratique de développement logiciel qui permet le suivie et la gestion des modifications apportées au codes sources et à d'autres fichiers</a:t>
            </a: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5D49E2A-4F16-4437-A74A-386402E3F6EA}"/>
              </a:ext>
            </a:extLst>
          </p:cNvPr>
          <p:cNvSpPr txBox="1"/>
          <p:nvPr/>
        </p:nvSpPr>
        <p:spPr>
          <a:xfrm>
            <a:off x="1051235" y="2723733"/>
            <a:ext cx="6636543" cy="12874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b="1">
                <a:solidFill>
                  <a:srgbClr val="AD3A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Un système de contrôle de version</a:t>
            </a:r>
            <a:r>
              <a:rPr lang="fr-FR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fr-FR" sz="1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est un outil logiciel qui permettent aux équipes de développement de gérer les changements apportés au code source au fil du temps</a:t>
            </a: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4</a:t>
            </a:fld>
            <a:endParaRPr lang="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A6B951E-FE2C-417D-8EA3-23A75B37ADD4}"/>
              </a:ext>
            </a:extLst>
          </p:cNvPr>
          <p:cNvSpPr txBox="1"/>
          <p:nvPr/>
        </p:nvSpPr>
        <p:spPr>
          <a:xfrm>
            <a:off x="345281" y="68255"/>
            <a:ext cx="3676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1.   Qu’est qu’un système de contrôle de version en informatique ?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59FBED-9779-470B-BBA3-57233D9020A6}"/>
              </a:ext>
            </a:extLst>
          </p:cNvPr>
          <p:cNvSpPr txBox="1"/>
          <p:nvPr/>
        </p:nvSpPr>
        <p:spPr>
          <a:xfrm>
            <a:off x="1924049" y="299719"/>
            <a:ext cx="442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2.  Quelle est l’utilité d’un tel système ?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C3B1882-BE4C-415B-80EB-C01F0759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0" y="299087"/>
            <a:ext cx="739928" cy="73992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8A03A59-C381-4401-B6A7-EC28F93D24F6}"/>
              </a:ext>
            </a:extLst>
          </p:cNvPr>
          <p:cNvSpPr txBox="1"/>
          <p:nvPr/>
        </p:nvSpPr>
        <p:spPr>
          <a:xfrm>
            <a:off x="610790" y="1269847"/>
            <a:ext cx="7922419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18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Ce système permet de gérer les ajouts et changements apportés au code source de manière tracée.</a:t>
            </a:r>
          </a:p>
          <a:p>
            <a:pPr algn="just"/>
            <a:endParaRPr lang="fr-FR" sz="18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r>
              <a:rPr lang="fr-FR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Il permet aux équipes de collaborer et de rationaliser le développement pour résoudre les conflits et de créer un emplacement centralisé pour le code.</a:t>
            </a:r>
            <a:endParaRPr lang="fr-FR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Permet aussi aux développeurs de voir l'historique complet de  qui a changé quoi à un moment donnée et de revenir à une version antérieure s'ils en ont besoin.</a:t>
            </a:r>
            <a:endParaRPr lang="fr-FR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42B20D3-0A64-4EF5-8019-626278EC73F0}"/>
              </a:ext>
            </a:extLst>
          </p:cNvPr>
          <p:cNvSpPr txBox="1"/>
          <p:nvPr/>
        </p:nvSpPr>
        <p:spPr>
          <a:xfrm>
            <a:off x="345281" y="4728365"/>
            <a:ext cx="2405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3. Citez des outils de contrôle de version</a:t>
            </a:r>
          </a:p>
        </p:txBody>
      </p:sp>
    </p:spTree>
    <p:extLst>
      <p:ext uri="{BB962C8B-B14F-4D97-AF65-F5344CB8AC3E}">
        <p14:creationId xmlns:p14="http://schemas.microsoft.com/office/powerpoint/2010/main" val="2314098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5</a:t>
            </a:fld>
            <a:endParaRPr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C3B1882-BE4C-415B-80EB-C01F0759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0" y="299087"/>
            <a:ext cx="739928" cy="73992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72906C5-73AD-4999-A328-9338A65F5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971550"/>
            <a:ext cx="7147560" cy="32004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C983800-718B-4625-91DA-D8840E789DEC}"/>
              </a:ext>
            </a:extLst>
          </p:cNvPr>
          <p:cNvSpPr txBox="1"/>
          <p:nvPr/>
        </p:nvSpPr>
        <p:spPr>
          <a:xfrm>
            <a:off x="3005851" y="499386"/>
            <a:ext cx="2793206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Gestion de conflits :</a:t>
            </a:r>
          </a:p>
        </p:txBody>
      </p:sp>
    </p:spTree>
    <p:extLst>
      <p:ext uri="{BB962C8B-B14F-4D97-AF65-F5344CB8AC3E}">
        <p14:creationId xmlns:p14="http://schemas.microsoft.com/office/powerpoint/2010/main" val="2037507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6</a:t>
            </a:fld>
            <a:endParaRPr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C3B1882-BE4C-415B-80EB-C01F0759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0" y="299087"/>
            <a:ext cx="739928" cy="73992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C983800-718B-4625-91DA-D8840E789DEC}"/>
              </a:ext>
            </a:extLst>
          </p:cNvPr>
          <p:cNvSpPr txBox="1"/>
          <p:nvPr/>
        </p:nvSpPr>
        <p:spPr>
          <a:xfrm>
            <a:off x="1764506" y="542084"/>
            <a:ext cx="5457825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Pourquoi l'utilisé pour le travail en  équipe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39496E-C111-4113-BCB6-EB7BE62B8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10" y="1794510"/>
            <a:ext cx="6640830" cy="25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0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7</a:t>
            </a:fld>
            <a:endParaRPr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C3B1882-BE4C-415B-80EB-C01F0759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0" y="299087"/>
            <a:ext cx="739928" cy="73992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C983800-718B-4625-91DA-D8840E789DEC}"/>
              </a:ext>
            </a:extLst>
          </p:cNvPr>
          <p:cNvSpPr txBox="1"/>
          <p:nvPr/>
        </p:nvSpPr>
        <p:spPr>
          <a:xfrm>
            <a:off x="3005850" y="499386"/>
            <a:ext cx="2937749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Evolution référentiel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8504CD-04A0-43BE-A723-E213DAB67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36" y="1181576"/>
            <a:ext cx="717804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2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8</a:t>
            </a:fld>
            <a:endParaRPr lang="es" sz="16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862E50-342E-4AB0-8DA0-79F7F24194E4}"/>
              </a:ext>
            </a:extLst>
          </p:cNvPr>
          <p:cNvSpPr txBox="1"/>
          <p:nvPr/>
        </p:nvSpPr>
        <p:spPr>
          <a:xfrm>
            <a:off x="538161" y="63975"/>
            <a:ext cx="2319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Qu</a:t>
            </a:r>
            <a:r>
              <a:rPr lang="fr-FR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elle e</a:t>
            </a:r>
            <a:r>
              <a:rPr lang="fr-F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 l’utilité </a:t>
            </a:r>
            <a:r>
              <a:rPr lang="fr-FR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d’un tel système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4158A6-387B-4BAB-939A-6DAFDF53ABBE}"/>
              </a:ext>
            </a:extLst>
          </p:cNvPr>
          <p:cNvSpPr txBox="1"/>
          <p:nvPr/>
        </p:nvSpPr>
        <p:spPr>
          <a:xfrm>
            <a:off x="1928812" y="362941"/>
            <a:ext cx="487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Citez des outils de contrôle de version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51428C-94D8-4CA6-8B27-EAAF40F0A6AD}"/>
              </a:ext>
            </a:extLst>
          </p:cNvPr>
          <p:cNvSpPr txBox="1"/>
          <p:nvPr/>
        </p:nvSpPr>
        <p:spPr>
          <a:xfrm>
            <a:off x="1793081" y="1057392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GitLab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C093F41-51A6-4ABA-BD6D-74EF40AAAAA7}"/>
              </a:ext>
            </a:extLst>
          </p:cNvPr>
          <p:cNvSpPr txBox="1"/>
          <p:nvPr/>
        </p:nvSpPr>
        <p:spPr>
          <a:xfrm>
            <a:off x="1757362" y="2061251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7018B15-8B1B-4A92-AF3B-BE4016DC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1990667"/>
            <a:ext cx="510499" cy="5104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1F21C5-3DE3-4C3F-9C99-1903AF4EDAFE}"/>
              </a:ext>
            </a:extLst>
          </p:cNvPr>
          <p:cNvSpPr txBox="1"/>
          <p:nvPr/>
        </p:nvSpPr>
        <p:spPr>
          <a:xfrm>
            <a:off x="295366" y="4710193"/>
            <a:ext cx="14977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Prése</a:t>
            </a:r>
            <a:r>
              <a:rPr lang="fr-F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ntation de Git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E01017A-282A-4CE0-AC43-8EB509BE6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209" y="986808"/>
            <a:ext cx="510500" cy="5105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297562F-1B50-7B3F-4019-EE1B684D4BC9}"/>
              </a:ext>
            </a:extLst>
          </p:cNvPr>
          <p:cNvSpPr txBox="1"/>
          <p:nvPr/>
        </p:nvSpPr>
        <p:spPr>
          <a:xfrm>
            <a:off x="1862318" y="4043053"/>
            <a:ext cx="22189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</a:t>
            </a:r>
            <a:r>
              <a:rPr lang="fr-FR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CodeCommit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CAF3F8-CEF9-A5B7-709D-0874F6DA8734}"/>
              </a:ext>
            </a:extLst>
          </p:cNvPr>
          <p:cNvSpPr txBox="1"/>
          <p:nvPr/>
        </p:nvSpPr>
        <p:spPr>
          <a:xfrm>
            <a:off x="4720083" y="1351497"/>
            <a:ext cx="238070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Cloud Source Repositories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6B46BF3-F871-4213-857E-18972C08C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114" y="1238814"/>
            <a:ext cx="1330820" cy="74858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8411F49-962D-4A98-AF55-6DDF77DA577C}"/>
              </a:ext>
            </a:extLst>
          </p:cNvPr>
          <p:cNvSpPr txBox="1"/>
          <p:nvPr/>
        </p:nvSpPr>
        <p:spPr>
          <a:xfrm>
            <a:off x="1828800" y="301720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Mercurial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6D5D7C2-989E-4F05-A1EF-777804F9F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850" y="2848470"/>
            <a:ext cx="588774" cy="706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C785537-0FA3-47BC-AC4E-E12E1D298285}"/>
              </a:ext>
            </a:extLst>
          </p:cNvPr>
          <p:cNvSpPr txBox="1"/>
          <p:nvPr/>
        </p:nvSpPr>
        <p:spPr>
          <a:xfrm>
            <a:off x="5183378" y="3017207"/>
            <a:ext cx="80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66FD756-84C9-403B-881E-599CC69EF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1414" y="2894241"/>
            <a:ext cx="615262" cy="6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09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marL="0" lvl="0" indent="0" algn="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9</a:t>
            </a:fld>
            <a:endParaRPr lang="e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5CA4E3-FCF8-488A-AD8F-ADAE01B4CF8D}"/>
              </a:ext>
            </a:extLst>
          </p:cNvPr>
          <p:cNvSpPr txBox="1"/>
          <p:nvPr/>
        </p:nvSpPr>
        <p:spPr>
          <a:xfrm>
            <a:off x="2807494" y="372317"/>
            <a:ext cx="2500315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4. Présentation de Git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746410-D76A-4A98-80FA-2928905A53DD}"/>
              </a:ext>
            </a:extLst>
          </p:cNvPr>
          <p:cNvSpPr txBox="1"/>
          <p:nvPr/>
        </p:nvSpPr>
        <p:spPr>
          <a:xfrm>
            <a:off x="515220" y="141485"/>
            <a:ext cx="2426495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3. Citez des outils de contrôle de version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5A6313-8D78-4AEB-A957-75AA9C06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" y="372317"/>
            <a:ext cx="739928" cy="7399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6F922BF-058E-46E5-AD37-4D65D392FB8A}"/>
              </a:ext>
            </a:extLst>
          </p:cNvPr>
          <p:cNvSpPr txBox="1"/>
          <p:nvPr/>
        </p:nvSpPr>
        <p:spPr>
          <a:xfrm>
            <a:off x="1135856" y="1831033"/>
            <a:ext cx="3150395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Définition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Caractéristiques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 dépôt Git: local et distant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Notion de branches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47CEEE-B78E-4AD5-9F01-1D391D441AC3}"/>
              </a:ext>
            </a:extLst>
          </p:cNvPr>
          <p:cNvSpPr txBox="1"/>
          <p:nvPr/>
        </p:nvSpPr>
        <p:spPr>
          <a:xfrm>
            <a:off x="4171950" y="1831032"/>
            <a:ext cx="3150395" cy="14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Commandes essentiels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Workflows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Installation et démos</a:t>
            </a:r>
          </a:p>
        </p:txBody>
      </p:sp>
    </p:spTree>
    <p:extLst>
      <p:ext uri="{BB962C8B-B14F-4D97-AF65-F5344CB8AC3E}">
        <p14:creationId xmlns:p14="http://schemas.microsoft.com/office/powerpoint/2010/main" val="771133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bstract Wav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787</Words>
  <Application>Microsoft Office PowerPoint</Application>
  <PresentationFormat>Affichage à l'écran (16:9)</PresentationFormat>
  <Paragraphs>133</Paragraphs>
  <Slides>28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Cambria</vt:lpstr>
      <vt:lpstr>Montserrat</vt:lpstr>
      <vt:lpstr>Montserrat ExtraBold</vt:lpstr>
      <vt:lpstr>Montserrat Light</vt:lpstr>
      <vt:lpstr>Montserrat Medium</vt:lpstr>
      <vt:lpstr>Wingdings</vt:lpstr>
      <vt:lpstr>Abstract Waves</vt:lpstr>
      <vt:lpstr>Veille 5: Prise en mains de Git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5: Prise en mains de Git</dc:title>
  <dc:creator>SEYBA</dc:creator>
  <cp:lastModifiedBy>SEYBA TRAORE</cp:lastModifiedBy>
  <cp:revision>41</cp:revision>
  <dcterms:modified xsi:type="dcterms:W3CDTF">2022-11-14T21:17:14Z</dcterms:modified>
</cp:coreProperties>
</file>