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0" r:id="rId6"/>
    <p:sldId id="267" r:id="rId7"/>
    <p:sldId id="268" r:id="rId8"/>
    <p:sldId id="269" r:id="rId9"/>
    <p:sldId id="261" r:id="rId10"/>
    <p:sldId id="263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2BBEB-7C96-B241-83BD-935315BD8486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5EE3-76CE-2048-9F13-88631930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5EE3-76CE-2048-9F13-886319303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5EE3-76CE-2048-9F13-886319303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8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5EE3-76CE-2048-9F13-8863193039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4D32-271D-2B40-9CCE-7CD5341E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0C1D6-7BCE-EB46-8637-7E53171D8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2284-3214-3E46-8AD2-99E68914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9D75-C80E-024A-A9BE-4F43EF5D5BDE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112F-7BE2-2746-AA07-6F81C186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7645-7281-9A4E-B8F1-432D059D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1941-A0FC-C546-A2C3-10238A41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DB65-6B94-6248-A103-4010B4C7A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6B1A-72CA-174F-93BB-7CEB9F9B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D9C-9A1B-7B4C-A86B-A821D75C8744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1D2A-9233-634C-8973-19F6DEF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59A5-AEBD-DE4C-B0C2-6E63DCBD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9C3D6-46C4-5F40-BD8B-9D7602C7A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867B4-CB2D-F844-B0BF-5DDD8C87B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9E3E-2C58-7748-BC66-876FC64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9631-9159-5841-8807-8567142FF088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60B1-8F7B-5546-88CD-30081DD6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7B1F-E8C1-B046-9454-C3AE910C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ECF-6BE4-E54F-B0D8-FA66E80D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635D-F11E-924E-9E58-496364E0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3AFB-51A3-B34F-AC3F-A2AA4F37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92A0-202E-BD47-AD50-326F823419A4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3FFE-B577-DA41-97EB-7E6DEA2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583E-3216-164B-9C85-59A7CB9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556A-E776-9941-BE66-4560AE35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C84B-F274-CA4E-B74D-12BA30E4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A1C9-F58E-4A45-8478-F9309BA0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5992-C164-FF4A-80D1-8FCC7DEBB600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4A17-C4C9-8449-B175-186FB471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E7DA-A48A-F644-B95F-F8622623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9A7B-3B6A-0B4C-86EE-1DE6760F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A0B1-F964-2745-B95D-04014A6F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A6BE6-D847-E54C-858F-66B4630C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0D9D4-373F-F542-8AAC-8E466DEC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AB9-265D-7F45-9323-F57F9CB04966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B99D7-A3ED-1C43-9BC2-20C85846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319D8-A9AE-524E-9739-19E8B99F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7988-C502-B840-860F-AB039CA4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BEB8-F2B7-B646-A7E7-EFD520C5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992AE-FA86-FB42-AB71-D577A8EA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CF73C-0CEB-284D-A6A9-89EBB02D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91361-7426-9147-9AD9-0421F6D8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ED05D-8A2D-5A4F-BF79-315F0BD7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5DAD-9FE9-E94E-9279-D33A160E55CD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3A85D-49D7-A449-A983-987F3F53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6D19C-BB23-4E48-BF5A-0961BA9B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6EC8-D4F7-5A43-9582-899C79A4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542D9-1101-F543-9837-EBC7A4C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379A-B26F-604C-B254-7FECA19CFF72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738BA-2635-944D-813D-0D17F0DA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F57CC-45C9-E04E-BA9C-1166B1D8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ECDA1-0205-9C41-9D93-46C6AC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88B-93F3-3640-A524-2634F328E23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1178B-E2FE-3349-9729-193DACDA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8A68-D664-5B42-BBEA-3A68D0A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A0BE-D880-AC4B-9789-26A14810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1661-F78F-3E4B-B5AE-951B07BB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95AD8-C5DD-D74D-B0CC-B8897E18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E592-F9BA-3F4A-93FE-6A4210DD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6B3-DEBB-164B-B0BA-03EA292FAA98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D9EB9-C964-2A43-BDB1-3637B43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517C-36BA-984B-835D-8527F77E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788D-C0DD-BD43-A81E-B751910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580CC-ECDC-FF47-87FF-C6CAD84C9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2674-2BCC-A242-B863-3147875A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C386-95A7-C04C-B699-8257B056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6940-D25C-AD48-BBD5-B1417655DD89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D8E6B-3887-2F4B-904A-0097F81E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4ABC-BFBA-EB46-9541-8B18E807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484A7-0ED6-D640-AB48-D426863C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118B9-A49F-824E-979C-2FAD78AB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552-E127-C346-9A75-5038DFC0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D30E-F4E4-7D47-91E9-3D435D547418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0DA0-DBA6-6E40-9B82-E9894FDB0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14C8-698A-FB4D-9377-7A68415F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E247-6263-9342-8867-37134EBD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J0817/Aditya_MOM6/blob/main/open%20boundary%20condition/obc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AA-GFDL/MOM6-examples/wiki/Getting-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ysun0725/MOM6-Indian-Ocea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578E-14A3-694F-BD44-71B15C925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Up the Regional MOM6 for the Indian Ocean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CC803-07C8-EA4E-BE04-5F64CC773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Luyu Sun</a:t>
            </a:r>
          </a:p>
          <a:p>
            <a:r>
              <a:rPr lang="en-US" dirty="0"/>
              <a:t>Department of Atmospheric and Oceanic Science, University of Maryland at College Park, College Park, Maryland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dirty="0" err="1"/>
              <a:t>lysun@umd.edu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9A84-BC6A-DA40-B1E0-148A55D5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3CED-F6A0-6346-9DAF-D14314B1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atmospheric forcing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3FA9-C199-2348-B4C0-D2C769E0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8225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data_table</a:t>
            </a:r>
            <a:r>
              <a:rPr lang="en-US" dirty="0"/>
              <a:t> in the working directory (e.g. MOM6-examples/Indian).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C7AE9-B8B1-F64F-8F4C-B7CB159BD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14"/>
          <a:stretch/>
        </p:blipFill>
        <p:spPr bwMode="auto">
          <a:xfrm>
            <a:off x="515936" y="3054351"/>
            <a:ext cx="11396986" cy="368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C6C3A-BBE3-0749-B6AC-3572A6C0E744}"/>
              </a:ext>
            </a:extLst>
          </p:cNvPr>
          <p:cNvSpPr txBox="1"/>
          <p:nvPr/>
        </p:nvSpPr>
        <p:spPr>
          <a:xfrm>
            <a:off x="1743076" y="2408020"/>
            <a:ext cx="102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Model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5D5D5-E2E9-D44B-A7B6-20EB2476DC7D}"/>
              </a:ext>
            </a:extLst>
          </p:cNvPr>
          <p:cNvSpPr txBox="1"/>
          <p:nvPr/>
        </p:nvSpPr>
        <p:spPr>
          <a:xfrm>
            <a:off x="3484565" y="2408020"/>
            <a:ext cx="102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20CRv3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B6D40-3981-9A4D-8518-B2685D8CC9D7}"/>
              </a:ext>
            </a:extLst>
          </p:cNvPr>
          <p:cNvSpPr txBox="1"/>
          <p:nvPr/>
        </p:nvSpPr>
        <p:spPr>
          <a:xfrm>
            <a:off x="6214429" y="2408019"/>
            <a:ext cx="17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20CRv3 file directory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ECDA0-E3D9-8A4C-B699-7EB0E6AE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2F17-843D-7B4B-AD2C-CC64A5A2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9"/>
            <a:ext cx="10515600" cy="1325563"/>
          </a:xfrm>
        </p:spPr>
        <p:txBody>
          <a:bodyPr/>
          <a:lstStyle/>
          <a:p>
            <a:r>
              <a:rPr lang="en-US" dirty="0"/>
              <a:t>Setting up the open boundary condition based on SODA3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BB2D-4229-744A-829E-0818E5C2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44"/>
            <a:ext cx="10515600" cy="220011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generate the OBC files for sea surface height (SSH), temperature, salinity and ocean current velocities using the python code: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https://github.com/DJJ0817/Aditya_MOM6/blob/main/open%20boundary%20condition/obc.py</a:t>
            </a:r>
            <a:r>
              <a:rPr lang="en-US" dirty="0"/>
              <a:t>, 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7E5A14-5B13-634F-837D-8BAFF21E4AC3}"/>
              </a:ext>
            </a:extLst>
          </p:cNvPr>
          <p:cNvGrpSpPr/>
          <p:nvPr/>
        </p:nvGrpSpPr>
        <p:grpSpPr>
          <a:xfrm>
            <a:off x="721739" y="2603799"/>
            <a:ext cx="11009777" cy="2682092"/>
            <a:chOff x="591111" y="3504394"/>
            <a:chExt cx="11009777" cy="2682092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9EFDA37E-C6FA-9C47-A149-6D7D5C815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111" y="3828883"/>
              <a:ext cx="11009777" cy="23576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3E60B7-8795-FC41-8A31-6331D110809A}"/>
                </a:ext>
              </a:extLst>
            </p:cNvPr>
            <p:cNvSpPr/>
            <p:nvPr/>
          </p:nvSpPr>
          <p:spPr>
            <a:xfrm>
              <a:off x="1143000" y="3858748"/>
              <a:ext cx="8715375" cy="22740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EB40F3-41FA-9A44-80A9-5945F45600F1}"/>
                </a:ext>
              </a:extLst>
            </p:cNvPr>
            <p:cNvSpPr txBox="1"/>
            <p:nvPr/>
          </p:nvSpPr>
          <p:spPr>
            <a:xfrm>
              <a:off x="4757490" y="3504394"/>
              <a:ext cx="5783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Directory of model grid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0A76E4-0A7D-5840-9624-8226644E13E3}"/>
                </a:ext>
              </a:extLst>
            </p:cNvPr>
            <p:cNvSpPr/>
            <p:nvPr/>
          </p:nvSpPr>
          <p:spPr>
            <a:xfrm>
              <a:off x="1142999" y="4751789"/>
              <a:ext cx="10114809" cy="22740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D65C3-FAA5-934B-A016-31CDB10E71B0}"/>
                </a:ext>
              </a:extLst>
            </p:cNvPr>
            <p:cNvSpPr txBox="1"/>
            <p:nvPr/>
          </p:nvSpPr>
          <p:spPr>
            <a:xfrm>
              <a:off x="8709247" y="5039610"/>
              <a:ext cx="2548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Directory of SODA3 file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48DCC9-CBA0-E141-B0A0-F8473E561044}"/>
              </a:ext>
            </a:extLst>
          </p:cNvPr>
          <p:cNvSpPr txBox="1">
            <a:spLocks/>
          </p:cNvSpPr>
          <p:nvPr/>
        </p:nvSpPr>
        <p:spPr>
          <a:xfrm>
            <a:off x="838200" y="5325660"/>
            <a:ext cx="10515600" cy="1412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If the code runs successfully, following files will be generated: </a:t>
            </a:r>
          </a:p>
          <a:p>
            <a:pPr marL="0" indent="0">
              <a:buNone/>
            </a:pPr>
            <a:r>
              <a:rPr lang="en-US" sz="2600" dirty="0" err="1">
                <a:latin typeface="Courier" pitchFamily="2" charset="0"/>
              </a:rPr>
              <a:t>obc_ssh_east.nc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obc_ssh_north.nc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obc_ssh_south.nc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obc_ts_east.nc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obc_ts_north.nc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obc_ts_south.nc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obc_uv_east.nc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obc_uv_north.nc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obc_uv_south.nc</a:t>
            </a:r>
            <a:r>
              <a:rPr lang="en-US" sz="2600" dirty="0">
                <a:latin typeface="Courier" pitchFamily="2" charset="0"/>
              </a:rPr>
              <a:t>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E77422-385A-F14F-ACF1-B8BB49F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166A-E8DD-A948-B53A-034CBA42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open boundary condition based on SODA3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1B8C-7483-CB4B-8343-4F80D774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1954"/>
          </a:xfrm>
        </p:spPr>
        <p:txBody>
          <a:bodyPr/>
          <a:lstStyle/>
          <a:p>
            <a:r>
              <a:rPr lang="en-US" dirty="0"/>
              <a:t>Move all the output files in the </a:t>
            </a:r>
            <a:r>
              <a:rPr lang="en-US" dirty="0">
                <a:latin typeface="Courier" pitchFamily="2" charset="0"/>
              </a:rPr>
              <a:t>INPUT/ </a:t>
            </a:r>
            <a:r>
              <a:rPr lang="en-US" dirty="0"/>
              <a:t>folder.</a:t>
            </a:r>
          </a:p>
          <a:p>
            <a:r>
              <a:rPr lang="en-US" dirty="0"/>
              <a:t>Modify </a:t>
            </a:r>
            <a:r>
              <a:rPr lang="en-US" dirty="0" err="1">
                <a:latin typeface="Courier" pitchFamily="2" charset="0"/>
              </a:rPr>
              <a:t>MOM_override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in the working directory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if necessary: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EE9D05-93B5-7D4C-8DD5-1C9582C73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5972"/>
          <a:stretch/>
        </p:blipFill>
        <p:spPr>
          <a:xfrm>
            <a:off x="236186" y="2897579"/>
            <a:ext cx="11719628" cy="3488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0683A-4A13-C545-B9FA-166C452DD9BB}"/>
              </a:ext>
            </a:extLst>
          </p:cNvPr>
          <p:cNvSpPr/>
          <p:nvPr/>
        </p:nvSpPr>
        <p:spPr>
          <a:xfrm>
            <a:off x="128588" y="4529138"/>
            <a:ext cx="11887200" cy="1628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75175-9DC0-A04E-86A8-7ADFE275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B689-6757-F645-960B-2490414B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Model running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23B0-E686-5242-8AC7-7ADF0855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executive file “MOM6” in the working directory.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03B3-8507-FC43-B310-8CA0820A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ABDD-25F8-FA4E-8EB3-8445A949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43BB-3CC1-3645-A8C0-28A1FBE0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files: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coupler.res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ice_model.res.nc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MOM.res.nc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( &amp; 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MOM.res_1.nc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Diagnostic files: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20140701.ocean_daily.res.nc</a:t>
            </a:r>
          </a:p>
          <a:p>
            <a:pPr marL="0" indent="0">
              <a:buNone/>
            </a:pPr>
            <a:r>
              <a:rPr lang="en-US" dirty="0"/>
              <a:t>(use </a:t>
            </a:r>
            <a:r>
              <a:rPr lang="en-US" dirty="0" err="1"/>
              <a:t>diag_table</a:t>
            </a:r>
            <a:r>
              <a:rPr lang="en-US" dirty="0"/>
              <a:t> to define the output variables)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E33F-79C5-E24A-9BBF-2D5385BF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CFECEB-F1E4-8B4F-A073-E8F51CED89A2}"/>
              </a:ext>
            </a:extLst>
          </p:cNvPr>
          <p:cNvGrpSpPr/>
          <p:nvPr/>
        </p:nvGrpSpPr>
        <p:grpSpPr>
          <a:xfrm>
            <a:off x="6541835" y="1027906"/>
            <a:ext cx="5255127" cy="4574820"/>
            <a:chOff x="6256420" y="1195234"/>
            <a:chExt cx="5255127" cy="45748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E91ADC-4B45-234E-AB12-6F0F62B4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6420" y="5511133"/>
              <a:ext cx="5255126" cy="2589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2B850D-36D6-9342-93A3-AF2086555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2" r="-1"/>
            <a:stretch/>
          </p:blipFill>
          <p:spPr>
            <a:xfrm>
              <a:off x="6256420" y="1736560"/>
              <a:ext cx="5255127" cy="35182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FB3C47-3C37-B248-A6B9-AB2DEFAFCDCA}"/>
                </a:ext>
              </a:extLst>
            </p:cNvPr>
            <p:cNvSpPr txBox="1"/>
            <p:nvPr/>
          </p:nvSpPr>
          <p:spPr>
            <a:xfrm>
              <a:off x="8648030" y="1195234"/>
              <a:ext cx="107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SSH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3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FC74-D485-4746-865A-53BDE794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2BE9-4838-2F49-AE5F-4DB6AB20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Compilation of MOM6</a:t>
            </a:r>
          </a:p>
          <a:p>
            <a:r>
              <a:rPr lang="en-US" dirty="0"/>
              <a:t>Section 2: Building the regional Indian Ocean Model</a:t>
            </a:r>
          </a:p>
          <a:p>
            <a:pPr lvl="1"/>
            <a:r>
              <a:rPr lang="en-US" dirty="0"/>
              <a:t>Building the gridding system</a:t>
            </a:r>
          </a:p>
          <a:p>
            <a:pPr lvl="1"/>
            <a:r>
              <a:rPr lang="en-US" dirty="0"/>
              <a:t>Setting up atmospheric forcing</a:t>
            </a:r>
          </a:p>
          <a:p>
            <a:pPr lvl="1"/>
            <a:r>
              <a:rPr lang="en-US" dirty="0"/>
              <a:t>Setting up the open boundary condition</a:t>
            </a:r>
          </a:p>
          <a:p>
            <a:r>
              <a:rPr lang="en-US" dirty="0"/>
              <a:t>Section 3: Model running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1D54-74D0-4F4D-B411-D648E497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7A45-E051-EC47-B6D3-1048B2CF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Compilation of MOM6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D075-863F-7644-98FF-2D7D97E6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https://github.com/NOAA-GFDL/MOM6-examples/wiki/Getting-started</a:t>
            </a:r>
            <a:r>
              <a:rPr lang="en-US" dirty="0"/>
              <a:t> (use MOM6-SIS2)</a:t>
            </a:r>
          </a:p>
          <a:p>
            <a:r>
              <a:rPr lang="en-US" dirty="0"/>
              <a:t>If MOM6 is successfully compiled, an executive file is generated at </a:t>
            </a:r>
            <a:r>
              <a:rPr lang="en-US" sz="2400" dirty="0">
                <a:latin typeface="Courier" pitchFamily="2" charset="0"/>
              </a:rPr>
              <a:t>MOM6-examples/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build/intel/ice_ocean_SIS2/repro/MOM6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378C-BFE6-7349-A3DF-106B3830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0F8-1EFF-514D-B9C0-FD17FA4C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Building the regional Indian Ocean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5BA0-5A88-8643-BF63-DFBE89F5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831" cy="4332288"/>
          </a:xfrm>
        </p:spPr>
        <p:txBody>
          <a:bodyPr>
            <a:normAutofit/>
          </a:bodyPr>
          <a:lstStyle/>
          <a:p>
            <a:r>
              <a:rPr lang="en-US" sz="2400" dirty="0"/>
              <a:t>Create a working directory (e.g. MOM6-examples/Indian)</a:t>
            </a:r>
          </a:p>
          <a:p>
            <a:r>
              <a:rPr lang="en-US" sz="2400" dirty="0"/>
              <a:t>Download/Git clone the basic files of the regional Indian Ocean model (</a:t>
            </a:r>
            <a:r>
              <a:rPr lang="en-US" sz="2400" dirty="0">
                <a:hlinkClick r:id="rId2"/>
              </a:rPr>
              <a:t>https://github.com/lysun0725/MOM6-Indian-Ocean</a:t>
            </a:r>
            <a:r>
              <a:rPr lang="en-US" sz="2400" dirty="0"/>
              <a:t>) under the working directory</a:t>
            </a:r>
          </a:p>
          <a:p>
            <a:r>
              <a:rPr lang="en-US" sz="2400" dirty="0"/>
              <a:t>Create a new folder RESTART under the working directory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CD060B-7992-4944-BB37-DF6293FC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5000"/>
            <a:ext cx="5972407" cy="2195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B2987-3D79-7F48-A298-E922D4F149CD}"/>
              </a:ext>
            </a:extLst>
          </p:cNvPr>
          <p:cNvSpPr txBox="1"/>
          <p:nvPr/>
        </p:nvSpPr>
        <p:spPr>
          <a:xfrm>
            <a:off x="5961412" y="1555668"/>
            <a:ext cx="49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Under working directory MOM6-examples/Indian: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D3280-0011-4544-A043-545F76A687F4}"/>
              </a:ext>
            </a:extLst>
          </p:cNvPr>
          <p:cNvSpPr txBox="1"/>
          <p:nvPr/>
        </p:nvSpPr>
        <p:spPr>
          <a:xfrm>
            <a:off x="5961411" y="4355050"/>
            <a:ext cx="26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Under Indian/INPUT: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5090F-2F5F-DD44-996E-46A6D3C2A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24382"/>
            <a:ext cx="5972406" cy="40097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E7A8C1-2138-A547-B3CC-78807E16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E6830-74A3-2745-A4DB-2C37D10CE868}"/>
              </a:ext>
            </a:extLst>
          </p:cNvPr>
          <p:cNvSpPr txBox="1"/>
          <p:nvPr/>
        </p:nvSpPr>
        <p:spPr>
          <a:xfrm>
            <a:off x="5961411" y="5371521"/>
            <a:ext cx="317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Under Indian/preprocessing: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9A897-24AB-8442-871F-F8C5C298E7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19" r="3687" b="10823"/>
          <a:stretch/>
        </p:blipFill>
        <p:spPr>
          <a:xfrm>
            <a:off x="6096001" y="5772495"/>
            <a:ext cx="5972406" cy="2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8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68B6-3B9B-FE47-9799-6BA14853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gridding system for the Indian Ocean in Indian/preprocessing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EEEE-5456-9441-8803-A73196ED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4738" cy="235448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Download the global GEBCO gridded bathymetry data file (e.g. GEBCO_2020.nc) and copy it to the preprocessing folder (i.e. MOM6-examples/Indian/preprocessing).</a:t>
            </a:r>
            <a:endParaRPr lang="en-US" b="0" dirty="0">
              <a:effectLst/>
            </a:endParaRP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IndianOceanGridandTopo.py</a:t>
            </a:r>
            <a:r>
              <a:rPr lang="en-US" dirty="0">
                <a:solidFill>
                  <a:srgbClr val="000000"/>
                </a:solidFill>
              </a:rPr>
              <a:t> to create horizontal grids: </a:t>
            </a:r>
          </a:p>
          <a:p>
            <a:pPr lvl="1"/>
            <a:r>
              <a:rPr lang="en-US" dirty="0"/>
              <a:t>Compile MIDAS packages at MOM6-examples/tools/python/MIDAS first</a:t>
            </a:r>
          </a:p>
          <a:p>
            <a:pPr lvl="1"/>
            <a:r>
              <a:rPr lang="en-US" dirty="0"/>
              <a:t>Link the library of MIDA in the python code (line 11)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0F3C8-E09A-1848-9984-2033D8D2291A}"/>
              </a:ext>
            </a:extLst>
          </p:cNvPr>
          <p:cNvGrpSpPr/>
          <p:nvPr/>
        </p:nvGrpSpPr>
        <p:grpSpPr>
          <a:xfrm>
            <a:off x="1426212" y="4180114"/>
            <a:ext cx="9339576" cy="1789113"/>
            <a:chOff x="838200" y="4180114"/>
            <a:chExt cx="9339576" cy="1789113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F7A9635-04B1-F34B-B202-F376BD88F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912"/>
            <a:stretch/>
          </p:blipFill>
          <p:spPr>
            <a:xfrm>
              <a:off x="838200" y="4180114"/>
              <a:ext cx="9339576" cy="178911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1AB7CD-1B17-D545-BB9B-9D1E35F1600B}"/>
                </a:ext>
              </a:extLst>
            </p:cNvPr>
            <p:cNvSpPr/>
            <p:nvPr/>
          </p:nvSpPr>
          <p:spPr>
            <a:xfrm>
              <a:off x="838200" y="5035138"/>
              <a:ext cx="5859483" cy="2018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EDB328-2F15-BC4A-92B0-94724F41C999}"/>
                </a:ext>
              </a:extLst>
            </p:cNvPr>
            <p:cNvSpPr txBox="1"/>
            <p:nvPr/>
          </p:nvSpPr>
          <p:spPr>
            <a:xfrm>
              <a:off x="6804561" y="4812912"/>
              <a:ext cx="2244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Directory of MIDAS package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584CF5-6F2E-EA44-B0A9-A7419452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6AE1-7D37-B648-AAF7-8E1D5322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gridding system for the Indian Ocean in Indian/preprocessing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D1D5-802F-8048-A682-0DB9F113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5726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IndianOceanGridandTopo.py</a:t>
            </a:r>
            <a:r>
              <a:rPr lang="en-US" dirty="0">
                <a:solidFill>
                  <a:srgbClr val="000000"/>
                </a:solidFill>
              </a:rPr>
              <a:t> to create horizontal grids: </a:t>
            </a:r>
          </a:p>
          <a:p>
            <a:pPr lvl="1"/>
            <a:r>
              <a:rPr lang="en-US" dirty="0"/>
              <a:t>change the region boundary and number of grid points in longitude and latitude directions respectively (line 19 and 20)</a:t>
            </a:r>
          </a:p>
          <a:p>
            <a:pPr marL="457200" lvl="1" indent="0">
              <a:buNone/>
            </a:pPr>
            <a:r>
              <a:rPr lang="en-US" dirty="0"/>
              <a:t>   e.g. the default is for 1/8-degree horizontal resolution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406CA-57A2-0C4B-8040-FDAB6A587EF3}"/>
              </a:ext>
            </a:extLst>
          </p:cNvPr>
          <p:cNvGrpSpPr/>
          <p:nvPr/>
        </p:nvGrpSpPr>
        <p:grpSpPr>
          <a:xfrm>
            <a:off x="1204875" y="3392428"/>
            <a:ext cx="10043507" cy="1959428"/>
            <a:chOff x="989707" y="4104264"/>
            <a:chExt cx="10043507" cy="19594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3A1B8A-9437-8746-8A31-39049306E77A}"/>
                </a:ext>
              </a:extLst>
            </p:cNvPr>
            <p:cNvGrpSpPr/>
            <p:nvPr/>
          </p:nvGrpSpPr>
          <p:grpSpPr>
            <a:xfrm>
              <a:off x="989707" y="4104264"/>
              <a:ext cx="10043507" cy="1959428"/>
              <a:chOff x="1060959" y="3213615"/>
              <a:chExt cx="10043507" cy="19594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C5959F-3C41-C342-8FA9-28F8E6A06C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7" t="-132" r="-237" b="-1211"/>
              <a:stretch/>
            </p:blipFill>
            <p:spPr>
              <a:xfrm>
                <a:off x="1087534" y="3213615"/>
                <a:ext cx="10016932" cy="195942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D60429-8B43-C645-BB67-C3E248C0FBBD}"/>
                  </a:ext>
                </a:extLst>
              </p:cNvPr>
              <p:cNvSpPr/>
              <p:nvPr/>
            </p:nvSpPr>
            <p:spPr>
              <a:xfrm>
                <a:off x="1060959" y="4237801"/>
                <a:ext cx="3543300" cy="92333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118D3D-3A6B-4D4A-99D1-DF11E2D753A3}"/>
                </a:ext>
              </a:extLst>
            </p:cNvPr>
            <p:cNvSpPr txBox="1"/>
            <p:nvPr/>
          </p:nvSpPr>
          <p:spPr>
            <a:xfrm>
              <a:off x="4665542" y="5075701"/>
              <a:ext cx="3004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Setting up the grids for the super-grids (i.e. ½ of the target gridding space)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C0A10E-DA8D-774A-BBDF-A4FC3DAF24D6}"/>
              </a:ext>
            </a:extLst>
          </p:cNvPr>
          <p:cNvSpPr txBox="1"/>
          <p:nvPr/>
        </p:nvSpPr>
        <p:spPr>
          <a:xfrm>
            <a:off x="1206288" y="5310944"/>
            <a:ext cx="859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up the path directory of GEBCO file (line 34)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ACAB7E-0399-6F41-AC71-A25315FE2D34}"/>
              </a:ext>
            </a:extLst>
          </p:cNvPr>
          <p:cNvGrpSpPr/>
          <p:nvPr/>
        </p:nvGrpSpPr>
        <p:grpSpPr>
          <a:xfrm>
            <a:off x="1218163" y="5772609"/>
            <a:ext cx="10016932" cy="1133574"/>
            <a:chOff x="1218163" y="5529085"/>
            <a:chExt cx="10016932" cy="1133574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47CC6223-0C36-5146-B1FF-551C29ED5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263" b="6883"/>
            <a:stretch/>
          </p:blipFill>
          <p:spPr>
            <a:xfrm>
              <a:off x="1218163" y="5529085"/>
              <a:ext cx="10016932" cy="109253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737B14-59D6-A947-9C17-5F876447E09B}"/>
                </a:ext>
              </a:extLst>
            </p:cNvPr>
            <p:cNvSpPr/>
            <p:nvPr/>
          </p:nvSpPr>
          <p:spPr>
            <a:xfrm>
              <a:off x="1218163" y="6370592"/>
              <a:ext cx="4648247" cy="2445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2C61C3-9011-EA41-A434-68F7476481C7}"/>
                </a:ext>
              </a:extLst>
            </p:cNvPr>
            <p:cNvSpPr txBox="1"/>
            <p:nvPr/>
          </p:nvSpPr>
          <p:spPr>
            <a:xfrm>
              <a:off x="5963639" y="6016328"/>
              <a:ext cx="1762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Directory of the GEBCO file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A391C1-7ADF-CF4D-A50F-78EE503B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DC36-0576-D94B-B883-B850535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gridding system for the Indian Ocean in Indian/preprocessing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3DC3-43A0-1C4D-B7BC-22CF023A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7825"/>
          </a:xfrm>
        </p:spPr>
        <p:txBody>
          <a:bodyPr/>
          <a:lstStyle/>
          <a:p>
            <a:r>
              <a:rPr lang="en-US" dirty="0"/>
              <a:t>A successful execution of the python code can generate the following files and move them to </a:t>
            </a:r>
            <a:r>
              <a:rPr lang="en-US" dirty="0">
                <a:latin typeface="Courier" pitchFamily="2" charset="0"/>
              </a:rPr>
              <a:t>Indian/INPUT/</a:t>
            </a:r>
            <a:r>
              <a:rPr lang="en-US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D9B8BB-95AE-4A4A-A861-69ABFEBEC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4"/>
          <a:stretch/>
        </p:blipFill>
        <p:spPr bwMode="auto">
          <a:xfrm>
            <a:off x="1108075" y="2662350"/>
            <a:ext cx="9378950" cy="19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CE7C9-071C-1A47-8D31-598E39029CCA}"/>
              </a:ext>
            </a:extLst>
          </p:cNvPr>
          <p:cNvSpPr txBox="1"/>
          <p:nvPr/>
        </p:nvSpPr>
        <p:spPr>
          <a:xfrm>
            <a:off x="838200" y="4611231"/>
            <a:ext cx="107164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Change the horizontal grid numbers in </a:t>
            </a:r>
            <a:r>
              <a:rPr lang="en-US" sz="2800" dirty="0" err="1">
                <a:latin typeface="Courier" pitchFamily="2" charset="0"/>
              </a:rPr>
              <a:t>MOM_input</a:t>
            </a:r>
            <a:r>
              <a:rPr lang="en-US" sz="2800" dirty="0"/>
              <a:t> and </a:t>
            </a:r>
            <a:r>
              <a:rPr lang="en-US" sz="2800" dirty="0" err="1">
                <a:latin typeface="Courier" pitchFamily="2" charset="0"/>
              </a:rPr>
              <a:t>SIS_input</a:t>
            </a:r>
            <a:r>
              <a:rPr lang="en-US" sz="2800" dirty="0"/>
              <a:t>. For example, for a 1/8-degree model, the parameters NIGLOBAL and NJGLOBAL should be set as following: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    NIGLOBAL = 720</a:t>
            </a:r>
            <a:endParaRPr lang="en-US" sz="2000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    NJGLOBAL = 480</a:t>
            </a:r>
            <a:endParaRPr lang="en-US" sz="2000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8F138-1A05-8144-9BC2-02D88E67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3051-AF01-A44D-ACB0-26C25C0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ocean_mask.nc</a:t>
            </a:r>
            <a:r>
              <a:rPr lang="en-US" dirty="0"/>
              <a:t> and </a:t>
            </a:r>
            <a:r>
              <a:rPr lang="en-US" dirty="0" err="1"/>
              <a:t>topog.nc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89F08-3168-BE4F-8B13-D59BCDE8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DB975-711E-CA4E-871C-9382B3B4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87" y="1877219"/>
            <a:ext cx="5100992" cy="3429000"/>
          </a:xfrm>
          <a:prstGeom prst="rect">
            <a:avLst/>
          </a:prstGeom>
        </p:spPr>
      </p:pic>
      <p:pic>
        <p:nvPicPr>
          <p:cNvPr id="8" name="Picture 7" descr="A picture containing map&#10;&#10;Description automatically generated">
            <a:extLst>
              <a:ext uri="{FF2B5EF4-FFF2-40B4-BE49-F238E27FC236}">
                <a16:creationId xmlns:a16="http://schemas.microsoft.com/office/drawing/2014/main" id="{A468D3DB-939E-6440-9AA8-170C8B28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6" y="1877219"/>
            <a:ext cx="51363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9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392C-835A-BF40-98B7-6092E649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atmospheric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0F0C-C727-7243-B171-E9C47A9D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Download the dataset from 20 Century Reanalysis version 3 (20CRv3).</a:t>
            </a:r>
          </a:p>
          <a:p>
            <a:r>
              <a:rPr lang="en-US" dirty="0"/>
              <a:t>Modify the data file to adapt to MOM6</a:t>
            </a:r>
          </a:p>
          <a:p>
            <a:pPr lvl="1" fontAlgn="base"/>
            <a:r>
              <a:rPr lang="en-US" dirty="0"/>
              <a:t>Change the attribute “calendar” of variable “time” using the following command:</a:t>
            </a:r>
          </a:p>
          <a:p>
            <a:pPr marL="457200" lvl="1" indent="0" fontAlgn="base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ncatted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-a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calendar,time,m,c,gregorian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&lt;INFILE&gt;</a:t>
            </a:r>
            <a:endParaRPr lang="en-US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urier" pitchFamily="2" charset="0"/>
            </a:endParaRPr>
          </a:p>
          <a:p>
            <a:pPr lvl="1" fontAlgn="base"/>
            <a:r>
              <a:rPr lang="en-US" dirty="0"/>
              <a:t>Change the order of latitude to monotonically increasing order: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ncpdq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-a 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lat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&lt;INFILE&gt; &lt;OUTFILE&gt;</a:t>
            </a:r>
          </a:p>
          <a:p>
            <a:pPr lvl="1" fontAlgn="base"/>
            <a:r>
              <a:rPr lang="en-US" dirty="0"/>
              <a:t>If there is not enough space to store all the atmospheric variables files, the 20CRv3 files can be cropped to cover only the Indian Ocean, e.g.</a:t>
            </a:r>
          </a:p>
          <a:p>
            <a:pPr marL="457200" lvl="1" indent="0" fontAlgn="base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ncks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" pitchFamily="2" charset="0"/>
              </a:rPr>
              <a:t> -d lon,25.,125. -d lat,-35.,35. &lt;INFILE&gt; &lt;OUTFILE&gt;</a:t>
            </a:r>
          </a:p>
          <a:p>
            <a:r>
              <a:rPr lang="en-US" dirty="0"/>
              <a:t>Move all the modified atmospheric files in the </a:t>
            </a:r>
            <a:r>
              <a:rPr lang="en-US" dirty="0">
                <a:latin typeface="Courier" pitchFamily="2" charset="0"/>
              </a:rPr>
              <a:t>INPUT/</a:t>
            </a:r>
            <a:r>
              <a:rPr lang="en-US" dirty="0"/>
              <a:t> folder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9E6BE-FDE8-FF4F-98E8-8FD2FB20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E247-6263-9342-8867-37134EBDF4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8132</TotalTime>
  <Words>922</Words>
  <Application>Microsoft Macintosh PowerPoint</Application>
  <PresentationFormat>Widescreen</PresentationFormat>
  <Paragraphs>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Office Theme</vt:lpstr>
      <vt:lpstr>Building Up the Regional MOM6 for the Indian Ocean</vt:lpstr>
      <vt:lpstr>Outline</vt:lpstr>
      <vt:lpstr>Section 1: Compilation of MOM6</vt:lpstr>
      <vt:lpstr>Section 2: Building the regional Indian Ocean model</vt:lpstr>
      <vt:lpstr>Building the gridding system for the Indian Ocean in Indian/preprocessing</vt:lpstr>
      <vt:lpstr>Building the gridding system for the Indian Ocean in Indian/preprocessing (Cont’d)</vt:lpstr>
      <vt:lpstr>Building the gridding system for the Indian Ocean in Indian/preprocessing (Cont’d)</vt:lpstr>
      <vt:lpstr>Example: ocean_mask.nc and topog.nc</vt:lpstr>
      <vt:lpstr>Setting up atmospheric forcing</vt:lpstr>
      <vt:lpstr>Setting up atmospheric forcing (Cont’d)</vt:lpstr>
      <vt:lpstr>Setting up the open boundary condition based on SODA3</vt:lpstr>
      <vt:lpstr>Setting up the open boundary condition based on SODA3 (Cont’d)</vt:lpstr>
      <vt:lpstr>Section 3: Model running and outputs</vt:lpstr>
      <vt:lpstr>Output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Luyu Sun</dc:creator>
  <cp:lastModifiedBy>Luyu Sun</cp:lastModifiedBy>
  <cp:revision>17</cp:revision>
  <dcterms:created xsi:type="dcterms:W3CDTF">2021-10-14T22:27:31Z</dcterms:created>
  <dcterms:modified xsi:type="dcterms:W3CDTF">2021-10-20T13:59:43Z</dcterms:modified>
</cp:coreProperties>
</file>