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9" r:id="rId2"/>
    <p:sldId id="300" r:id="rId3"/>
    <p:sldId id="282" r:id="rId4"/>
    <p:sldId id="331" r:id="rId5"/>
    <p:sldId id="327" r:id="rId6"/>
    <p:sldId id="334" r:id="rId7"/>
    <p:sldId id="335" r:id="rId8"/>
    <p:sldId id="311" r:id="rId9"/>
    <p:sldId id="326" r:id="rId10"/>
    <p:sldId id="332" r:id="rId11"/>
    <p:sldId id="318" r:id="rId12"/>
    <p:sldId id="322" r:id="rId13"/>
    <p:sldId id="333" r:id="rId14"/>
    <p:sldId id="321" r:id="rId15"/>
    <p:sldId id="328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FBFBFB"/>
    <a:srgbClr val="3A38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3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3FADE-1318-44B7-94F8-9F615E0C6E21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963C-1332-460A-B317-77B4B0F98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사진을 보면 항공기 결항으로 피해가 많은데</a:t>
            </a:r>
            <a:r>
              <a:rPr lang="en-US" altLang="ko-KR" dirty="0"/>
              <a:t>,</a:t>
            </a:r>
            <a:r>
              <a:rPr lang="ko-KR" altLang="en-US" dirty="0"/>
              <a:t> 기상청과 같이 앞으로 예측을 해주면 지연 및 결항 피해도 적고 급하게 예약을 해도 쾌적하게 예약을 할 수 있을 것으로 생각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5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3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분석으로 </a:t>
            </a:r>
            <a:r>
              <a:rPr lang="en-US" altLang="ko-KR" dirty="0"/>
              <a:t>R</a:t>
            </a:r>
            <a:r>
              <a:rPr lang="ko-KR" altLang="en-US" dirty="0"/>
              <a:t>언어와 </a:t>
            </a:r>
            <a:r>
              <a:rPr lang="en-US" altLang="ko-KR" dirty="0"/>
              <a:t>R</a:t>
            </a:r>
            <a:r>
              <a:rPr lang="ko-KR" altLang="en-US" dirty="0"/>
              <a:t>스튜디오를 사용할 예정입니다</a:t>
            </a:r>
            <a:r>
              <a:rPr lang="en-US" altLang="ko-KR" dirty="0"/>
              <a:t>. R</a:t>
            </a:r>
            <a:r>
              <a:rPr lang="ko-KR" altLang="en-US" dirty="0"/>
              <a:t>언어는 통계학자가 개발을 하여 데이터를 시각화 하기에 좋다</a:t>
            </a:r>
            <a:r>
              <a:rPr lang="en-US" altLang="ko-KR" dirty="0"/>
              <a:t>. </a:t>
            </a:r>
            <a:r>
              <a:rPr lang="ko-KR" altLang="en-US" dirty="0"/>
              <a:t>시각화로는 좋지만 기계 학습으로는 느리고 메모리 부족 현상이 자주 나오기 때문에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2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사용하여 </a:t>
            </a:r>
            <a:r>
              <a:rPr lang="ko-KR" altLang="en-US" dirty="0" err="1"/>
              <a:t>파이참</a:t>
            </a:r>
            <a:r>
              <a:rPr lang="en-US" altLang="ko-KR" dirty="0"/>
              <a:t>, </a:t>
            </a:r>
            <a:r>
              <a:rPr lang="ko-KR" altLang="en-US" dirty="0"/>
              <a:t>아나콘다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r>
              <a:rPr lang="ko-KR" altLang="en-US" dirty="0"/>
              <a:t> 플로우를 사용하겠습니다</a:t>
            </a:r>
            <a:r>
              <a:rPr lang="en-US" altLang="ko-KR" dirty="0"/>
              <a:t>. </a:t>
            </a:r>
            <a:r>
              <a:rPr lang="ko-KR" altLang="en-US" dirty="0"/>
              <a:t>아나콘다는 가상환경을 설정해서 사용할 예정이고 독립적인 환경에서 작업을 하여 라이브러리</a:t>
            </a:r>
            <a:r>
              <a:rPr lang="en-US" altLang="ko-KR" dirty="0"/>
              <a:t>, </a:t>
            </a:r>
            <a:r>
              <a:rPr lang="ko-KR" altLang="en-US" dirty="0"/>
              <a:t>패키지 충돌을 예방할 목적으로 사용하겠습니다</a:t>
            </a:r>
            <a:r>
              <a:rPr lang="en-US" altLang="ko-KR" dirty="0"/>
              <a:t>. </a:t>
            </a:r>
            <a:r>
              <a:rPr lang="ko-KR" altLang="en-US" dirty="0" err="1"/>
              <a:t>텐서</a:t>
            </a:r>
            <a:r>
              <a:rPr lang="ko-KR" altLang="en-US" dirty="0"/>
              <a:t> 플로우는 현재 가장 범용적으로 사용되는 머신 러닝 프로그램이라 정보와 오류를 쉽게 찾을 수 있다고 생각해서 사용합니다</a:t>
            </a:r>
            <a:r>
              <a:rPr lang="en-US" altLang="ko-KR" dirty="0"/>
              <a:t>.</a:t>
            </a:r>
            <a:r>
              <a:rPr lang="ko-KR" altLang="en-US" dirty="0"/>
              <a:t> 이 부분은 아직 저희가 잘 모르는 부분이라 더 추가되거나 뺄 부분이 있으면 발표때마다 변경하여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크게 항공사별로 분석할 예정인데 날씨와 천재지변을 제외한 인적</a:t>
            </a:r>
            <a:r>
              <a:rPr lang="en-US" altLang="ko-KR" dirty="0"/>
              <a:t>, </a:t>
            </a:r>
            <a:r>
              <a:rPr lang="ko-KR" altLang="en-US" dirty="0"/>
              <a:t>다른 기타 이유로 발생하는 지연율과 </a:t>
            </a:r>
            <a:r>
              <a:rPr lang="ko-KR" altLang="en-US" dirty="0" err="1"/>
              <a:t>결항률을</a:t>
            </a:r>
            <a:r>
              <a:rPr lang="ko-KR" altLang="en-US" dirty="0"/>
              <a:t> 조사 및 분석을 할 예정입니다</a:t>
            </a:r>
            <a:r>
              <a:rPr lang="en-US" altLang="ko-KR" dirty="0"/>
              <a:t>. </a:t>
            </a:r>
            <a:r>
              <a:rPr lang="ko-KR" altLang="en-US" dirty="0"/>
              <a:t>또한 항공기별로도 정비와 기타 문제로 인한 지연율과 </a:t>
            </a:r>
            <a:r>
              <a:rPr lang="ko-KR" altLang="en-US" dirty="0" err="1"/>
              <a:t>결항률을</a:t>
            </a:r>
            <a:r>
              <a:rPr lang="ko-KR" altLang="en-US" dirty="0"/>
              <a:t> </a:t>
            </a:r>
            <a:r>
              <a:rPr lang="ko-KR" altLang="en-US" dirty="0" err="1"/>
              <a:t>조사및</a:t>
            </a:r>
            <a:r>
              <a:rPr lang="ko-KR" altLang="en-US" dirty="0"/>
              <a:t> 분석하여 시각화를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7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날씨로 인한 지연</a:t>
            </a:r>
            <a:r>
              <a:rPr lang="en-US" altLang="ko-KR" dirty="0"/>
              <a:t>, </a:t>
            </a:r>
            <a:r>
              <a:rPr lang="ko-KR" altLang="en-US" dirty="0"/>
              <a:t>결항 분석 및 예측을 할 예정인데</a:t>
            </a:r>
            <a:r>
              <a:rPr lang="en-US" altLang="ko-KR" dirty="0"/>
              <a:t>, </a:t>
            </a:r>
            <a:r>
              <a:rPr lang="ko-KR" altLang="en-US" dirty="0"/>
              <a:t>한반도가 </a:t>
            </a:r>
            <a:r>
              <a:rPr lang="en-US" altLang="ko-KR" dirty="0"/>
              <a:t>4</a:t>
            </a:r>
            <a:r>
              <a:rPr lang="ko-KR" altLang="en-US" dirty="0"/>
              <a:t>계절이 뚜렷하다고 하지만 최근에는 지구온난화로 </a:t>
            </a:r>
            <a:r>
              <a:rPr lang="en-US" altLang="ko-KR" dirty="0"/>
              <a:t>4</a:t>
            </a:r>
            <a:r>
              <a:rPr lang="ko-KR" altLang="en-US" dirty="0"/>
              <a:t>계절 느낌이 거의 없다고 판단하여 최근 </a:t>
            </a:r>
            <a:r>
              <a:rPr lang="en-US" altLang="ko-KR" dirty="0"/>
              <a:t>5</a:t>
            </a:r>
            <a:r>
              <a:rPr lang="ko-KR" altLang="en-US" dirty="0"/>
              <a:t>년으로 제한하여 국내 </a:t>
            </a:r>
            <a:r>
              <a:rPr lang="ko-KR" altLang="en-US" dirty="0" err="1"/>
              <a:t>공항별</a:t>
            </a:r>
            <a:r>
              <a:rPr lang="ko-KR" altLang="en-US" dirty="0"/>
              <a:t> 기후를 조사하여 분석 및 앞으로의 날씨를 예측할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기상청에서는 </a:t>
            </a:r>
            <a:r>
              <a:rPr lang="en-US" altLang="ko-KR" dirty="0"/>
              <a:t>1</a:t>
            </a:r>
            <a:r>
              <a:rPr lang="ko-KR" altLang="en-US" dirty="0"/>
              <a:t>주일보다 </a:t>
            </a:r>
            <a:r>
              <a:rPr lang="en-US" altLang="ko-KR" dirty="0"/>
              <a:t>3</a:t>
            </a:r>
            <a:r>
              <a:rPr lang="ko-KR" altLang="en-US" dirty="0"/>
              <a:t>일정도 날씨를 정확하게 알려주기 때문에 최근 </a:t>
            </a:r>
            <a:r>
              <a:rPr lang="en-US" altLang="ko-KR" dirty="0"/>
              <a:t>5</a:t>
            </a:r>
            <a:r>
              <a:rPr lang="ko-KR" altLang="en-US" dirty="0"/>
              <a:t>년간 분석한 데이터와 앞으로 </a:t>
            </a:r>
            <a:r>
              <a:rPr lang="en-US" altLang="ko-KR" dirty="0"/>
              <a:t>3</a:t>
            </a:r>
            <a:r>
              <a:rPr lang="ko-KR" altLang="en-US" dirty="0"/>
              <a:t>일의 날씨의 데이터를 결합하여 지연</a:t>
            </a:r>
            <a:r>
              <a:rPr lang="en-US" altLang="ko-KR" dirty="0"/>
              <a:t>, </a:t>
            </a:r>
            <a:r>
              <a:rPr lang="ko-KR" altLang="en-US" dirty="0"/>
              <a:t>결항 확률을 높음 중간 낮음으로 예측하겠습니다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저희팀이</a:t>
            </a:r>
            <a:r>
              <a:rPr lang="ko-KR" altLang="en-US" dirty="0"/>
              <a:t> 데이터 분석 파트에 관심은 많지만 아직 많이 부족한 상황으로 앞으로 </a:t>
            </a:r>
            <a:r>
              <a:rPr lang="en-US" altLang="ko-KR" dirty="0"/>
              <a:t>R</a:t>
            </a:r>
            <a:r>
              <a:rPr lang="ko-KR" altLang="en-US" dirty="0"/>
              <a:t>언어 데이터 분석 파트와 통계부분을 중점으로 공부할 예정이고 예측을 위한 </a:t>
            </a:r>
            <a:r>
              <a:rPr lang="ko-KR" altLang="en-US" dirty="0" err="1"/>
              <a:t>머신러닝</a:t>
            </a:r>
            <a:r>
              <a:rPr lang="ko-KR" altLang="en-US" dirty="0"/>
              <a:t> 공부도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되도록 빠르고 정확하게 지연 및 결항 요인을 자료 수집을 하여 분석을 할 생각이고</a:t>
            </a:r>
            <a:r>
              <a:rPr lang="en-US" altLang="ko-KR" dirty="0"/>
              <a:t>, </a:t>
            </a:r>
            <a:r>
              <a:rPr lang="ko-KR" altLang="en-US" dirty="0"/>
              <a:t>발표와 기록을 위해 시각화를 할 예정입니다</a:t>
            </a:r>
            <a:r>
              <a:rPr lang="en-US" altLang="ko-KR" dirty="0"/>
              <a:t>. </a:t>
            </a:r>
            <a:r>
              <a:rPr lang="ko-KR" altLang="en-US" dirty="0"/>
              <a:t>얼마나 걸릴지는 모르지만 공부를 꾸준히 </a:t>
            </a:r>
            <a:r>
              <a:rPr lang="ko-KR" altLang="en-US" dirty="0" err="1"/>
              <a:t>열심히하여</a:t>
            </a:r>
            <a:r>
              <a:rPr lang="ko-KR" altLang="en-US" dirty="0"/>
              <a:t> 지연율과 </a:t>
            </a:r>
            <a:r>
              <a:rPr lang="ko-KR" altLang="en-US" dirty="0" err="1"/>
              <a:t>결항률을</a:t>
            </a:r>
            <a:r>
              <a:rPr lang="ko-KR" altLang="en-US" dirty="0"/>
              <a:t> 예측하여 </a:t>
            </a:r>
            <a:r>
              <a:rPr lang="en-US" altLang="ko-KR" dirty="0"/>
              <a:t>JSP</a:t>
            </a:r>
            <a:r>
              <a:rPr lang="ko-KR" altLang="en-US" dirty="0"/>
              <a:t>로 웹을 만들어 보여드릴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막막하고 어려울 프로젝트지만 열심히 하여 끝내겠습니다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1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하공업전문대학">
            <a:extLst>
              <a:ext uri="{FF2B5EF4-FFF2-40B4-BE49-F238E27FC236}">
                <a16:creationId xmlns:a16="http://schemas.microsoft.com/office/drawing/2014/main" id="{39794C4B-4B77-4C95-B8BD-4A320E3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94608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95207" y="297431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Start-up </a:t>
            </a:r>
            <a:r>
              <a:rPr lang="ko-KR" altLang="en-US" sz="54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환경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예측을 위한 개발 환경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R(프로그래밍 언어) - 나무위키">
            <a:extLst>
              <a:ext uri="{FF2B5EF4-FFF2-40B4-BE49-F238E27FC236}">
                <a16:creationId xmlns:a16="http://schemas.microsoft.com/office/drawing/2014/main" id="{6BD60847-14F1-4B8B-A575-3D862E7A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파이썬] 윈도우 10 파이참(PyCharm) 특징 및 설치방법">
            <a:extLst>
              <a:ext uri="{FF2B5EF4-FFF2-40B4-BE49-F238E27FC236}">
                <a16:creationId xmlns:a16="http://schemas.microsoft.com/office/drawing/2014/main" id="{26C5BA91-AAC1-4FD8-AB9F-AE780570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2" y="3229309"/>
            <a:ext cx="3180476" cy="13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0FD923-6E20-4ACA-870E-36772C684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30" y="3070236"/>
            <a:ext cx="2828925" cy="1619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7ABB76-B847-41FA-8225-C92AC6707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39" y="3429000"/>
            <a:ext cx="2917559" cy="7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364750" cy="769441"/>
            <a:chOff x="510077" y="2691080"/>
            <a:chExt cx="236475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주요기능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72AD81-2BAD-4D58-A7E4-055B25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주요</a:t>
            </a:r>
            <a:r>
              <a:rPr lang="en-US" altLang="ko-KR" sz="1400" spc="-150" dirty="0">
                <a:solidFill>
                  <a:schemeClr val="accent4"/>
                </a:solidFill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</a:rPr>
              <a:t>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944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항공사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,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항공기별 지연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결항 분석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009833" y="5485953"/>
            <a:ext cx="2038350" cy="403028"/>
            <a:chOff x="2028825" y="5485953"/>
            <a:chExt cx="2038350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73215" y="5581204"/>
              <a:ext cx="1949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항공사별 지연 및 결항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403028"/>
            <a:chOff x="2028825" y="5485953"/>
            <a:chExt cx="2038350" cy="40302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73215" y="5581204"/>
              <a:ext cx="1949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항공기별 지연 및 결항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9A6045F-9AF8-4DDD-818E-C078D193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90" y="2252033"/>
            <a:ext cx="3456036" cy="280292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F688AB-E74E-4AE3-8A54-CECA738345F1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뉴시스">
            <a:extLst>
              <a:ext uri="{FF2B5EF4-FFF2-40B4-BE49-F238E27FC236}">
                <a16:creationId xmlns:a16="http://schemas.microsoft.com/office/drawing/2014/main" id="{341092F8-4728-4623-A244-0A60029F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98" y="2080470"/>
            <a:ext cx="3523572" cy="32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주요</a:t>
            </a:r>
            <a:r>
              <a:rPr lang="en-US" altLang="ko-KR" sz="1400" spc="-150" dirty="0">
                <a:solidFill>
                  <a:schemeClr val="accent4"/>
                </a:solidFill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</a:rPr>
              <a:t>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59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날씨로 인한 지연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결항 분석 및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예측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685537" y="5485953"/>
            <a:ext cx="2686954" cy="403028"/>
            <a:chOff x="1704529" y="5485953"/>
            <a:chExt cx="2686954" cy="40302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529" y="5581204"/>
              <a:ext cx="2686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최근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년 국내 </a:t>
              </a:r>
              <a:r>
                <a:rPr lang="ko-KR" altLang="en-US" sz="1400" dirty="0" err="1"/>
                <a:t>공항별</a:t>
              </a:r>
              <a:r>
                <a:rPr lang="ko-KR" altLang="en-US" sz="1400" dirty="0"/>
                <a:t> 기후 분석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17832" y="5502429"/>
            <a:ext cx="2048959" cy="403028"/>
            <a:chOff x="2023526" y="5485953"/>
            <a:chExt cx="2048959" cy="40302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23526" y="5581204"/>
              <a:ext cx="2048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앞으로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일 날씨로 예측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F688AB-E74E-4AE3-8A54-CECA738345F1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월별 &amp;amp;gt; 분포도 &amp;amp;gt; 국내기후자료 &amp;amp;gt; 기후자료 &amp;amp;gt; 날씨">
            <a:extLst>
              <a:ext uri="{FF2B5EF4-FFF2-40B4-BE49-F238E27FC236}">
                <a16:creationId xmlns:a16="http://schemas.microsoft.com/office/drawing/2014/main" id="{EBD45466-2660-46C2-BEC7-DABB44D6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60" y="2665576"/>
            <a:ext cx="2683896" cy="21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2DE176-5EE0-4537-B133-B727C81BB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55" y="2552520"/>
            <a:ext cx="4150782" cy="2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502608" cy="769441"/>
            <a:chOff x="510077" y="2691080"/>
            <a:chExt cx="250260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개발 계획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C367F4-B08F-45C8-A7D2-D295C467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차주 개발 계획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23812" y="1929571"/>
            <a:ext cx="404349" cy="4577246"/>
            <a:chOff x="1512325" y="1778000"/>
            <a:chExt cx="404349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30336" y="3430013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지연 및 결항 요인 분석 및 자료 수집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89252" y="4510120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/>
                </a:solidFill>
              </a:rPr>
              <a:t>지난 </a:t>
            </a:r>
            <a:r>
              <a:rPr lang="en-US" altLang="ko-KR" sz="1600" dirty="0">
                <a:solidFill>
                  <a:schemeClr val="accent4"/>
                </a:solidFill>
              </a:rPr>
              <a:t>5</a:t>
            </a:r>
            <a:r>
              <a:rPr lang="ko-KR" altLang="en-US" sz="1600" dirty="0">
                <a:solidFill>
                  <a:schemeClr val="accent4"/>
                </a:solidFill>
              </a:rPr>
              <a:t>년 날씨 데이터 수집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94303-8A0F-4F67-A6A1-64568F5349BF}"/>
              </a:ext>
            </a:extLst>
          </p:cNvPr>
          <p:cNvSpPr txBox="1"/>
          <p:nvPr/>
        </p:nvSpPr>
        <p:spPr>
          <a:xfrm>
            <a:off x="2338170" y="2407726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R</a:t>
            </a:r>
            <a:r>
              <a:rPr lang="ko-KR" altLang="en-US" dirty="0">
                <a:solidFill>
                  <a:schemeClr val="accent4"/>
                </a:solidFill>
              </a:rPr>
              <a:t>언어 데이터 분석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통계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머신 러닝 공부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495B5-A9B3-46BA-8B29-4335EEBAF868}"/>
              </a:ext>
            </a:extLst>
          </p:cNvPr>
          <p:cNvSpPr/>
          <p:nvPr/>
        </p:nvSpPr>
        <p:spPr>
          <a:xfrm>
            <a:off x="9525740" y="5894773"/>
            <a:ext cx="2596188" cy="826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데이터 분석이란? 데이터를 어떻게 분석할까? 데이터 분석 예시 알아보기">
            <a:extLst>
              <a:ext uri="{FF2B5EF4-FFF2-40B4-BE49-F238E27FC236}">
                <a16:creationId xmlns:a16="http://schemas.microsoft.com/office/drawing/2014/main" id="{4A1EFD40-9F60-4024-AB37-8A2855EC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주제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계획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5926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주제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63A244-44F8-46D1-8BB0-A649BC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주제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09EC6-710C-4091-8B02-DF7DA30E2C18}"/>
              </a:ext>
            </a:extLst>
          </p:cNvPr>
          <p:cNvSpPr txBox="1"/>
          <p:nvPr/>
        </p:nvSpPr>
        <p:spPr>
          <a:xfrm>
            <a:off x="3066164" y="5658931"/>
            <a:ext cx="6059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항공기 지연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결항 요인 분석 및 예측</a:t>
            </a:r>
          </a:p>
        </p:txBody>
      </p:sp>
      <p:pic>
        <p:nvPicPr>
          <p:cNvPr id="3074" name="Picture 2" descr="태풍 &amp;amp;#39;다나스&amp;amp;#39;로 전국 공항서 항공기 50편 넘게 결항 | SBS 뉴스">
            <a:extLst>
              <a:ext uri="{FF2B5EF4-FFF2-40B4-BE49-F238E27FC236}">
                <a16:creationId xmlns:a16="http://schemas.microsoft.com/office/drawing/2014/main" id="{2CA8E512-72E2-41E1-9776-72F1A547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303" y="2139193"/>
            <a:ext cx="5033394" cy="28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선정 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7266B8-5DB4-4589-9438-206DE042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559" y="5033350"/>
            <a:ext cx="4371975" cy="1724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A59BD-3E88-4E97-9150-009445A6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57" y="1796419"/>
            <a:ext cx="8753475" cy="2171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A9EA00-425A-48E8-B9E9-2B526C77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7" y="4416043"/>
            <a:ext cx="8991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대회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282C37-A50A-4947-AE5B-750B836E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663700"/>
            <a:ext cx="11887200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097F86-9F6F-4A78-9E34-BE838AA46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705225"/>
            <a:ext cx="120586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대회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A47457-6CD4-4CB2-A263-E65E2B97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1680729"/>
            <a:ext cx="12163425" cy="2857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3E12D8-781D-4B42-972C-D598399EB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4219488"/>
            <a:ext cx="11725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개발 환경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2B787-6281-4699-8AC1-8778D4269086}"/>
              </a:ext>
            </a:extLst>
          </p:cNvPr>
          <p:cNvSpPr/>
          <p:nvPr/>
        </p:nvSpPr>
        <p:spPr>
          <a:xfrm>
            <a:off x="9395670" y="5989739"/>
            <a:ext cx="2667699" cy="7633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환경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R(프로그래밍 언어) - 나무위키">
            <a:extLst>
              <a:ext uri="{FF2B5EF4-FFF2-40B4-BE49-F238E27FC236}">
                <a16:creationId xmlns:a16="http://schemas.microsoft.com/office/drawing/2014/main" id="{6BD60847-14F1-4B8B-A575-3D862E7A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19B10F4D-94A8-48AE-8560-6CB7FCAA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05" y="3384386"/>
            <a:ext cx="2677589" cy="9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 (프로그래밍 언어) - 위키백과, 우리 모두의 백과사전">
            <a:extLst>
              <a:ext uri="{FF2B5EF4-FFF2-40B4-BE49-F238E27FC236}">
                <a16:creationId xmlns:a16="http://schemas.microsoft.com/office/drawing/2014/main" id="{CC9899F6-A3D3-480E-BBF0-7F0E8411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05" y="3089141"/>
            <a:ext cx="1975404" cy="15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482</Words>
  <Application>Microsoft Office PowerPoint</Application>
  <PresentationFormat>와이드스크린</PresentationFormat>
  <Paragraphs>75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4163</cp:lastModifiedBy>
  <cp:revision>63</cp:revision>
  <dcterms:created xsi:type="dcterms:W3CDTF">2015-07-07T04:48:58Z</dcterms:created>
  <dcterms:modified xsi:type="dcterms:W3CDTF">2022-03-02T05:18:12Z</dcterms:modified>
</cp:coreProperties>
</file>