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9" r:id="rId2"/>
    <p:sldId id="300" r:id="rId3"/>
    <p:sldId id="282" r:id="rId4"/>
    <p:sldId id="331" r:id="rId5"/>
    <p:sldId id="311" r:id="rId6"/>
    <p:sldId id="326" r:id="rId7"/>
    <p:sldId id="334" r:id="rId8"/>
    <p:sldId id="335" r:id="rId9"/>
    <p:sldId id="339" r:id="rId10"/>
    <p:sldId id="340" r:id="rId11"/>
    <p:sldId id="341" r:id="rId12"/>
    <p:sldId id="342" r:id="rId13"/>
    <p:sldId id="337" r:id="rId14"/>
    <p:sldId id="338" r:id="rId15"/>
    <p:sldId id="318" r:id="rId16"/>
    <p:sldId id="328" r:id="rId17"/>
    <p:sldId id="322" r:id="rId18"/>
    <p:sldId id="33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FBFBFB"/>
    <a:srgbClr val="3A38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3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3FADE-1318-44B7-94F8-9F615E0C6E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963C-1332-460A-B317-77B4B0F98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</a:t>
            </a:r>
            <a:r>
              <a:rPr lang="en-US" altLang="ko-KR" dirty="0"/>
              <a:t>1</a:t>
            </a:r>
            <a:r>
              <a:rPr lang="ko-KR" altLang="en-US" dirty="0" err="1"/>
              <a:t>주차때</a:t>
            </a:r>
            <a:r>
              <a:rPr lang="ko-KR" altLang="en-US" dirty="0"/>
              <a:t> 발표내용으로 데이터 분석 설계 </a:t>
            </a:r>
            <a:r>
              <a:rPr lang="ko-KR" altLang="en-US" dirty="0" err="1"/>
              <a:t>부분쪽을</a:t>
            </a:r>
            <a:r>
              <a:rPr lang="ko-KR" altLang="en-US" dirty="0"/>
              <a:t> 발표를 하였고</a:t>
            </a:r>
            <a:r>
              <a:rPr lang="en-US" altLang="ko-KR" dirty="0"/>
              <a:t>, 2</a:t>
            </a:r>
            <a:r>
              <a:rPr lang="ko-KR" altLang="en-US" dirty="0"/>
              <a:t>주차때는 데이터 준비</a:t>
            </a:r>
            <a:r>
              <a:rPr lang="en-US" altLang="ko-KR" dirty="0"/>
              <a:t>, </a:t>
            </a:r>
            <a:r>
              <a:rPr lang="ko-KR" altLang="en-US" dirty="0"/>
              <a:t>데이터 가공을 하였습니다</a:t>
            </a:r>
            <a:r>
              <a:rPr lang="en-US" altLang="ko-KR" dirty="0"/>
              <a:t>. </a:t>
            </a:r>
            <a:r>
              <a:rPr lang="ko-KR" altLang="en-US" dirty="0"/>
              <a:t>데이터 가공은 저희가 필요한 데이터를 추출하고 연도별 데이터를 병합을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2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다음주 계획으로는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1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국내 지연</a:t>
            </a:r>
            <a:r>
              <a:rPr lang="en-US" altLang="ko-KR" dirty="0"/>
              <a:t>, </a:t>
            </a:r>
            <a:r>
              <a:rPr lang="ko-KR" altLang="en-US" dirty="0"/>
              <a:t>결항 매뉴얼인 공항 경보입니다</a:t>
            </a:r>
            <a:r>
              <a:rPr lang="en-US" altLang="ko-KR" dirty="0"/>
              <a:t>. </a:t>
            </a:r>
            <a:r>
              <a:rPr lang="ko-KR" altLang="en-US" dirty="0"/>
              <a:t>하지만 예를 들면 비가 </a:t>
            </a:r>
            <a:r>
              <a:rPr lang="ko-KR" altLang="en-US" dirty="0" err="1"/>
              <a:t>많이와도</a:t>
            </a:r>
            <a:r>
              <a:rPr lang="ko-KR" altLang="en-US" dirty="0"/>
              <a:t> 시야가 확보가 된다면 운항을 하는 경우도 있어 저희가 추출한 날씨 데이터와 운항 지연 횟수를 결합하여 저희만의 기준을 </a:t>
            </a:r>
            <a:r>
              <a:rPr lang="ko-KR" altLang="en-US" dirty="0" err="1"/>
              <a:t>만들예정입니다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7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국토 교통부에서 찾기에는 너무 한정적인 데이터 뿐이라 </a:t>
            </a:r>
            <a:r>
              <a:rPr lang="ko-KR" altLang="en-US" dirty="0" err="1"/>
              <a:t>에어포털</a:t>
            </a:r>
            <a:r>
              <a:rPr lang="en-US" altLang="ko-KR" dirty="0"/>
              <a:t>, </a:t>
            </a:r>
            <a:r>
              <a:rPr lang="ko-KR" altLang="en-US" dirty="0"/>
              <a:t>공공데이터 포털에서 주로 수집을 하였습니다</a:t>
            </a:r>
            <a:r>
              <a:rPr lang="en-US" altLang="ko-KR" dirty="0"/>
              <a:t>. </a:t>
            </a:r>
            <a:r>
              <a:rPr lang="ko-KR" altLang="en-US" dirty="0"/>
              <a:t>기상 데이터는 없어서 김예지 학생이 </a:t>
            </a:r>
            <a:r>
              <a:rPr lang="ko-KR" altLang="en-US" dirty="0" err="1"/>
              <a:t>크롤링을</a:t>
            </a:r>
            <a:r>
              <a:rPr lang="ko-KR" altLang="en-US" dirty="0"/>
              <a:t> 하여 얻어왔는데 자세한 발표 내용은 김예지 학생이 발표를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국내 항공사</a:t>
            </a:r>
            <a:r>
              <a:rPr lang="en-US" altLang="ko-KR" dirty="0"/>
              <a:t>, </a:t>
            </a: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법인 회사가 보유한 항공기 내역입니다</a:t>
            </a:r>
            <a:r>
              <a:rPr lang="en-US" altLang="ko-KR" dirty="0"/>
              <a:t>. </a:t>
            </a:r>
            <a:r>
              <a:rPr lang="ko-KR" altLang="en-US" dirty="0"/>
              <a:t>차례로 보시면 사업구문에서 저희는 소형 항공기</a:t>
            </a:r>
            <a:r>
              <a:rPr lang="en-US" altLang="ko-KR" dirty="0"/>
              <a:t> </a:t>
            </a:r>
            <a:r>
              <a:rPr lang="ko-KR" altLang="en-US" dirty="0"/>
              <a:t>운행</a:t>
            </a:r>
            <a:r>
              <a:rPr lang="en-US" altLang="ko-KR" dirty="0"/>
              <a:t>, </a:t>
            </a:r>
            <a:r>
              <a:rPr lang="ko-KR" altLang="en-US" dirty="0"/>
              <a:t>교육용 항공기</a:t>
            </a:r>
            <a:r>
              <a:rPr lang="en-US" altLang="ko-KR" dirty="0"/>
              <a:t>, </a:t>
            </a:r>
            <a:r>
              <a:rPr lang="ko-KR" altLang="en-US" dirty="0"/>
              <a:t>자가용은 제외를 하였습니다</a:t>
            </a:r>
            <a:r>
              <a:rPr lang="en-US" altLang="ko-KR" dirty="0"/>
              <a:t>. </a:t>
            </a:r>
            <a:r>
              <a:rPr lang="ko-KR" altLang="en-US" dirty="0"/>
              <a:t>항공사에서는 국내선을 운항하는 대한항공</a:t>
            </a:r>
            <a:r>
              <a:rPr lang="en-US" altLang="ko-KR" dirty="0"/>
              <a:t>, </a:t>
            </a:r>
            <a:r>
              <a:rPr lang="ko-KR" altLang="en-US" dirty="0" err="1"/>
              <a:t>진에어</a:t>
            </a:r>
            <a:r>
              <a:rPr lang="en-US" altLang="ko-KR" dirty="0"/>
              <a:t>, </a:t>
            </a:r>
            <a:r>
              <a:rPr lang="ko-KR" altLang="en-US" dirty="0" err="1"/>
              <a:t>티웨이</a:t>
            </a:r>
            <a:r>
              <a:rPr lang="ko-KR" altLang="en-US" dirty="0"/>
              <a:t> 등 국내선 항공사를 제외한 나머지 회사</a:t>
            </a:r>
            <a:r>
              <a:rPr lang="en-US" altLang="ko-KR" dirty="0"/>
              <a:t>, </a:t>
            </a:r>
            <a:r>
              <a:rPr lang="ko-KR" altLang="en-US" dirty="0"/>
              <a:t>학교를 제외했습니다</a:t>
            </a:r>
            <a:r>
              <a:rPr lang="en-US" altLang="ko-KR" dirty="0"/>
              <a:t>. </a:t>
            </a:r>
            <a:r>
              <a:rPr lang="ko-KR" altLang="en-US" dirty="0"/>
              <a:t>등록 기호는 실제 티켓에 나오는 기호이며</a:t>
            </a:r>
            <a:r>
              <a:rPr lang="en-US" altLang="ko-KR" dirty="0"/>
              <a:t> </a:t>
            </a:r>
            <a:r>
              <a:rPr lang="ko-KR" altLang="en-US" dirty="0"/>
              <a:t>형식이 저희가 필요한 항공기 종류입니다</a:t>
            </a:r>
            <a:r>
              <a:rPr lang="en-US" altLang="ko-KR" dirty="0"/>
              <a:t>. </a:t>
            </a:r>
            <a:r>
              <a:rPr lang="ko-KR" altLang="en-US" dirty="0"/>
              <a:t>여기서는 헬리콥터</a:t>
            </a:r>
            <a:r>
              <a:rPr lang="en-US" altLang="ko-KR" dirty="0"/>
              <a:t>, </a:t>
            </a:r>
            <a:r>
              <a:rPr lang="ko-KR" altLang="en-US" dirty="0"/>
              <a:t>소형 항공기 등을 제외하였습니다</a:t>
            </a:r>
            <a:r>
              <a:rPr lang="en-US" altLang="ko-KR" dirty="0"/>
              <a:t>. </a:t>
            </a:r>
            <a:r>
              <a:rPr lang="ko-KR" altLang="en-US" dirty="0"/>
              <a:t>제작일자는 항공기 지연여부 가설을 세우던 중 노후화된 항공기들은 정비로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세워 필요한 데이터라 생각하였고 좌석과 </a:t>
            </a:r>
            <a:r>
              <a:rPr lang="ko-KR" altLang="en-US" dirty="0" err="1"/>
              <a:t>최대이륙</a:t>
            </a:r>
            <a:r>
              <a:rPr lang="ko-KR" altLang="en-US" dirty="0"/>
              <a:t> 중량이 많을수록 사람으로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새워 이거 또한 필요한 데이터라 생각했습니다</a:t>
            </a:r>
            <a:r>
              <a:rPr lang="en-US" altLang="ko-KR" dirty="0"/>
              <a:t>. </a:t>
            </a:r>
            <a:r>
              <a:rPr lang="ko-KR" altLang="en-US" dirty="0"/>
              <a:t>정치장은 </a:t>
            </a:r>
            <a:r>
              <a:rPr lang="ko-KR" altLang="en-US" dirty="0" err="1"/>
              <a:t>차고지</a:t>
            </a:r>
            <a:r>
              <a:rPr lang="ko-KR" altLang="en-US" dirty="0"/>
              <a:t> 느낌으로 비행기가 주차</a:t>
            </a:r>
            <a:r>
              <a:rPr lang="en-US" altLang="ko-KR" dirty="0"/>
              <a:t>? </a:t>
            </a:r>
            <a:r>
              <a:rPr lang="ko-KR" altLang="en-US" dirty="0"/>
              <a:t>되어있는 위치로 주로 비행기는 왕복 운행을 하기때문에 </a:t>
            </a:r>
            <a:r>
              <a:rPr lang="ko-KR" altLang="en-US" dirty="0" err="1"/>
              <a:t>출발시</a:t>
            </a:r>
            <a:r>
              <a:rPr lang="ko-KR" altLang="en-US" dirty="0"/>
              <a:t> 지연여부를 </a:t>
            </a:r>
            <a:r>
              <a:rPr lang="ko-KR" altLang="en-US" dirty="0" err="1"/>
              <a:t>판단할수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제작번호</a:t>
            </a:r>
            <a:r>
              <a:rPr lang="en-US" altLang="ko-KR" dirty="0"/>
              <a:t>, </a:t>
            </a:r>
            <a:r>
              <a:rPr lang="ko-KR" altLang="en-US" dirty="0"/>
              <a:t>도입 종류</a:t>
            </a:r>
            <a:r>
              <a:rPr lang="en-US" altLang="ko-KR" dirty="0"/>
              <a:t>, </a:t>
            </a:r>
            <a:r>
              <a:rPr lang="ko-KR" altLang="en-US" dirty="0"/>
              <a:t>이미지 데이터는 필요 </a:t>
            </a:r>
            <a:r>
              <a:rPr lang="ko-KR" altLang="en-US" dirty="0" err="1"/>
              <a:t>없을것이라</a:t>
            </a:r>
            <a:r>
              <a:rPr lang="ko-KR" altLang="en-US" dirty="0"/>
              <a:t> 생각하여 제외하였습니다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0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국내 항공사</a:t>
            </a:r>
            <a:r>
              <a:rPr lang="en-US" altLang="ko-KR" dirty="0"/>
              <a:t>, </a:t>
            </a: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법인 회사가 보유한 항공기 내역입니다</a:t>
            </a:r>
            <a:r>
              <a:rPr lang="en-US" altLang="ko-KR" dirty="0"/>
              <a:t>. </a:t>
            </a:r>
            <a:r>
              <a:rPr lang="ko-KR" altLang="en-US" dirty="0"/>
              <a:t>차례로 보시면 사업구문에서 저희는 소형 항공기</a:t>
            </a:r>
            <a:r>
              <a:rPr lang="en-US" altLang="ko-KR" dirty="0"/>
              <a:t> </a:t>
            </a:r>
            <a:r>
              <a:rPr lang="ko-KR" altLang="en-US" dirty="0"/>
              <a:t>운행</a:t>
            </a:r>
            <a:r>
              <a:rPr lang="en-US" altLang="ko-KR" dirty="0"/>
              <a:t>, </a:t>
            </a:r>
            <a:r>
              <a:rPr lang="ko-KR" altLang="en-US" dirty="0"/>
              <a:t>교육용 항공기</a:t>
            </a:r>
            <a:r>
              <a:rPr lang="en-US" altLang="ko-KR" dirty="0"/>
              <a:t>, </a:t>
            </a:r>
            <a:r>
              <a:rPr lang="ko-KR" altLang="en-US" dirty="0"/>
              <a:t>자가용은 제외를 하였습니다</a:t>
            </a:r>
            <a:r>
              <a:rPr lang="en-US" altLang="ko-KR" dirty="0"/>
              <a:t>. </a:t>
            </a:r>
            <a:r>
              <a:rPr lang="ko-KR" altLang="en-US" dirty="0"/>
              <a:t>항공사에서는 국내선을 운항하는 대한항공</a:t>
            </a:r>
            <a:r>
              <a:rPr lang="en-US" altLang="ko-KR" dirty="0"/>
              <a:t>, </a:t>
            </a:r>
            <a:r>
              <a:rPr lang="ko-KR" altLang="en-US" dirty="0" err="1"/>
              <a:t>진에어</a:t>
            </a:r>
            <a:r>
              <a:rPr lang="en-US" altLang="ko-KR" dirty="0"/>
              <a:t>, </a:t>
            </a:r>
            <a:r>
              <a:rPr lang="ko-KR" altLang="en-US" dirty="0" err="1"/>
              <a:t>티웨이</a:t>
            </a:r>
            <a:r>
              <a:rPr lang="ko-KR" altLang="en-US" dirty="0"/>
              <a:t> 등 국내선 항공사를 제외한 나머지 회사</a:t>
            </a:r>
            <a:r>
              <a:rPr lang="en-US" altLang="ko-KR" dirty="0"/>
              <a:t>, </a:t>
            </a:r>
            <a:r>
              <a:rPr lang="ko-KR" altLang="en-US" dirty="0"/>
              <a:t>학교를 제외했습니다</a:t>
            </a:r>
            <a:r>
              <a:rPr lang="en-US" altLang="ko-KR" dirty="0"/>
              <a:t>. </a:t>
            </a:r>
            <a:r>
              <a:rPr lang="ko-KR" altLang="en-US" dirty="0"/>
              <a:t>등록 기호는 실제 티켓에 나오는 기호이며</a:t>
            </a:r>
            <a:r>
              <a:rPr lang="en-US" altLang="ko-KR" dirty="0"/>
              <a:t> </a:t>
            </a:r>
            <a:r>
              <a:rPr lang="ko-KR" altLang="en-US" dirty="0"/>
              <a:t>형식이 저희가 필요한 항공기 종류입니다</a:t>
            </a:r>
            <a:r>
              <a:rPr lang="en-US" altLang="ko-KR" dirty="0"/>
              <a:t>. </a:t>
            </a:r>
            <a:r>
              <a:rPr lang="ko-KR" altLang="en-US" dirty="0"/>
              <a:t>여기서는 헬리콥터</a:t>
            </a:r>
            <a:r>
              <a:rPr lang="en-US" altLang="ko-KR" dirty="0"/>
              <a:t>, </a:t>
            </a:r>
            <a:r>
              <a:rPr lang="ko-KR" altLang="en-US" dirty="0"/>
              <a:t>소형 항공기 등을 제외하였습니다</a:t>
            </a:r>
            <a:r>
              <a:rPr lang="en-US" altLang="ko-KR" dirty="0"/>
              <a:t>. </a:t>
            </a:r>
            <a:r>
              <a:rPr lang="ko-KR" altLang="en-US" dirty="0"/>
              <a:t>제작일자는 항공기 지연여부 가설을 세우던 중 노후화된 항공기들은 정비로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세워 필요한 데이터라 생각하였고 좌석과 </a:t>
            </a:r>
            <a:r>
              <a:rPr lang="ko-KR" altLang="en-US" dirty="0" err="1"/>
              <a:t>최대이륙</a:t>
            </a:r>
            <a:r>
              <a:rPr lang="ko-KR" altLang="en-US" dirty="0"/>
              <a:t> 중량이 많을수록 사람으로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새워 이거 또한 필요한 데이터라 생각했습니다</a:t>
            </a:r>
            <a:r>
              <a:rPr lang="en-US" altLang="ko-KR" dirty="0"/>
              <a:t>. </a:t>
            </a:r>
            <a:r>
              <a:rPr lang="ko-KR" altLang="en-US" dirty="0"/>
              <a:t>정치장은 </a:t>
            </a:r>
            <a:r>
              <a:rPr lang="ko-KR" altLang="en-US" dirty="0" err="1"/>
              <a:t>차고지</a:t>
            </a:r>
            <a:r>
              <a:rPr lang="ko-KR" altLang="en-US" dirty="0"/>
              <a:t> 느낌으로 비행기가 주차</a:t>
            </a:r>
            <a:r>
              <a:rPr lang="en-US" altLang="ko-KR" dirty="0"/>
              <a:t>? </a:t>
            </a:r>
            <a:r>
              <a:rPr lang="ko-KR" altLang="en-US" dirty="0"/>
              <a:t>되어있는 위치로 주로 비행기는 왕복 운행을 하기때문에 </a:t>
            </a:r>
            <a:r>
              <a:rPr lang="ko-KR" altLang="en-US" dirty="0" err="1"/>
              <a:t>출발시</a:t>
            </a:r>
            <a:r>
              <a:rPr lang="ko-KR" altLang="en-US" dirty="0"/>
              <a:t> 지연여부를 </a:t>
            </a:r>
            <a:r>
              <a:rPr lang="ko-KR" altLang="en-US" dirty="0" err="1"/>
              <a:t>판단할수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제작번호</a:t>
            </a:r>
            <a:r>
              <a:rPr lang="en-US" altLang="ko-KR" dirty="0"/>
              <a:t>, </a:t>
            </a:r>
            <a:r>
              <a:rPr lang="ko-KR" altLang="en-US" dirty="0"/>
              <a:t>도입 종류</a:t>
            </a:r>
            <a:r>
              <a:rPr lang="en-US" altLang="ko-KR" dirty="0"/>
              <a:t>, </a:t>
            </a:r>
            <a:r>
              <a:rPr lang="ko-KR" altLang="en-US" dirty="0"/>
              <a:t>이미지 데이터는 필요 </a:t>
            </a:r>
            <a:r>
              <a:rPr lang="ko-KR" altLang="en-US" dirty="0" err="1"/>
              <a:t>없을것이라</a:t>
            </a:r>
            <a:r>
              <a:rPr lang="ko-KR" altLang="en-US" dirty="0"/>
              <a:t> 생각하여 제외하였습니다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국내 항공사</a:t>
            </a:r>
            <a:r>
              <a:rPr lang="en-US" altLang="ko-KR" dirty="0"/>
              <a:t>, </a:t>
            </a: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법인 회사가 보유한 항공기 내역입니다</a:t>
            </a:r>
            <a:r>
              <a:rPr lang="en-US" altLang="ko-KR" dirty="0"/>
              <a:t>. </a:t>
            </a:r>
            <a:r>
              <a:rPr lang="ko-KR" altLang="en-US" dirty="0"/>
              <a:t>차례로 보시면 사업구문에서 저희는 소형 항공기</a:t>
            </a:r>
            <a:r>
              <a:rPr lang="en-US" altLang="ko-KR" dirty="0"/>
              <a:t> </a:t>
            </a:r>
            <a:r>
              <a:rPr lang="ko-KR" altLang="en-US" dirty="0"/>
              <a:t>운행</a:t>
            </a:r>
            <a:r>
              <a:rPr lang="en-US" altLang="ko-KR" dirty="0"/>
              <a:t>, </a:t>
            </a:r>
            <a:r>
              <a:rPr lang="ko-KR" altLang="en-US" dirty="0"/>
              <a:t>교육용 항공기</a:t>
            </a:r>
            <a:r>
              <a:rPr lang="en-US" altLang="ko-KR" dirty="0"/>
              <a:t>, </a:t>
            </a:r>
            <a:r>
              <a:rPr lang="ko-KR" altLang="en-US" dirty="0"/>
              <a:t>자가용은 제외를 하였습니다</a:t>
            </a:r>
            <a:r>
              <a:rPr lang="en-US" altLang="ko-KR" dirty="0"/>
              <a:t>. </a:t>
            </a:r>
            <a:r>
              <a:rPr lang="ko-KR" altLang="en-US" dirty="0"/>
              <a:t>항공사에서는 국내선을 운항하는 대한항공</a:t>
            </a:r>
            <a:r>
              <a:rPr lang="en-US" altLang="ko-KR" dirty="0"/>
              <a:t>, </a:t>
            </a:r>
            <a:r>
              <a:rPr lang="ko-KR" altLang="en-US" dirty="0" err="1"/>
              <a:t>진에어</a:t>
            </a:r>
            <a:r>
              <a:rPr lang="en-US" altLang="ko-KR" dirty="0"/>
              <a:t>, </a:t>
            </a:r>
            <a:r>
              <a:rPr lang="ko-KR" altLang="en-US" dirty="0" err="1"/>
              <a:t>티웨이</a:t>
            </a:r>
            <a:r>
              <a:rPr lang="ko-KR" altLang="en-US" dirty="0"/>
              <a:t> 등 국내선 항공사를 제외한 나머지 회사</a:t>
            </a:r>
            <a:r>
              <a:rPr lang="en-US" altLang="ko-KR" dirty="0"/>
              <a:t>, </a:t>
            </a:r>
            <a:r>
              <a:rPr lang="ko-KR" altLang="en-US" dirty="0"/>
              <a:t>학교를 제외했습니다</a:t>
            </a:r>
            <a:r>
              <a:rPr lang="en-US" altLang="ko-KR" dirty="0"/>
              <a:t>. </a:t>
            </a:r>
            <a:r>
              <a:rPr lang="ko-KR" altLang="en-US" dirty="0"/>
              <a:t>등록 기호는 실제 티켓에 나오는 기호이며</a:t>
            </a:r>
            <a:r>
              <a:rPr lang="en-US" altLang="ko-KR" dirty="0"/>
              <a:t> </a:t>
            </a:r>
            <a:r>
              <a:rPr lang="ko-KR" altLang="en-US" dirty="0"/>
              <a:t>형식이 저희가 필요한 항공기 종류입니다</a:t>
            </a:r>
            <a:r>
              <a:rPr lang="en-US" altLang="ko-KR" dirty="0"/>
              <a:t>. </a:t>
            </a:r>
            <a:r>
              <a:rPr lang="ko-KR" altLang="en-US" dirty="0"/>
              <a:t>여기서는 헬리콥터</a:t>
            </a:r>
            <a:r>
              <a:rPr lang="en-US" altLang="ko-KR" dirty="0"/>
              <a:t>, </a:t>
            </a:r>
            <a:r>
              <a:rPr lang="ko-KR" altLang="en-US" dirty="0"/>
              <a:t>소형 항공기 등을 제외하였습니다</a:t>
            </a:r>
            <a:r>
              <a:rPr lang="en-US" altLang="ko-KR" dirty="0"/>
              <a:t>. </a:t>
            </a:r>
            <a:r>
              <a:rPr lang="ko-KR" altLang="en-US" dirty="0"/>
              <a:t>제작일자는 항공기 지연여부 가설을 세우던 중 노후화된 항공기들은 정비로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세워 필요한 데이터라 생각하였고 좌석과 </a:t>
            </a:r>
            <a:r>
              <a:rPr lang="ko-KR" altLang="en-US" dirty="0" err="1"/>
              <a:t>최대이륙</a:t>
            </a:r>
            <a:r>
              <a:rPr lang="ko-KR" altLang="en-US" dirty="0"/>
              <a:t> 중량이 많을수록 사람으로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새워 이거 또한 필요한 데이터라 생각했습니다</a:t>
            </a:r>
            <a:r>
              <a:rPr lang="en-US" altLang="ko-KR" dirty="0"/>
              <a:t>. </a:t>
            </a:r>
            <a:r>
              <a:rPr lang="ko-KR" altLang="en-US" dirty="0"/>
              <a:t>정치장은 </a:t>
            </a:r>
            <a:r>
              <a:rPr lang="ko-KR" altLang="en-US" dirty="0" err="1"/>
              <a:t>차고지</a:t>
            </a:r>
            <a:r>
              <a:rPr lang="ko-KR" altLang="en-US" dirty="0"/>
              <a:t> 느낌으로 비행기가 주차</a:t>
            </a:r>
            <a:r>
              <a:rPr lang="en-US" altLang="ko-KR" dirty="0"/>
              <a:t>? </a:t>
            </a:r>
            <a:r>
              <a:rPr lang="ko-KR" altLang="en-US" dirty="0"/>
              <a:t>되어있는 위치로 주로 비행기는 왕복 운행을 하기때문에 </a:t>
            </a:r>
            <a:r>
              <a:rPr lang="ko-KR" altLang="en-US" dirty="0" err="1"/>
              <a:t>출발시</a:t>
            </a:r>
            <a:r>
              <a:rPr lang="ko-KR" altLang="en-US" dirty="0"/>
              <a:t> 지연여부를 </a:t>
            </a:r>
            <a:r>
              <a:rPr lang="ko-KR" altLang="en-US" dirty="0" err="1"/>
              <a:t>판단할수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제작번호</a:t>
            </a:r>
            <a:r>
              <a:rPr lang="en-US" altLang="ko-KR" dirty="0"/>
              <a:t>, </a:t>
            </a:r>
            <a:r>
              <a:rPr lang="ko-KR" altLang="en-US" dirty="0"/>
              <a:t>도입 종류</a:t>
            </a:r>
            <a:r>
              <a:rPr lang="en-US" altLang="ko-KR" dirty="0"/>
              <a:t>, </a:t>
            </a:r>
            <a:r>
              <a:rPr lang="ko-KR" altLang="en-US" dirty="0"/>
              <a:t>이미지 데이터는 필요 </a:t>
            </a:r>
            <a:r>
              <a:rPr lang="ko-KR" altLang="en-US" dirty="0" err="1"/>
              <a:t>없을것이라</a:t>
            </a:r>
            <a:r>
              <a:rPr lang="ko-KR" altLang="en-US" dirty="0"/>
              <a:t> 생각하여 제외하였습니다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1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국내 항공사</a:t>
            </a:r>
            <a:r>
              <a:rPr lang="en-US" altLang="ko-KR" dirty="0"/>
              <a:t>, </a:t>
            </a: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법인 회사가 보유한 항공기 내역입니다</a:t>
            </a:r>
            <a:r>
              <a:rPr lang="en-US" altLang="ko-KR" dirty="0"/>
              <a:t>. </a:t>
            </a:r>
            <a:r>
              <a:rPr lang="ko-KR" altLang="en-US" dirty="0"/>
              <a:t>차례로 보시면 사업구문에서 저희는 소형 항공기</a:t>
            </a:r>
            <a:r>
              <a:rPr lang="en-US" altLang="ko-KR" dirty="0"/>
              <a:t> </a:t>
            </a:r>
            <a:r>
              <a:rPr lang="ko-KR" altLang="en-US" dirty="0"/>
              <a:t>운행</a:t>
            </a:r>
            <a:r>
              <a:rPr lang="en-US" altLang="ko-KR" dirty="0"/>
              <a:t>, </a:t>
            </a:r>
            <a:r>
              <a:rPr lang="ko-KR" altLang="en-US" dirty="0"/>
              <a:t>교육용 항공기</a:t>
            </a:r>
            <a:r>
              <a:rPr lang="en-US" altLang="ko-KR" dirty="0"/>
              <a:t>, </a:t>
            </a:r>
            <a:r>
              <a:rPr lang="ko-KR" altLang="en-US" dirty="0"/>
              <a:t>자가용은 제외를 하였습니다</a:t>
            </a:r>
            <a:r>
              <a:rPr lang="en-US" altLang="ko-KR" dirty="0"/>
              <a:t>. </a:t>
            </a:r>
            <a:r>
              <a:rPr lang="ko-KR" altLang="en-US" dirty="0"/>
              <a:t>항공사에서는 국내선을 운항하는 대한항공</a:t>
            </a:r>
            <a:r>
              <a:rPr lang="en-US" altLang="ko-KR" dirty="0"/>
              <a:t>, </a:t>
            </a:r>
            <a:r>
              <a:rPr lang="ko-KR" altLang="en-US" dirty="0" err="1"/>
              <a:t>진에어</a:t>
            </a:r>
            <a:r>
              <a:rPr lang="en-US" altLang="ko-KR" dirty="0"/>
              <a:t>, </a:t>
            </a:r>
            <a:r>
              <a:rPr lang="ko-KR" altLang="en-US" dirty="0" err="1"/>
              <a:t>티웨이</a:t>
            </a:r>
            <a:r>
              <a:rPr lang="ko-KR" altLang="en-US" dirty="0"/>
              <a:t> 등 국내선 항공사를 제외한 나머지 회사</a:t>
            </a:r>
            <a:r>
              <a:rPr lang="en-US" altLang="ko-KR" dirty="0"/>
              <a:t>, </a:t>
            </a:r>
            <a:r>
              <a:rPr lang="ko-KR" altLang="en-US" dirty="0"/>
              <a:t>학교를 제외했습니다</a:t>
            </a:r>
            <a:r>
              <a:rPr lang="en-US" altLang="ko-KR" dirty="0"/>
              <a:t>. </a:t>
            </a:r>
            <a:r>
              <a:rPr lang="ko-KR" altLang="en-US" dirty="0"/>
              <a:t>등록 기호는 실제 티켓에 나오는 기호이며</a:t>
            </a:r>
            <a:r>
              <a:rPr lang="en-US" altLang="ko-KR" dirty="0"/>
              <a:t> </a:t>
            </a:r>
            <a:r>
              <a:rPr lang="ko-KR" altLang="en-US" dirty="0"/>
              <a:t>형식이 저희가 필요한 항공기 종류입니다</a:t>
            </a:r>
            <a:r>
              <a:rPr lang="en-US" altLang="ko-KR" dirty="0"/>
              <a:t>. </a:t>
            </a:r>
            <a:r>
              <a:rPr lang="ko-KR" altLang="en-US" dirty="0"/>
              <a:t>여기서는 헬리콥터</a:t>
            </a:r>
            <a:r>
              <a:rPr lang="en-US" altLang="ko-KR" dirty="0"/>
              <a:t>, </a:t>
            </a:r>
            <a:r>
              <a:rPr lang="ko-KR" altLang="en-US" dirty="0"/>
              <a:t>소형 항공기 등을 제외하였습니다</a:t>
            </a:r>
            <a:r>
              <a:rPr lang="en-US" altLang="ko-KR" dirty="0"/>
              <a:t>. </a:t>
            </a:r>
            <a:r>
              <a:rPr lang="ko-KR" altLang="en-US" dirty="0"/>
              <a:t>제작일자는 항공기 지연여부 가설을 세우던 중 노후화된 항공기들은 정비로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세워 필요한 데이터라 생각하였고 좌석과 </a:t>
            </a:r>
            <a:r>
              <a:rPr lang="ko-KR" altLang="en-US" dirty="0" err="1"/>
              <a:t>최대이륙</a:t>
            </a:r>
            <a:r>
              <a:rPr lang="ko-KR" altLang="en-US" dirty="0"/>
              <a:t> 중량이 많을수록 사람으로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새워 이거 또한 필요한 데이터라 생각했습니다</a:t>
            </a:r>
            <a:r>
              <a:rPr lang="en-US" altLang="ko-KR" dirty="0"/>
              <a:t>. </a:t>
            </a:r>
            <a:r>
              <a:rPr lang="ko-KR" altLang="en-US" dirty="0"/>
              <a:t>정치장은 </a:t>
            </a:r>
            <a:r>
              <a:rPr lang="ko-KR" altLang="en-US" dirty="0" err="1"/>
              <a:t>차고지</a:t>
            </a:r>
            <a:r>
              <a:rPr lang="ko-KR" altLang="en-US" dirty="0"/>
              <a:t> 느낌으로 비행기가 주차</a:t>
            </a:r>
            <a:r>
              <a:rPr lang="en-US" altLang="ko-KR" dirty="0"/>
              <a:t>? </a:t>
            </a:r>
            <a:r>
              <a:rPr lang="ko-KR" altLang="en-US" dirty="0"/>
              <a:t>되어있는 위치로 주로 비행기는 왕복 운행을 하기때문에 </a:t>
            </a:r>
            <a:r>
              <a:rPr lang="ko-KR" altLang="en-US" dirty="0" err="1"/>
              <a:t>출발시</a:t>
            </a:r>
            <a:r>
              <a:rPr lang="ko-KR" altLang="en-US" dirty="0"/>
              <a:t> 지연여부를 </a:t>
            </a:r>
            <a:r>
              <a:rPr lang="ko-KR" altLang="en-US" dirty="0" err="1"/>
              <a:t>판단할수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제작번호</a:t>
            </a:r>
            <a:r>
              <a:rPr lang="en-US" altLang="ko-KR" dirty="0"/>
              <a:t>, </a:t>
            </a:r>
            <a:r>
              <a:rPr lang="ko-KR" altLang="en-US" dirty="0"/>
              <a:t>도입 종류</a:t>
            </a:r>
            <a:r>
              <a:rPr lang="en-US" altLang="ko-KR" dirty="0"/>
              <a:t>, </a:t>
            </a:r>
            <a:r>
              <a:rPr lang="ko-KR" altLang="en-US" dirty="0"/>
              <a:t>이미지 데이터는 필요 </a:t>
            </a:r>
            <a:r>
              <a:rPr lang="ko-KR" altLang="en-US" dirty="0" err="1"/>
              <a:t>없을것이라</a:t>
            </a:r>
            <a:r>
              <a:rPr lang="ko-KR" altLang="en-US" dirty="0"/>
              <a:t> 생각하여 제외하였습니다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국내 항공사</a:t>
            </a:r>
            <a:r>
              <a:rPr lang="en-US" altLang="ko-KR" dirty="0"/>
              <a:t>, </a:t>
            </a: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법인 회사가 보유한 항공기 내역입니다</a:t>
            </a:r>
            <a:r>
              <a:rPr lang="en-US" altLang="ko-KR" dirty="0"/>
              <a:t>. </a:t>
            </a:r>
            <a:r>
              <a:rPr lang="ko-KR" altLang="en-US" dirty="0"/>
              <a:t>차례로 보시면 사업구문에서 저희는 소형 항공기</a:t>
            </a:r>
            <a:r>
              <a:rPr lang="en-US" altLang="ko-KR" dirty="0"/>
              <a:t> </a:t>
            </a:r>
            <a:r>
              <a:rPr lang="ko-KR" altLang="en-US" dirty="0"/>
              <a:t>운행</a:t>
            </a:r>
            <a:r>
              <a:rPr lang="en-US" altLang="ko-KR" dirty="0"/>
              <a:t>, </a:t>
            </a:r>
            <a:r>
              <a:rPr lang="ko-KR" altLang="en-US" dirty="0"/>
              <a:t>교육용 항공기</a:t>
            </a:r>
            <a:r>
              <a:rPr lang="en-US" altLang="ko-KR" dirty="0"/>
              <a:t>, </a:t>
            </a:r>
            <a:r>
              <a:rPr lang="ko-KR" altLang="en-US" dirty="0"/>
              <a:t>자가용은 제외를 하였습니다</a:t>
            </a:r>
            <a:r>
              <a:rPr lang="en-US" altLang="ko-KR" dirty="0"/>
              <a:t>. </a:t>
            </a:r>
            <a:r>
              <a:rPr lang="ko-KR" altLang="en-US" dirty="0"/>
              <a:t>항공사에서는 국내선을 운항하는 대한항공</a:t>
            </a:r>
            <a:r>
              <a:rPr lang="en-US" altLang="ko-KR" dirty="0"/>
              <a:t>, </a:t>
            </a:r>
            <a:r>
              <a:rPr lang="ko-KR" altLang="en-US" dirty="0" err="1"/>
              <a:t>진에어</a:t>
            </a:r>
            <a:r>
              <a:rPr lang="en-US" altLang="ko-KR" dirty="0"/>
              <a:t>, </a:t>
            </a:r>
            <a:r>
              <a:rPr lang="ko-KR" altLang="en-US" dirty="0" err="1"/>
              <a:t>티웨이</a:t>
            </a:r>
            <a:r>
              <a:rPr lang="ko-KR" altLang="en-US" dirty="0"/>
              <a:t> 등 국내선 항공사를 제외한 나머지 회사</a:t>
            </a:r>
            <a:r>
              <a:rPr lang="en-US" altLang="ko-KR" dirty="0"/>
              <a:t>, </a:t>
            </a:r>
            <a:r>
              <a:rPr lang="ko-KR" altLang="en-US" dirty="0"/>
              <a:t>학교를 제외했습니다</a:t>
            </a:r>
            <a:r>
              <a:rPr lang="en-US" altLang="ko-KR" dirty="0"/>
              <a:t>. </a:t>
            </a:r>
            <a:r>
              <a:rPr lang="ko-KR" altLang="en-US" dirty="0"/>
              <a:t>등록 기호는 실제 티켓에 나오는 기호이며</a:t>
            </a:r>
            <a:r>
              <a:rPr lang="en-US" altLang="ko-KR" dirty="0"/>
              <a:t> </a:t>
            </a:r>
            <a:r>
              <a:rPr lang="ko-KR" altLang="en-US" dirty="0"/>
              <a:t>형식이 저희가 필요한 항공기 종류입니다</a:t>
            </a:r>
            <a:r>
              <a:rPr lang="en-US" altLang="ko-KR" dirty="0"/>
              <a:t>. </a:t>
            </a:r>
            <a:r>
              <a:rPr lang="ko-KR" altLang="en-US" dirty="0"/>
              <a:t>여기서는 헬리콥터</a:t>
            </a:r>
            <a:r>
              <a:rPr lang="en-US" altLang="ko-KR" dirty="0"/>
              <a:t>, </a:t>
            </a:r>
            <a:r>
              <a:rPr lang="ko-KR" altLang="en-US" dirty="0"/>
              <a:t>소형 항공기 등을 제외하였습니다</a:t>
            </a:r>
            <a:r>
              <a:rPr lang="en-US" altLang="ko-KR" dirty="0"/>
              <a:t>. </a:t>
            </a:r>
            <a:r>
              <a:rPr lang="ko-KR" altLang="en-US" dirty="0"/>
              <a:t>제작일자는 항공기 지연여부 가설을 세우던 중 노후화된 항공기들은 정비로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세워 필요한 데이터라 생각하였고 좌석과 </a:t>
            </a:r>
            <a:r>
              <a:rPr lang="ko-KR" altLang="en-US" dirty="0" err="1"/>
              <a:t>최대이륙</a:t>
            </a:r>
            <a:r>
              <a:rPr lang="ko-KR" altLang="en-US" dirty="0"/>
              <a:t> 중량이 많을수록 사람으로 인한 지연이 많이 </a:t>
            </a:r>
            <a:r>
              <a:rPr lang="ko-KR" altLang="en-US" dirty="0" err="1"/>
              <a:t>생긴다라는</a:t>
            </a:r>
            <a:r>
              <a:rPr lang="ko-KR" altLang="en-US" dirty="0"/>
              <a:t> 가설을 새워 이거 또한 필요한 데이터라 생각했습니다</a:t>
            </a:r>
            <a:r>
              <a:rPr lang="en-US" altLang="ko-KR" dirty="0"/>
              <a:t>. </a:t>
            </a:r>
            <a:r>
              <a:rPr lang="ko-KR" altLang="en-US" dirty="0"/>
              <a:t>정치장은 </a:t>
            </a:r>
            <a:r>
              <a:rPr lang="ko-KR" altLang="en-US" dirty="0" err="1"/>
              <a:t>차고지</a:t>
            </a:r>
            <a:r>
              <a:rPr lang="ko-KR" altLang="en-US" dirty="0"/>
              <a:t> 느낌으로 비행기가 주차</a:t>
            </a:r>
            <a:r>
              <a:rPr lang="en-US" altLang="ko-KR" dirty="0"/>
              <a:t>? </a:t>
            </a:r>
            <a:r>
              <a:rPr lang="ko-KR" altLang="en-US" dirty="0"/>
              <a:t>되어있는 위치로 주로 비행기는 왕복 운행을 하기때문에 </a:t>
            </a:r>
            <a:r>
              <a:rPr lang="ko-KR" altLang="en-US" dirty="0" err="1"/>
              <a:t>출발시</a:t>
            </a:r>
            <a:r>
              <a:rPr lang="ko-KR" altLang="en-US" dirty="0"/>
              <a:t> 지연여부를 </a:t>
            </a:r>
            <a:r>
              <a:rPr lang="ko-KR" altLang="en-US" dirty="0" err="1"/>
              <a:t>판단할수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제작번호</a:t>
            </a:r>
            <a:r>
              <a:rPr lang="en-US" altLang="ko-KR" dirty="0"/>
              <a:t>, </a:t>
            </a:r>
            <a:r>
              <a:rPr lang="ko-KR" altLang="en-US" dirty="0"/>
              <a:t>도입 종류</a:t>
            </a:r>
            <a:r>
              <a:rPr lang="en-US" altLang="ko-KR" dirty="0"/>
              <a:t>, </a:t>
            </a:r>
            <a:r>
              <a:rPr lang="ko-KR" altLang="en-US" dirty="0"/>
              <a:t>이미지 데이터는 필요 </a:t>
            </a:r>
            <a:r>
              <a:rPr lang="ko-KR" altLang="en-US" dirty="0" err="1"/>
              <a:t>없을것이라</a:t>
            </a:r>
            <a:r>
              <a:rPr lang="ko-KR" altLang="en-US" dirty="0"/>
              <a:t> 생각하여 제외하였습니다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6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연도별 데이터를 가져왔기 때문에 데이터 관리를 편하게 시트로 </a:t>
            </a:r>
            <a:r>
              <a:rPr lang="ko-KR" altLang="en-US" dirty="0" err="1"/>
              <a:t>할수있겠지만</a:t>
            </a:r>
            <a:r>
              <a:rPr lang="ko-KR" altLang="en-US" dirty="0"/>
              <a:t> 아직 헤딩으로 하는 </a:t>
            </a:r>
            <a:r>
              <a:rPr lang="ko-KR" altLang="en-US" dirty="0" err="1"/>
              <a:t>저희로써</a:t>
            </a:r>
            <a:r>
              <a:rPr lang="ko-KR" altLang="en-US" dirty="0"/>
              <a:t> 부족하다고 느껴 저희가 공부하고 있는 책과 같이 분류를 한 페이지에 한번에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2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나온 결과입니다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하공업전문대학">
            <a:extLst>
              <a:ext uri="{FF2B5EF4-FFF2-40B4-BE49-F238E27FC236}">
                <a16:creationId xmlns:a16="http://schemas.microsoft.com/office/drawing/2014/main" id="{39794C4B-4B77-4C95-B8BD-4A320E31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2400" y="0"/>
            <a:ext cx="12216800" cy="694608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95207" y="297431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Start-up </a:t>
            </a:r>
            <a:r>
              <a:rPr lang="ko-KR" altLang="en-US" sz="54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주차 발표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8C6296-CF2E-4347-8DE1-406EE272706E}"/>
              </a:ext>
            </a:extLst>
          </p:cNvPr>
          <p:cNvSpPr/>
          <p:nvPr/>
        </p:nvSpPr>
        <p:spPr>
          <a:xfrm>
            <a:off x="445364" y="1874917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B88C0D-3372-4527-B5ED-486412026E48}"/>
              </a:ext>
            </a:extLst>
          </p:cNvPr>
          <p:cNvSpPr/>
          <p:nvPr/>
        </p:nvSpPr>
        <p:spPr>
          <a:xfrm>
            <a:off x="445364" y="2951416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 일자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14C9F1-8815-4B5C-984F-C4AE26868FFB}"/>
              </a:ext>
            </a:extLst>
          </p:cNvPr>
          <p:cNvSpPr/>
          <p:nvPr/>
        </p:nvSpPr>
        <p:spPr>
          <a:xfrm>
            <a:off x="445364" y="4027915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기령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04C9F4-722E-4091-8B7F-7D760EFD0B2A}"/>
              </a:ext>
            </a:extLst>
          </p:cNvPr>
          <p:cNvSpPr/>
          <p:nvPr/>
        </p:nvSpPr>
        <p:spPr>
          <a:xfrm>
            <a:off x="445364" y="5104414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 번호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022BE-0DF4-4D9E-B5C0-C6C635289254}"/>
              </a:ext>
            </a:extLst>
          </p:cNvPr>
          <p:cNvSpPr txBox="1"/>
          <p:nvPr/>
        </p:nvSpPr>
        <p:spPr>
          <a:xfrm>
            <a:off x="2133600" y="1944210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 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7DC83-BDD8-4B2F-86BA-01F19E328A74}"/>
              </a:ext>
            </a:extLst>
          </p:cNvPr>
          <p:cNvSpPr txBox="1"/>
          <p:nvPr/>
        </p:nvSpPr>
        <p:spPr>
          <a:xfrm>
            <a:off x="2133599" y="3002025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 제작일자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B83C8-BFE4-431A-A1E9-40413A8A541E}"/>
              </a:ext>
            </a:extLst>
          </p:cNvPr>
          <p:cNvSpPr txBox="1"/>
          <p:nvPr/>
        </p:nvSpPr>
        <p:spPr>
          <a:xfrm>
            <a:off x="2133598" y="4027915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운항 뒤 지금까지 연도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40CEE-262E-404E-AE80-ED5AFB78D5F1}"/>
              </a:ext>
            </a:extLst>
          </p:cNvPr>
          <p:cNvSpPr txBox="1"/>
          <p:nvPr/>
        </p:nvSpPr>
        <p:spPr>
          <a:xfrm>
            <a:off x="2133597" y="5172761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 제작 번호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F896EE-5122-4396-B1B2-D9F0114F29A7}"/>
              </a:ext>
            </a:extLst>
          </p:cNvPr>
          <p:cNvCxnSpPr/>
          <p:nvPr/>
        </p:nvCxnSpPr>
        <p:spPr>
          <a:xfrm flipH="1">
            <a:off x="426436" y="4911509"/>
            <a:ext cx="1420427" cy="8918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8C6296-CF2E-4347-8DE1-406EE272706E}"/>
              </a:ext>
            </a:extLst>
          </p:cNvPr>
          <p:cNvSpPr/>
          <p:nvPr/>
        </p:nvSpPr>
        <p:spPr>
          <a:xfrm>
            <a:off x="445364" y="1874917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 일자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14C9F1-8815-4B5C-984F-C4AE26868FFB}"/>
              </a:ext>
            </a:extLst>
          </p:cNvPr>
          <p:cNvSpPr/>
          <p:nvPr/>
        </p:nvSpPr>
        <p:spPr>
          <a:xfrm>
            <a:off x="445364" y="2961933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04C9F4-722E-4091-8B7F-7D760EFD0B2A}"/>
              </a:ext>
            </a:extLst>
          </p:cNvPr>
          <p:cNvSpPr/>
          <p:nvPr/>
        </p:nvSpPr>
        <p:spPr>
          <a:xfrm>
            <a:off x="445364" y="4038432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최대 이륙 중량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022BE-0DF4-4D9E-B5C0-C6C635289254}"/>
              </a:ext>
            </a:extLst>
          </p:cNvPr>
          <p:cNvSpPr txBox="1"/>
          <p:nvPr/>
        </p:nvSpPr>
        <p:spPr>
          <a:xfrm>
            <a:off x="2133600" y="1944210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항공사가 항공기를 받은 뒤 등록한 일자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B83C8-BFE4-431A-A1E9-40413A8A541E}"/>
              </a:ext>
            </a:extLst>
          </p:cNvPr>
          <p:cNvSpPr txBox="1"/>
          <p:nvPr/>
        </p:nvSpPr>
        <p:spPr>
          <a:xfrm>
            <a:off x="2133598" y="2961933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 좌석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40CEE-262E-404E-AE80-ED5AFB78D5F1}"/>
              </a:ext>
            </a:extLst>
          </p:cNvPr>
          <p:cNvSpPr txBox="1"/>
          <p:nvPr/>
        </p:nvSpPr>
        <p:spPr>
          <a:xfrm>
            <a:off x="2133597" y="4106779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항공기에 사람 또는 물건이 들어가는가</a:t>
            </a:r>
          </a:p>
        </p:txBody>
      </p:sp>
    </p:spTree>
    <p:extLst>
      <p:ext uri="{BB962C8B-B14F-4D97-AF65-F5344CB8AC3E}">
        <p14:creationId xmlns:p14="http://schemas.microsoft.com/office/powerpoint/2010/main" val="300295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8C6296-CF2E-4347-8DE1-406EE272706E}"/>
              </a:ext>
            </a:extLst>
          </p:cNvPr>
          <p:cNvSpPr/>
          <p:nvPr/>
        </p:nvSpPr>
        <p:spPr>
          <a:xfrm>
            <a:off x="445364" y="1874917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정치장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B88C0D-3372-4527-B5ED-486412026E48}"/>
              </a:ext>
            </a:extLst>
          </p:cNvPr>
          <p:cNvSpPr/>
          <p:nvPr/>
        </p:nvSpPr>
        <p:spPr>
          <a:xfrm>
            <a:off x="445364" y="2951416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도입 형식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14C9F1-8815-4B5C-984F-C4AE26868FFB}"/>
              </a:ext>
            </a:extLst>
          </p:cNvPr>
          <p:cNvSpPr/>
          <p:nvPr/>
        </p:nvSpPr>
        <p:spPr>
          <a:xfrm>
            <a:off x="445364" y="4027915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022BE-0DF4-4D9E-B5C0-C6C635289254}"/>
              </a:ext>
            </a:extLst>
          </p:cNvPr>
          <p:cNvSpPr txBox="1"/>
          <p:nvPr/>
        </p:nvSpPr>
        <p:spPr>
          <a:xfrm>
            <a:off x="2133600" y="1944210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차로 비유하면 차고지와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7DC83-BDD8-4B2F-86BA-01F19E328A74}"/>
              </a:ext>
            </a:extLst>
          </p:cNvPr>
          <p:cNvSpPr txBox="1"/>
          <p:nvPr/>
        </p:nvSpPr>
        <p:spPr>
          <a:xfrm>
            <a:off x="2133599" y="3002025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임대</a:t>
            </a:r>
            <a:r>
              <a:rPr lang="en-US" altLang="ko-KR" dirty="0"/>
              <a:t> </a:t>
            </a:r>
            <a:r>
              <a:rPr lang="ko-KR" altLang="en-US" dirty="0"/>
              <a:t>또는 구매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B83C8-BFE4-431A-A1E9-40413A8A541E}"/>
              </a:ext>
            </a:extLst>
          </p:cNvPr>
          <p:cNvSpPr txBox="1"/>
          <p:nvPr/>
        </p:nvSpPr>
        <p:spPr>
          <a:xfrm>
            <a:off x="2133598" y="4027915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 이미지 파일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6BAB41-D663-470F-9537-129A6684231E}"/>
              </a:ext>
            </a:extLst>
          </p:cNvPr>
          <p:cNvCxnSpPr/>
          <p:nvPr/>
        </p:nvCxnSpPr>
        <p:spPr>
          <a:xfrm flipH="1">
            <a:off x="515700" y="3835010"/>
            <a:ext cx="1420427" cy="8918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7AE9C8-10DE-476D-875A-E4BC79628005}"/>
              </a:ext>
            </a:extLst>
          </p:cNvPr>
          <p:cNvCxnSpPr/>
          <p:nvPr/>
        </p:nvCxnSpPr>
        <p:spPr>
          <a:xfrm flipH="1">
            <a:off x="471997" y="2805162"/>
            <a:ext cx="1420427" cy="8918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672A15-6364-44F6-A2C3-1374BF486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9" y="2465201"/>
            <a:ext cx="5329464" cy="2829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412ABE-6763-4C96-8435-930F0ADF0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76" y="3060711"/>
            <a:ext cx="4629796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5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41872-1A03-4AC1-89FE-A6F899CD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95" y="3055834"/>
            <a:ext cx="597300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797561" cy="769441"/>
            <a:chOff x="510077" y="2691080"/>
            <a:chExt cx="279756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7975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3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주차 계획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72AD81-2BAD-4D58-A7E4-055B2580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54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주차 계획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31646" y="1929571"/>
            <a:ext cx="396515" cy="4577246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330336" y="3430013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날씨 데이터와 결항 데이터로 우리만의 결항 기준을 만들기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7705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1DE47-8E52-464A-B1F3-66A44CFC56A8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94303-8A0F-4F67-A6A1-64568F5349BF}"/>
              </a:ext>
            </a:extLst>
          </p:cNvPr>
          <p:cNvSpPr txBox="1"/>
          <p:nvPr/>
        </p:nvSpPr>
        <p:spPr>
          <a:xfrm>
            <a:off x="2338170" y="2407726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R</a:t>
            </a:r>
            <a:r>
              <a:rPr lang="ko-KR" altLang="en-US" dirty="0">
                <a:solidFill>
                  <a:schemeClr val="accent4"/>
                </a:solidFill>
              </a:rPr>
              <a:t>언어 데이터 분석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통계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머신 러닝 공부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715001-5208-451D-8434-38D3AAF7A39C}"/>
              </a:ext>
            </a:extLst>
          </p:cNvPr>
          <p:cNvSpPr/>
          <p:nvPr/>
        </p:nvSpPr>
        <p:spPr>
          <a:xfrm>
            <a:off x="1731645" y="4498807"/>
            <a:ext cx="388681" cy="386977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39776-271E-4981-8348-93327698FE1E}"/>
              </a:ext>
            </a:extLst>
          </p:cNvPr>
          <p:cNvSpPr txBox="1"/>
          <p:nvPr/>
        </p:nvSpPr>
        <p:spPr>
          <a:xfrm>
            <a:off x="2338170" y="449092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데이터분석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그래프 등을 이용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E53412-BED3-45F4-8083-5406438C1564}"/>
              </a:ext>
            </a:extLst>
          </p:cNvPr>
          <p:cNvSpPr/>
          <p:nvPr/>
        </p:nvSpPr>
        <p:spPr>
          <a:xfrm>
            <a:off x="1739480" y="5397520"/>
            <a:ext cx="388681" cy="386977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29297-C6F9-40D8-9F9F-0AEEB825CA36}"/>
              </a:ext>
            </a:extLst>
          </p:cNvPr>
          <p:cNvSpPr txBox="1"/>
          <p:nvPr/>
        </p:nvSpPr>
        <p:spPr>
          <a:xfrm>
            <a:off x="2338170" y="539752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필요한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54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주차 계획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F688AB-E74E-4AE3-8A54-CECA738345F1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7844B-8878-46E8-8853-C3D1F180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764029"/>
            <a:ext cx="5995379" cy="469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F0255-70A7-47B0-BCF8-506E6FD1C92E}"/>
              </a:ext>
            </a:extLst>
          </p:cNvPr>
          <p:cNvSpPr txBox="1"/>
          <p:nvPr/>
        </p:nvSpPr>
        <p:spPr>
          <a:xfrm>
            <a:off x="6702641" y="3786512"/>
            <a:ext cx="435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날씨 데이터와 결항 데이터를 비교 후 최소 결항 조건 탐색</a:t>
            </a:r>
          </a:p>
        </p:txBody>
      </p: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5495B5-A9B3-46BA-8B29-4335EEBAF868}"/>
              </a:ext>
            </a:extLst>
          </p:cNvPr>
          <p:cNvSpPr/>
          <p:nvPr/>
        </p:nvSpPr>
        <p:spPr>
          <a:xfrm>
            <a:off x="9525740" y="5894773"/>
            <a:ext cx="2596188" cy="826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데이터 분석이란? 데이터를 어떻게 분석할까? 데이터 분석 예시 알아보기">
            <a:extLst>
              <a:ext uri="{FF2B5EF4-FFF2-40B4-BE49-F238E27FC236}">
                <a16:creationId xmlns:a16="http://schemas.microsoft.com/office/drawing/2014/main" id="{4A1EFD40-9F60-4024-AB37-8A2855EC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7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지난주 질문 답변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진척 사항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3</a:t>
            </a:r>
            <a:r>
              <a:rPr lang="ko-KR" altLang="en-US" spc="-150" dirty="0">
                <a:solidFill>
                  <a:schemeClr val="bg1"/>
                </a:solidFill>
              </a:rPr>
              <a:t>주차 계획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42755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지난주 질문 답변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463A244-44F8-46D1-8BB0-A649BC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지난주 질문 답변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지난주 질문 답변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09EC6-710C-4091-8B02-DF7DA30E2C18}"/>
              </a:ext>
            </a:extLst>
          </p:cNvPr>
          <p:cNvSpPr txBox="1"/>
          <p:nvPr/>
        </p:nvSpPr>
        <p:spPr>
          <a:xfrm>
            <a:off x="4112544" y="3231946"/>
            <a:ext cx="8079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항공기는 대류권 계면 위로 운항을 한다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대류권과 달리 대기가 안정하므로 운항에 유리</a:t>
            </a:r>
          </a:p>
        </p:txBody>
      </p:sp>
      <p:pic>
        <p:nvPicPr>
          <p:cNvPr id="1030" name="Picture 6" descr="비행기는 어느 하늘을 날까? : 네이버 블로그">
            <a:extLst>
              <a:ext uri="{FF2B5EF4-FFF2-40B4-BE49-F238E27FC236}">
                <a16:creationId xmlns:a16="http://schemas.microsoft.com/office/drawing/2014/main" id="{76EFE58B-2960-4A46-BD84-B4A4AC94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5" y="2283371"/>
            <a:ext cx="3547529" cy="337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73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개발 진척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2B787-6281-4699-8AC1-8778D4269086}"/>
              </a:ext>
            </a:extLst>
          </p:cNvPr>
          <p:cNvSpPr/>
          <p:nvPr/>
        </p:nvSpPr>
        <p:spPr>
          <a:xfrm>
            <a:off x="9395670" y="5989739"/>
            <a:ext cx="2667699" cy="76339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R(프로그래밍 언어) - 나무위키">
            <a:extLst>
              <a:ext uri="{FF2B5EF4-FFF2-40B4-BE49-F238E27FC236}">
                <a16:creationId xmlns:a16="http://schemas.microsoft.com/office/drawing/2014/main" id="{6BD60847-14F1-4B8B-A575-3D862E7A3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E380E8-62EC-4903-AAB6-B14839CCF409}"/>
              </a:ext>
            </a:extLst>
          </p:cNvPr>
          <p:cNvSpPr/>
          <p:nvPr/>
        </p:nvSpPr>
        <p:spPr>
          <a:xfrm>
            <a:off x="705291" y="2329057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 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406EF0-83BE-4267-98EB-6F277702DF03}"/>
              </a:ext>
            </a:extLst>
          </p:cNvPr>
          <p:cNvSpPr/>
          <p:nvPr/>
        </p:nvSpPr>
        <p:spPr>
          <a:xfrm>
            <a:off x="2906656" y="231374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준비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659CD5-BF5D-4A16-B7FA-084C65A21B04}"/>
              </a:ext>
            </a:extLst>
          </p:cNvPr>
          <p:cNvSpPr/>
          <p:nvPr/>
        </p:nvSpPr>
        <p:spPr>
          <a:xfrm>
            <a:off x="5108021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가공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401A8AA-1AD6-44EA-BDF0-8D8BCBE0A827}"/>
              </a:ext>
            </a:extLst>
          </p:cNvPr>
          <p:cNvSpPr/>
          <p:nvPr/>
        </p:nvSpPr>
        <p:spPr>
          <a:xfrm>
            <a:off x="7309386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분석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F762F8-24CA-449C-9042-CB0DEA6A06E2}"/>
              </a:ext>
            </a:extLst>
          </p:cNvPr>
          <p:cNvSpPr/>
          <p:nvPr/>
        </p:nvSpPr>
        <p:spPr>
          <a:xfrm>
            <a:off x="9510751" y="229469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결론 도출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1C088-D45A-4E43-B487-6FA1617BB24A}"/>
              </a:ext>
            </a:extLst>
          </p:cNvPr>
          <p:cNvSpPr txBox="1"/>
          <p:nvPr/>
        </p:nvSpPr>
        <p:spPr>
          <a:xfrm>
            <a:off x="842849" y="2967335"/>
            <a:ext cx="172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방향성 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방법론 검토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가설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BF805-B433-46E0-AFEE-4D2F59929B57}"/>
              </a:ext>
            </a:extLst>
          </p:cNvPr>
          <p:cNvSpPr txBox="1"/>
          <p:nvPr/>
        </p:nvSpPr>
        <p:spPr>
          <a:xfrm>
            <a:off x="2745781" y="2967335"/>
            <a:ext cx="232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확보</a:t>
            </a:r>
            <a:r>
              <a:rPr lang="en-US" altLang="ko-KR" dirty="0"/>
              <a:t>,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파악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BEC00-C7DF-4A3D-AC74-8A0FE94C3A7D}"/>
              </a:ext>
            </a:extLst>
          </p:cNvPr>
          <p:cNvSpPr txBox="1"/>
          <p:nvPr/>
        </p:nvSpPr>
        <p:spPr>
          <a:xfrm>
            <a:off x="5108021" y="2950433"/>
            <a:ext cx="200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추출 및 정제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파생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병합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830CE-B648-4703-9573-18763D9DACC5}"/>
              </a:ext>
            </a:extLst>
          </p:cNvPr>
          <p:cNvSpPr txBox="1"/>
          <p:nvPr/>
        </p:nvSpPr>
        <p:spPr>
          <a:xfrm>
            <a:off x="7309385" y="2925080"/>
            <a:ext cx="220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 및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A0598B-9913-4F99-ACF3-BF06DD788E73}"/>
              </a:ext>
            </a:extLst>
          </p:cNvPr>
          <p:cNvSpPr txBox="1"/>
          <p:nvPr/>
        </p:nvSpPr>
        <p:spPr>
          <a:xfrm>
            <a:off x="9510751" y="2925080"/>
            <a:ext cx="20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해석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정리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F9DF2F-19DD-4029-B1D0-9B0E29B4AC24}"/>
              </a:ext>
            </a:extLst>
          </p:cNvPr>
          <p:cNvSpPr/>
          <p:nvPr/>
        </p:nvSpPr>
        <p:spPr>
          <a:xfrm>
            <a:off x="2875293" y="2160105"/>
            <a:ext cx="4296534" cy="1881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B9F2F9-4684-4330-8127-7CB1E771149F}"/>
              </a:ext>
            </a:extLst>
          </p:cNvPr>
          <p:cNvSpPr/>
          <p:nvPr/>
        </p:nvSpPr>
        <p:spPr>
          <a:xfrm>
            <a:off x="615536" y="2160105"/>
            <a:ext cx="2170002" cy="1881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618CA5-E03E-4B33-9E1C-186A8FA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7" y="2283371"/>
            <a:ext cx="4262852" cy="1895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FB2FD4-B57E-44FD-95E7-78133135D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482" y="2409825"/>
            <a:ext cx="3248025" cy="2038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C02BE2-CC41-44AD-9476-44B6E5EA33A3}"/>
              </a:ext>
            </a:extLst>
          </p:cNvPr>
          <p:cNvSpPr txBox="1"/>
          <p:nvPr/>
        </p:nvSpPr>
        <p:spPr>
          <a:xfrm>
            <a:off x="1998277" y="4823917"/>
            <a:ext cx="144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Air portal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C0EEC-29BC-4D80-8598-8870FBEB07EC}"/>
              </a:ext>
            </a:extLst>
          </p:cNvPr>
          <p:cNvSpPr txBox="1"/>
          <p:nvPr/>
        </p:nvSpPr>
        <p:spPr>
          <a:xfrm>
            <a:off x="7901090" y="4824043"/>
            <a:ext cx="243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공공데이터 포털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403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5999AB-BF9E-4017-9FDD-34219CB07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52" y="1663700"/>
            <a:ext cx="8539521" cy="50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개발 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8C6296-CF2E-4347-8DE1-406EE272706E}"/>
              </a:ext>
            </a:extLst>
          </p:cNvPr>
          <p:cNvSpPr/>
          <p:nvPr/>
        </p:nvSpPr>
        <p:spPr>
          <a:xfrm>
            <a:off x="445364" y="1874917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B88C0D-3372-4527-B5ED-486412026E48}"/>
              </a:ext>
            </a:extLst>
          </p:cNvPr>
          <p:cNvSpPr/>
          <p:nvPr/>
        </p:nvSpPr>
        <p:spPr>
          <a:xfrm>
            <a:off x="445364" y="2951416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 구분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14C9F1-8815-4B5C-984F-C4AE26868FFB}"/>
              </a:ext>
            </a:extLst>
          </p:cNvPr>
          <p:cNvSpPr/>
          <p:nvPr/>
        </p:nvSpPr>
        <p:spPr>
          <a:xfrm>
            <a:off x="445364" y="4027915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항공사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04C9F4-722E-4091-8B7F-7D760EFD0B2A}"/>
              </a:ext>
            </a:extLst>
          </p:cNvPr>
          <p:cNvSpPr/>
          <p:nvPr/>
        </p:nvSpPr>
        <p:spPr>
          <a:xfrm>
            <a:off x="445364" y="5104414"/>
            <a:ext cx="1447060" cy="5060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 기호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022BE-0DF4-4D9E-B5C0-C6C635289254}"/>
              </a:ext>
            </a:extLst>
          </p:cNvPr>
          <p:cNvSpPr txBox="1"/>
          <p:nvPr/>
        </p:nvSpPr>
        <p:spPr>
          <a:xfrm>
            <a:off x="2133600" y="1944210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/>
              <a:t>항공사에 등록한 항공기 순번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7DC83-BDD8-4B2F-86BA-01F19E328A74}"/>
              </a:ext>
            </a:extLst>
          </p:cNvPr>
          <p:cNvSpPr txBox="1"/>
          <p:nvPr/>
        </p:nvSpPr>
        <p:spPr>
          <a:xfrm>
            <a:off x="2133599" y="3002025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화물 수송용</a:t>
            </a:r>
            <a:r>
              <a:rPr lang="en-US" altLang="ko-KR" dirty="0"/>
              <a:t>, </a:t>
            </a:r>
            <a:r>
              <a:rPr lang="ko-KR" altLang="en-US" dirty="0" err="1"/>
              <a:t>여객용</a:t>
            </a:r>
            <a:r>
              <a:rPr lang="en-US" altLang="ko-KR" dirty="0"/>
              <a:t>, </a:t>
            </a:r>
            <a:r>
              <a:rPr lang="ko-KR" altLang="en-US" dirty="0"/>
              <a:t>자가용</a:t>
            </a:r>
            <a:r>
              <a:rPr lang="en-US" altLang="ko-KR" dirty="0"/>
              <a:t>, </a:t>
            </a:r>
            <a:r>
              <a:rPr lang="ko-KR" altLang="en-US" dirty="0"/>
              <a:t>교육용 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B83C8-BFE4-431A-A1E9-40413A8A541E}"/>
              </a:ext>
            </a:extLst>
          </p:cNvPr>
          <p:cNvSpPr txBox="1"/>
          <p:nvPr/>
        </p:nvSpPr>
        <p:spPr>
          <a:xfrm>
            <a:off x="2133598" y="4027915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사업 항공사</a:t>
            </a:r>
            <a:r>
              <a:rPr lang="en-US" altLang="ko-KR" dirty="0"/>
              <a:t>, </a:t>
            </a:r>
            <a:r>
              <a:rPr lang="ko-KR" altLang="en-US" dirty="0"/>
              <a:t>법인 회사 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40CEE-262E-404E-AE80-ED5AFB78D5F1}"/>
              </a:ext>
            </a:extLst>
          </p:cNvPr>
          <p:cNvSpPr txBox="1"/>
          <p:nvPr/>
        </p:nvSpPr>
        <p:spPr>
          <a:xfrm>
            <a:off x="2133597" y="5172761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티켓에 나오는 항공기 등록 기호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158547-C41D-4AFF-96CB-6D71E2321E7B}"/>
              </a:ext>
            </a:extLst>
          </p:cNvPr>
          <p:cNvCxnSpPr/>
          <p:nvPr/>
        </p:nvCxnSpPr>
        <p:spPr>
          <a:xfrm flipH="1">
            <a:off x="471997" y="2758511"/>
            <a:ext cx="1420427" cy="8918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4B86CD-1B2D-471F-8A8B-67A5248B9C29}"/>
              </a:ext>
            </a:extLst>
          </p:cNvPr>
          <p:cNvCxnSpPr/>
          <p:nvPr/>
        </p:nvCxnSpPr>
        <p:spPr>
          <a:xfrm flipH="1">
            <a:off x="490061" y="1673771"/>
            <a:ext cx="1420427" cy="8918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1106</Words>
  <Application>Microsoft Office PowerPoint</Application>
  <PresentationFormat>와이드스크린</PresentationFormat>
  <Paragraphs>132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4163</cp:lastModifiedBy>
  <cp:revision>68</cp:revision>
  <dcterms:created xsi:type="dcterms:W3CDTF">2015-07-07T04:48:58Z</dcterms:created>
  <dcterms:modified xsi:type="dcterms:W3CDTF">2022-03-08T01:41:09Z</dcterms:modified>
</cp:coreProperties>
</file>