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9" r:id="rId2"/>
    <p:sldId id="300" r:id="rId3"/>
    <p:sldId id="349" r:id="rId4"/>
    <p:sldId id="282" r:id="rId5"/>
    <p:sldId id="326" r:id="rId6"/>
    <p:sldId id="350" r:id="rId7"/>
    <p:sldId id="331" r:id="rId8"/>
    <p:sldId id="343" r:id="rId9"/>
    <p:sldId id="344" r:id="rId10"/>
    <p:sldId id="345" r:id="rId11"/>
    <p:sldId id="346" r:id="rId12"/>
    <p:sldId id="348" r:id="rId13"/>
    <p:sldId id="347" r:id="rId14"/>
    <p:sldId id="311" r:id="rId15"/>
    <p:sldId id="334" r:id="rId16"/>
    <p:sldId id="335" r:id="rId17"/>
    <p:sldId id="318" r:id="rId18"/>
    <p:sldId id="328" r:id="rId19"/>
    <p:sldId id="33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6A6"/>
    <a:srgbClr val="FBFBFB"/>
    <a:srgbClr val="3A38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" y="324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3FADE-1318-44B7-94F8-9F615E0C6E21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963C-1332-460A-B317-77B4B0F98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28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다음주 계획으로는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8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11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0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진척사항으로 저희가 갖고 있던 데이터가 </a:t>
            </a:r>
            <a:r>
              <a:rPr lang="en-US" altLang="ko-KR" dirty="0"/>
              <a:t>10</a:t>
            </a:r>
            <a:r>
              <a:rPr lang="ko-KR" altLang="en-US" dirty="0" err="1"/>
              <a:t>년정도</a:t>
            </a:r>
            <a:r>
              <a:rPr lang="ko-KR" altLang="en-US" dirty="0"/>
              <a:t> 지난 데이터를 갖고 있어서 최근 </a:t>
            </a:r>
            <a:r>
              <a:rPr lang="en-US" altLang="ko-KR" dirty="0"/>
              <a:t>5</a:t>
            </a:r>
            <a:r>
              <a:rPr lang="ko-KR" altLang="en-US" dirty="0"/>
              <a:t>년 데이터로 교체를 하였습니다</a:t>
            </a:r>
            <a:r>
              <a:rPr lang="en-US" altLang="ko-KR" dirty="0"/>
              <a:t>. </a:t>
            </a:r>
            <a:r>
              <a:rPr lang="ko-KR" altLang="en-US" dirty="0"/>
              <a:t>이 데이터들은 한국공항공사에서 데이터를 구했습니다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3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지난주 교수님께서 </a:t>
            </a:r>
            <a:r>
              <a:rPr lang="en-US" altLang="ko-KR" dirty="0"/>
              <a:t>R</a:t>
            </a:r>
            <a:r>
              <a:rPr lang="ko-KR" altLang="en-US" dirty="0"/>
              <a:t>언어로도 데이터 가공을 하라 하셔서 간단하게 해봤습니다</a:t>
            </a:r>
            <a:r>
              <a:rPr lang="en-US" altLang="ko-KR" dirty="0"/>
              <a:t>. </a:t>
            </a:r>
            <a:r>
              <a:rPr lang="ko-KR" altLang="en-US" dirty="0" err="1"/>
              <a:t>차례로보시면</a:t>
            </a:r>
            <a:r>
              <a:rPr lang="ko-KR" altLang="en-US" dirty="0"/>
              <a:t> </a:t>
            </a:r>
            <a:r>
              <a:rPr lang="en-US" altLang="ko-KR" dirty="0" err="1"/>
              <a:t>ex_data</a:t>
            </a:r>
            <a:r>
              <a:rPr lang="ko-KR" altLang="en-US" dirty="0"/>
              <a:t>로 변수를 줘서 </a:t>
            </a:r>
            <a:r>
              <a:rPr lang="en-US" altLang="ko-KR" dirty="0"/>
              <a:t>csv</a:t>
            </a:r>
            <a:r>
              <a:rPr lang="ko-KR" altLang="en-US" dirty="0"/>
              <a:t>파일을 열게 줬습니다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view</a:t>
            </a:r>
            <a:r>
              <a:rPr lang="ko-KR" altLang="en-US" dirty="0"/>
              <a:t>함수로 </a:t>
            </a:r>
            <a:r>
              <a:rPr lang="en-US" altLang="ko-KR" dirty="0" err="1"/>
              <a:t>ex_data</a:t>
            </a:r>
            <a:r>
              <a:rPr lang="en-US" altLang="ko-KR" dirty="0"/>
              <a:t> </a:t>
            </a:r>
            <a:r>
              <a:rPr lang="ko-KR" altLang="en-US" dirty="0"/>
              <a:t>즉 </a:t>
            </a:r>
            <a:r>
              <a:rPr lang="en-US" altLang="ko-KR" dirty="0"/>
              <a:t>csv</a:t>
            </a:r>
            <a:r>
              <a:rPr lang="ko-KR" altLang="en-US" dirty="0"/>
              <a:t>파일을 새로운 탭에서 열게 했습니다</a:t>
            </a:r>
            <a:r>
              <a:rPr lang="en-US" altLang="ko-KR" dirty="0"/>
              <a:t>. </a:t>
            </a:r>
            <a:r>
              <a:rPr lang="ko-KR" altLang="en-US" dirty="0"/>
              <a:t>우측과 같은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28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제주공항으로 필터링을 하였는데 </a:t>
            </a:r>
            <a:r>
              <a:rPr lang="en-US" altLang="ko-KR" dirty="0"/>
              <a:t>subset</a:t>
            </a:r>
            <a:r>
              <a:rPr lang="ko-KR" altLang="en-US" dirty="0"/>
              <a:t>함수로 필요한 조건으로 </a:t>
            </a:r>
            <a:r>
              <a:rPr lang="ko-KR" altLang="en-US" dirty="0" err="1"/>
              <a:t>추출을하여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변수에 넣었습니다</a:t>
            </a:r>
            <a:r>
              <a:rPr lang="en-US" altLang="ko-KR" dirty="0"/>
              <a:t>. </a:t>
            </a:r>
            <a:r>
              <a:rPr lang="ko-KR" altLang="en-US" dirty="0"/>
              <a:t>제주 공항으로 필터링 한 이유는 다음 김예지 학생이 설명을 할 예정입니다</a:t>
            </a:r>
            <a:r>
              <a:rPr lang="en-US" altLang="ko-KR" dirty="0"/>
              <a:t>. X</a:t>
            </a:r>
            <a:r>
              <a:rPr lang="ko-KR" altLang="en-US" dirty="0"/>
              <a:t>를 보게 된다면 콘솔창에서 우측과 같은 화면이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5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새롭게 </a:t>
            </a:r>
            <a:r>
              <a:rPr lang="en-US" altLang="ko-KR" dirty="0"/>
              <a:t>csv</a:t>
            </a:r>
            <a:r>
              <a:rPr lang="ko-KR" altLang="en-US" dirty="0"/>
              <a:t>파일을 저장합니다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5</a:t>
            </a:r>
            <a:r>
              <a:rPr lang="ko-KR" altLang="en-US" dirty="0"/>
              <a:t>년치 데이터를 총 결항</a:t>
            </a:r>
            <a:r>
              <a:rPr lang="en-US" altLang="ko-KR" dirty="0"/>
              <a:t>, </a:t>
            </a:r>
            <a:r>
              <a:rPr lang="ko-KR" altLang="en-US" dirty="0"/>
              <a:t>지연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제주공항 날씨로 가공했습니다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62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7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0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그래프 분석을 위해 </a:t>
            </a:r>
            <a:r>
              <a:rPr lang="en-US" altLang="ko-KR" dirty="0"/>
              <a:t>Ggplot2 </a:t>
            </a:r>
            <a:r>
              <a:rPr lang="ko-KR" altLang="en-US" dirty="0"/>
              <a:t>패키지 다운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963C-1332-460A-B317-77B4B0F98E5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0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인하공업전문대학">
            <a:extLst>
              <a:ext uri="{FF2B5EF4-FFF2-40B4-BE49-F238E27FC236}">
                <a16:creationId xmlns:a16="http://schemas.microsoft.com/office/drawing/2014/main" id="{39794C4B-4B77-4C95-B8BD-4A320E31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-12400" y="0"/>
            <a:ext cx="12216800" cy="6946084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95207" y="2974310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Start-up </a:t>
            </a:r>
            <a:r>
              <a:rPr lang="ko-KR" altLang="en-US" sz="5400" b="1" dirty="0">
                <a:solidFill>
                  <a:schemeClr val="bg1"/>
                </a:solidFill>
              </a:rPr>
              <a:t>프로젝트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3</a:t>
            </a:r>
            <a:r>
              <a:rPr lang="ko-KR" altLang="en-US" sz="1600" dirty="0">
                <a:solidFill>
                  <a:schemeClr val="bg1"/>
                </a:solidFill>
              </a:rPr>
              <a:t>주차 발표</a:t>
            </a: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진척 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14CB33-157B-4657-AD7D-D08BA53D4CE9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3C3D943-7D76-4B57-A709-BCEFC855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7" y="2588221"/>
            <a:ext cx="4586724" cy="25176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F1013F-BBF5-475E-9988-3A0490C5E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10" y="2588221"/>
            <a:ext cx="5444241" cy="10446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74F565-EB2E-4BCB-88A2-0EF2058B0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010" y="4741291"/>
            <a:ext cx="4581525" cy="86677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EAF94DB9-A06D-48C8-964D-DA6A9D91EE37}"/>
              </a:ext>
            </a:extLst>
          </p:cNvPr>
          <p:cNvSpPr/>
          <p:nvPr/>
        </p:nvSpPr>
        <p:spPr>
          <a:xfrm>
            <a:off x="7901126" y="3718825"/>
            <a:ext cx="488272" cy="68164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4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선행연구 참고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14CB33-157B-4657-AD7D-D08BA53D4CE9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C0C1F8-4F57-4748-983B-6B5475D5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7" y="4514135"/>
            <a:ext cx="6010275" cy="1371600"/>
          </a:xfrm>
          <a:prstGeom prst="rect">
            <a:avLst/>
          </a:prstGeom>
        </p:spPr>
      </p:pic>
      <p:pic>
        <p:nvPicPr>
          <p:cNvPr id="1026" name="Picture 2" descr="DBpia (r76 판) - 나무위키">
            <a:extLst>
              <a:ext uri="{FF2B5EF4-FFF2-40B4-BE49-F238E27FC236}">
                <a16:creationId xmlns:a16="http://schemas.microsoft.com/office/drawing/2014/main" id="{0CF12FFB-0D41-46E7-9EEA-570FA37DA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9" y="1684129"/>
            <a:ext cx="61436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6CBAE5-FCF2-45D6-8D07-7A9E37972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794" y="2512804"/>
            <a:ext cx="53625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7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선행연구 참고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14CB33-157B-4657-AD7D-D08BA53D4CE9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05F2C9-E99A-47CD-AD7B-776D7747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76" y="2585002"/>
            <a:ext cx="3403454" cy="2138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CB94BF-9C2A-45D0-B48F-C44990C35CE4}"/>
              </a:ext>
            </a:extLst>
          </p:cNvPr>
          <p:cNvSpPr txBox="1"/>
          <p:nvPr/>
        </p:nvSpPr>
        <p:spPr>
          <a:xfrm>
            <a:off x="1849598" y="5088835"/>
            <a:ext cx="168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이항 </a:t>
            </a:r>
            <a:r>
              <a:rPr lang="ko-KR" altLang="en-US" dirty="0" err="1"/>
              <a:t>로짓</a:t>
            </a:r>
            <a:r>
              <a:rPr lang="ko-KR" altLang="en-US" dirty="0"/>
              <a:t> 모형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5CD56-6C80-4D6F-91ED-8F0A20BD63CB}"/>
              </a:ext>
            </a:extLst>
          </p:cNvPr>
          <p:cNvSpPr txBox="1"/>
          <p:nvPr/>
        </p:nvSpPr>
        <p:spPr>
          <a:xfrm>
            <a:off x="5094228" y="3654286"/>
            <a:ext cx="6819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로짓모형은</a:t>
            </a:r>
            <a:r>
              <a:rPr lang="ko-KR" altLang="en-US" dirty="0"/>
              <a:t> 이산 선택 모형 중 가장 적용이 간단하고 널리 쓰임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통계학적으로 </a:t>
            </a:r>
            <a:r>
              <a:rPr lang="ko-KR" altLang="en-US" dirty="0" err="1"/>
              <a:t>배반사건이고</a:t>
            </a:r>
            <a:r>
              <a:rPr lang="ko-KR" altLang="en-US" dirty="0"/>
              <a:t> 확률적 선택 하에 놓인 경우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7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선행연구 참고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14CB33-157B-4657-AD7D-D08BA53D4CE9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B94BF-9C2A-45D0-B48F-C44990C35CE4}"/>
              </a:ext>
            </a:extLst>
          </p:cNvPr>
          <p:cNvSpPr txBox="1"/>
          <p:nvPr/>
        </p:nvSpPr>
        <p:spPr>
          <a:xfrm>
            <a:off x="1136650" y="5184773"/>
            <a:ext cx="274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랜덤 포레스트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6463E3-B5B0-432B-80EF-F5BC2C7C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64" y="2290694"/>
            <a:ext cx="4152278" cy="261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쉽다쉬워!!-카이제곱 검정(chi-square test) : 네이버 블로그">
            <a:extLst>
              <a:ext uri="{FF2B5EF4-FFF2-40B4-BE49-F238E27FC236}">
                <a16:creationId xmlns:a16="http://schemas.microsoft.com/office/drawing/2014/main" id="{E9772800-16B1-4C17-9880-A01086BBC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869" y="2471737"/>
            <a:ext cx="6286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AB4DD3-D37F-4CDE-9B28-5F6CBDFAFBC0}"/>
              </a:ext>
            </a:extLst>
          </p:cNvPr>
          <p:cNvSpPr txBox="1"/>
          <p:nvPr/>
        </p:nvSpPr>
        <p:spPr>
          <a:xfrm>
            <a:off x="7545666" y="5184773"/>
            <a:ext cx="274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카이 제곱 검정</a:t>
            </a:r>
          </a:p>
        </p:txBody>
      </p:sp>
    </p:spTree>
    <p:extLst>
      <p:ext uri="{BB962C8B-B14F-4D97-AF65-F5344CB8AC3E}">
        <p14:creationId xmlns:p14="http://schemas.microsoft.com/office/powerpoint/2010/main" val="2370614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83464" y="3541759"/>
            <a:ext cx="1819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문제점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12B787-6281-4699-8AC1-8778D4269086}"/>
              </a:ext>
            </a:extLst>
          </p:cNvPr>
          <p:cNvSpPr/>
          <p:nvPr/>
        </p:nvSpPr>
        <p:spPr>
          <a:xfrm>
            <a:off x="9395670" y="5989739"/>
            <a:ext cx="2667699" cy="763399"/>
          </a:xfrm>
          <a:prstGeom prst="rect">
            <a:avLst/>
          </a:prstGeom>
          <a:solidFill>
            <a:srgbClr val="3A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문제점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문제점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4322A7-47FF-42DB-BFD2-56ABA99E1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546" y="3087756"/>
            <a:ext cx="5358229" cy="22793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52A975E-55D6-45E7-B2FC-31198EE37EEA}"/>
              </a:ext>
            </a:extLst>
          </p:cNvPr>
          <p:cNvSpPr/>
          <p:nvPr/>
        </p:nvSpPr>
        <p:spPr>
          <a:xfrm>
            <a:off x="7237862" y="3087755"/>
            <a:ext cx="993913" cy="227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419661-44C3-4F0F-9C12-3B04A0429CCA}"/>
              </a:ext>
            </a:extLst>
          </p:cNvPr>
          <p:cNvSpPr/>
          <p:nvPr/>
        </p:nvSpPr>
        <p:spPr>
          <a:xfrm>
            <a:off x="2873546" y="3087754"/>
            <a:ext cx="5488576" cy="341246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3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문제점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35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/>
                </a:solidFill>
                <a:latin typeface="+mj-ea"/>
                <a:ea typeface="+mj-ea"/>
              </a:rPr>
              <a:t>문제점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C0EEBA-164F-408B-A30F-FE1ADDC3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3169"/>
            <a:ext cx="12192000" cy="8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7D50E8-1FA3-4ED4-9DA8-8FDE01DFFE85}"/>
              </a:ext>
            </a:extLst>
          </p:cNvPr>
          <p:cNvSpPr txBox="1"/>
          <p:nvPr/>
        </p:nvSpPr>
        <p:spPr>
          <a:xfrm>
            <a:off x="434383" y="4387907"/>
            <a:ext cx="9872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사용자 이름 한글 확인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OneDrive </a:t>
            </a:r>
            <a:r>
              <a:rPr lang="ko-KR" altLang="en-US" dirty="0"/>
              <a:t>밑 파일 또는 디렉터리를 한글에서 영어로 바꾼다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OneDrive </a:t>
            </a:r>
            <a:r>
              <a:rPr lang="ko-KR" altLang="en-US" dirty="0"/>
              <a:t>비활성화 및 작업 디렉터리 변경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데스크탑 포맷 및 윈도우 재설치</a:t>
            </a:r>
          </a:p>
        </p:txBody>
      </p:sp>
    </p:spTree>
    <p:extLst>
      <p:ext uri="{BB962C8B-B14F-4D97-AF65-F5344CB8AC3E}">
        <p14:creationId xmlns:p14="http://schemas.microsoft.com/office/powerpoint/2010/main" val="299289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2797561" cy="769441"/>
            <a:chOff x="510077" y="2691080"/>
            <a:chExt cx="2797561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279756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4</a:t>
              </a:r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주차 계획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472AD81-2BAD-4D58-A7E4-055B2580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4</a:t>
            </a:r>
            <a:r>
              <a:rPr lang="ko-KR" altLang="en-US" sz="1400" spc="-150" dirty="0">
                <a:solidFill>
                  <a:schemeClr val="accent4"/>
                </a:solidFill>
              </a:rPr>
              <a:t>주차 계획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954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4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주차 계획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31646" y="1929571"/>
            <a:ext cx="396515" cy="4577246"/>
            <a:chOff x="1520159" y="1778000"/>
            <a:chExt cx="396515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330336" y="3430013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날씨 데이터와 결항 데이터로 우리만의 결항 기준을 만들기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89252" y="577055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B1DE47-8E52-464A-B1F3-66A44CFC56A8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94303-8A0F-4F67-A6A1-64568F5349BF}"/>
              </a:ext>
            </a:extLst>
          </p:cNvPr>
          <p:cNvSpPr txBox="1"/>
          <p:nvPr/>
        </p:nvSpPr>
        <p:spPr>
          <a:xfrm>
            <a:off x="2338170" y="2407726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R</a:t>
            </a:r>
            <a:r>
              <a:rPr lang="ko-KR" altLang="en-US" dirty="0">
                <a:solidFill>
                  <a:schemeClr val="accent4"/>
                </a:solidFill>
              </a:rPr>
              <a:t>언어 데이터 분석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프로젝트에 필요한 내용</a:t>
            </a:r>
            <a:r>
              <a:rPr lang="en-US" altLang="ko-KR" dirty="0">
                <a:solidFill>
                  <a:schemeClr val="accent4"/>
                </a:solidFill>
              </a:rPr>
              <a:t>), </a:t>
            </a:r>
            <a:r>
              <a:rPr lang="ko-KR" altLang="en-US" dirty="0">
                <a:solidFill>
                  <a:schemeClr val="accent4"/>
                </a:solidFill>
              </a:rPr>
              <a:t>통계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머신 러닝 공부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6715001-5208-451D-8434-38D3AAF7A39C}"/>
              </a:ext>
            </a:extLst>
          </p:cNvPr>
          <p:cNvSpPr/>
          <p:nvPr/>
        </p:nvSpPr>
        <p:spPr>
          <a:xfrm>
            <a:off x="1731645" y="4498807"/>
            <a:ext cx="388681" cy="386977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639776-271E-4981-8348-93327698FE1E}"/>
              </a:ext>
            </a:extLst>
          </p:cNvPr>
          <p:cNvSpPr txBox="1"/>
          <p:nvPr/>
        </p:nvSpPr>
        <p:spPr>
          <a:xfrm>
            <a:off x="2338170" y="449092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항공일지 구하기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E53412-BED3-45F4-8083-5406438C1564}"/>
              </a:ext>
            </a:extLst>
          </p:cNvPr>
          <p:cNvSpPr/>
          <p:nvPr/>
        </p:nvSpPr>
        <p:spPr>
          <a:xfrm>
            <a:off x="1739480" y="5397520"/>
            <a:ext cx="388681" cy="386977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29297-C6F9-40D8-9F9F-0AEEB825CA36}"/>
              </a:ext>
            </a:extLst>
          </p:cNvPr>
          <p:cNvSpPr txBox="1"/>
          <p:nvPr/>
        </p:nvSpPr>
        <p:spPr>
          <a:xfrm>
            <a:off x="2338170" y="539752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4"/>
                </a:solidFill>
              </a:rPr>
              <a:t>필요한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5495B5-A9B3-46BA-8B29-4335EEBAF868}"/>
              </a:ext>
            </a:extLst>
          </p:cNvPr>
          <p:cNvSpPr/>
          <p:nvPr/>
        </p:nvSpPr>
        <p:spPr>
          <a:xfrm>
            <a:off x="9525740" y="5894773"/>
            <a:ext cx="2596188" cy="826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데이터 분석이란? 데이터를 어떻게 분석할까? 데이터 분석 예시 알아보기">
            <a:extLst>
              <a:ext uri="{FF2B5EF4-FFF2-40B4-BE49-F238E27FC236}">
                <a16:creationId xmlns:a16="http://schemas.microsoft.com/office/drawing/2014/main" id="{4A1EFD40-9F60-4024-AB37-8A2855EC2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70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진척 사항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문제점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>
                <a:solidFill>
                  <a:schemeClr val="bg1"/>
                </a:solidFill>
              </a:rPr>
              <a:t>4</a:t>
            </a:r>
            <a:r>
              <a:rPr lang="ko-KR" altLang="en-US" spc="-150" dirty="0">
                <a:solidFill>
                  <a:schemeClr val="bg1"/>
                </a:solidFill>
              </a:rPr>
              <a:t>주차 계획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86518" y="1099498"/>
            <a:ext cx="2064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Sub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63A244-44F8-46D1-8BB0-A649BC7B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332DB9E-5266-44B3-A324-D8C323809FCE}"/>
              </a:ext>
            </a:extLst>
          </p:cNvPr>
          <p:cNvSpPr txBox="1"/>
          <p:nvPr/>
        </p:nvSpPr>
        <p:spPr>
          <a:xfrm>
            <a:off x="7481163" y="1091287"/>
            <a:ext cx="24449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Main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30BFA-E3B8-4BCE-8045-4EF10A188824}"/>
              </a:ext>
            </a:extLst>
          </p:cNvPr>
          <p:cNvSpPr txBox="1"/>
          <p:nvPr/>
        </p:nvSpPr>
        <p:spPr>
          <a:xfrm>
            <a:off x="445288" y="2921024"/>
            <a:ext cx="5241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최신 데이터 정리 및 가공</a:t>
            </a:r>
            <a:endParaRPr lang="en-US" altLang="ko-KR" sz="32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  <a:p>
            <a:endParaRPr lang="en-US" altLang="ko-KR" sz="32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32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선행 연구 확인 및 정리</a:t>
            </a:r>
            <a:endParaRPr lang="en-US" altLang="ko-KR" sz="32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  <a:p>
            <a:endParaRPr lang="en-US" altLang="ko-KR" sz="32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  <a:p>
            <a:r>
              <a:rPr lang="ko-KR" altLang="en-US" sz="32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항공 일지 데이터 요청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72B25C-45A2-495D-BE09-74E1AD3F38F4}"/>
              </a:ext>
            </a:extLst>
          </p:cNvPr>
          <p:cNvSpPr txBox="1"/>
          <p:nvPr/>
        </p:nvSpPr>
        <p:spPr>
          <a:xfrm>
            <a:off x="6769926" y="2921024"/>
            <a:ext cx="5241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5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수집된 데이터 검토 및 분석</a:t>
            </a:r>
            <a:endParaRPr lang="ko-KR" altLang="en-US" sz="3200" b="1" spc="-150" dirty="0">
              <a:solidFill>
                <a:schemeClr val="bg1"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2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sp>
          <p:nvSpPr>
            <p:cNvPr id="18" name="TextBox 17"/>
            <p:cNvSpPr txBox="1"/>
            <p:nvPr/>
          </p:nvSpPr>
          <p:spPr>
            <a:xfrm>
              <a:off x="558064" y="3058923"/>
              <a:ext cx="25026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진척 사항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463A244-44F8-46D1-8BB0-A649BC7B9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181" y="5475569"/>
            <a:ext cx="4095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진척사항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R(프로그래밍 언어) - 나무위키">
            <a:extLst>
              <a:ext uri="{FF2B5EF4-FFF2-40B4-BE49-F238E27FC236}">
                <a16:creationId xmlns:a16="http://schemas.microsoft.com/office/drawing/2014/main" id="{6BD60847-14F1-4B8B-A575-3D862E7A32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E380E8-62EC-4903-AAB6-B14839CCF409}"/>
              </a:ext>
            </a:extLst>
          </p:cNvPr>
          <p:cNvSpPr/>
          <p:nvPr/>
        </p:nvSpPr>
        <p:spPr>
          <a:xfrm>
            <a:off x="705291" y="2329057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 설계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406EF0-83BE-4267-98EB-6F277702DF03}"/>
              </a:ext>
            </a:extLst>
          </p:cNvPr>
          <p:cNvSpPr/>
          <p:nvPr/>
        </p:nvSpPr>
        <p:spPr>
          <a:xfrm>
            <a:off x="2906656" y="2313741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준비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659CD5-BF5D-4A16-B7FA-084C65A21B04}"/>
              </a:ext>
            </a:extLst>
          </p:cNvPr>
          <p:cNvSpPr/>
          <p:nvPr/>
        </p:nvSpPr>
        <p:spPr>
          <a:xfrm>
            <a:off x="5108021" y="2313740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가공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401A8AA-1AD6-44EA-BDF0-8D8BCBE0A827}"/>
              </a:ext>
            </a:extLst>
          </p:cNvPr>
          <p:cNvSpPr/>
          <p:nvPr/>
        </p:nvSpPr>
        <p:spPr>
          <a:xfrm>
            <a:off x="7309386" y="2313740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분석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8F762F8-24CA-449C-9042-CB0DEA6A06E2}"/>
              </a:ext>
            </a:extLst>
          </p:cNvPr>
          <p:cNvSpPr/>
          <p:nvPr/>
        </p:nvSpPr>
        <p:spPr>
          <a:xfrm>
            <a:off x="9510751" y="2294691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결론 도출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1C088-D45A-4E43-B487-6FA1617BB24A}"/>
              </a:ext>
            </a:extLst>
          </p:cNvPr>
          <p:cNvSpPr txBox="1"/>
          <p:nvPr/>
        </p:nvSpPr>
        <p:spPr>
          <a:xfrm>
            <a:off x="842849" y="2967335"/>
            <a:ext cx="172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방향성 기획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방법론 검토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가설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2BF805-B433-46E0-AFEE-4D2F59929B57}"/>
              </a:ext>
            </a:extLst>
          </p:cNvPr>
          <p:cNvSpPr txBox="1"/>
          <p:nvPr/>
        </p:nvSpPr>
        <p:spPr>
          <a:xfrm>
            <a:off x="2745781" y="2967335"/>
            <a:ext cx="232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확보</a:t>
            </a:r>
            <a:r>
              <a:rPr lang="en-US" altLang="ko-KR" dirty="0"/>
              <a:t>,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파악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BEC00-C7DF-4A3D-AC74-8A0FE94C3A7D}"/>
              </a:ext>
            </a:extLst>
          </p:cNvPr>
          <p:cNvSpPr txBox="1"/>
          <p:nvPr/>
        </p:nvSpPr>
        <p:spPr>
          <a:xfrm>
            <a:off x="5108021" y="2950433"/>
            <a:ext cx="200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추출 및 정제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파생 변수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병합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830CE-B648-4703-9573-18763D9DACC5}"/>
              </a:ext>
            </a:extLst>
          </p:cNvPr>
          <p:cNvSpPr txBox="1"/>
          <p:nvPr/>
        </p:nvSpPr>
        <p:spPr>
          <a:xfrm>
            <a:off x="7309385" y="2925080"/>
            <a:ext cx="220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그래프 및 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A0598B-9913-4F99-ACF3-BF06DD788E73}"/>
              </a:ext>
            </a:extLst>
          </p:cNvPr>
          <p:cNvSpPr txBox="1"/>
          <p:nvPr/>
        </p:nvSpPr>
        <p:spPr>
          <a:xfrm>
            <a:off x="9510751" y="2925080"/>
            <a:ext cx="200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결과 해석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결과 정리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F9DF2F-19DD-4029-B1D0-9B0E29B4AC24}"/>
              </a:ext>
            </a:extLst>
          </p:cNvPr>
          <p:cNvSpPr/>
          <p:nvPr/>
        </p:nvSpPr>
        <p:spPr>
          <a:xfrm>
            <a:off x="2875293" y="2160105"/>
            <a:ext cx="4354923" cy="1881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B9F2F9-4684-4330-8127-7CB1E771149F}"/>
              </a:ext>
            </a:extLst>
          </p:cNvPr>
          <p:cNvSpPr/>
          <p:nvPr/>
        </p:nvSpPr>
        <p:spPr>
          <a:xfrm>
            <a:off x="615536" y="2160105"/>
            <a:ext cx="2170002" cy="1881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466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진척사항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F18BBF0-D472-46B4-B057-4A8294BF1BAD}"/>
              </a:ext>
            </a:extLst>
          </p:cNvPr>
          <p:cNvSpPr/>
          <p:nvPr/>
        </p:nvSpPr>
        <p:spPr>
          <a:xfrm>
            <a:off x="9715968" y="6121423"/>
            <a:ext cx="2432808" cy="59561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R(프로그래밍 언어) - 나무위키">
            <a:extLst>
              <a:ext uri="{FF2B5EF4-FFF2-40B4-BE49-F238E27FC236}">
                <a16:creationId xmlns:a16="http://schemas.microsoft.com/office/drawing/2014/main" id="{6BD60847-14F1-4B8B-A575-3D862E7A32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E380E8-62EC-4903-AAB6-B14839CCF409}"/>
              </a:ext>
            </a:extLst>
          </p:cNvPr>
          <p:cNvSpPr/>
          <p:nvPr/>
        </p:nvSpPr>
        <p:spPr>
          <a:xfrm>
            <a:off x="705291" y="2329057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 설계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406EF0-83BE-4267-98EB-6F277702DF03}"/>
              </a:ext>
            </a:extLst>
          </p:cNvPr>
          <p:cNvSpPr/>
          <p:nvPr/>
        </p:nvSpPr>
        <p:spPr>
          <a:xfrm>
            <a:off x="2906656" y="2313741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준비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659CD5-BF5D-4A16-B7FA-084C65A21B04}"/>
              </a:ext>
            </a:extLst>
          </p:cNvPr>
          <p:cNvSpPr/>
          <p:nvPr/>
        </p:nvSpPr>
        <p:spPr>
          <a:xfrm>
            <a:off x="5108021" y="2313740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가공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401A8AA-1AD6-44EA-BDF0-8D8BCBE0A827}"/>
              </a:ext>
            </a:extLst>
          </p:cNvPr>
          <p:cNvSpPr/>
          <p:nvPr/>
        </p:nvSpPr>
        <p:spPr>
          <a:xfrm>
            <a:off x="7309386" y="2313740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분석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8F762F8-24CA-449C-9042-CB0DEA6A06E2}"/>
              </a:ext>
            </a:extLst>
          </p:cNvPr>
          <p:cNvSpPr/>
          <p:nvPr/>
        </p:nvSpPr>
        <p:spPr>
          <a:xfrm>
            <a:off x="9510751" y="2294691"/>
            <a:ext cx="2001078" cy="3710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결론 도출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1C088-D45A-4E43-B487-6FA1617BB24A}"/>
              </a:ext>
            </a:extLst>
          </p:cNvPr>
          <p:cNvSpPr txBox="1"/>
          <p:nvPr/>
        </p:nvSpPr>
        <p:spPr>
          <a:xfrm>
            <a:off x="842849" y="2967335"/>
            <a:ext cx="172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방향성 기획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방법론 검토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가설 설정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2BF805-B433-46E0-AFEE-4D2F59929B57}"/>
              </a:ext>
            </a:extLst>
          </p:cNvPr>
          <p:cNvSpPr txBox="1"/>
          <p:nvPr/>
        </p:nvSpPr>
        <p:spPr>
          <a:xfrm>
            <a:off x="2745781" y="2967335"/>
            <a:ext cx="232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확보</a:t>
            </a:r>
            <a:r>
              <a:rPr lang="en-US" altLang="ko-KR" dirty="0"/>
              <a:t>, </a:t>
            </a:r>
            <a:r>
              <a:rPr lang="ko-KR" altLang="en-US" dirty="0"/>
              <a:t>준비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파악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BEC00-C7DF-4A3D-AC74-8A0FE94C3A7D}"/>
              </a:ext>
            </a:extLst>
          </p:cNvPr>
          <p:cNvSpPr txBox="1"/>
          <p:nvPr/>
        </p:nvSpPr>
        <p:spPr>
          <a:xfrm>
            <a:off x="5108021" y="2950433"/>
            <a:ext cx="2001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추출 및 정제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파생 변수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병합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A830CE-B648-4703-9573-18763D9DACC5}"/>
              </a:ext>
            </a:extLst>
          </p:cNvPr>
          <p:cNvSpPr txBox="1"/>
          <p:nvPr/>
        </p:nvSpPr>
        <p:spPr>
          <a:xfrm>
            <a:off x="7309385" y="2925080"/>
            <a:ext cx="220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그래프 및 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A0598B-9913-4F99-ACF3-BF06DD788E73}"/>
              </a:ext>
            </a:extLst>
          </p:cNvPr>
          <p:cNvSpPr txBox="1"/>
          <p:nvPr/>
        </p:nvSpPr>
        <p:spPr>
          <a:xfrm>
            <a:off x="9510751" y="2925080"/>
            <a:ext cx="200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결과 해석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분석 결과 정리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F9DF2F-19DD-4029-B1D0-9B0E29B4AC24}"/>
              </a:ext>
            </a:extLst>
          </p:cNvPr>
          <p:cNvSpPr/>
          <p:nvPr/>
        </p:nvSpPr>
        <p:spPr>
          <a:xfrm>
            <a:off x="2875293" y="2160105"/>
            <a:ext cx="6570926" cy="1881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B9F2F9-4684-4330-8127-7CB1E771149F}"/>
              </a:ext>
            </a:extLst>
          </p:cNvPr>
          <p:cNvSpPr/>
          <p:nvPr/>
        </p:nvSpPr>
        <p:spPr>
          <a:xfrm>
            <a:off x="615536" y="2160105"/>
            <a:ext cx="2170002" cy="1881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진척 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14CB33-157B-4657-AD7D-D08BA53D4CE9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C323FB-B410-442C-AFA9-AEDFADBE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937030"/>
            <a:ext cx="3150783" cy="19742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36590AF-5605-4283-BBDE-09EDA2649B6B}"/>
              </a:ext>
            </a:extLst>
          </p:cNvPr>
          <p:cNvSpPr/>
          <p:nvPr/>
        </p:nvSpPr>
        <p:spPr>
          <a:xfrm>
            <a:off x="1481886" y="3057993"/>
            <a:ext cx="961511" cy="3710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95CC3D8-3E83-48FE-8CAD-0A9732FAF982}"/>
              </a:ext>
            </a:extLst>
          </p:cNvPr>
          <p:cNvSpPr/>
          <p:nvPr/>
        </p:nvSpPr>
        <p:spPr>
          <a:xfrm>
            <a:off x="5099154" y="3429000"/>
            <a:ext cx="1286656" cy="724263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51CA084-76A9-465A-855A-8D5D531BB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531" y="2820895"/>
            <a:ext cx="3364902" cy="22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진척 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14CB33-157B-4657-AD7D-D08BA53D4CE9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586F1A5-8732-4C28-B93A-BA9AEAA6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96" y="2164222"/>
            <a:ext cx="4385993" cy="365000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3C3D943-7D76-4B57-A709-BCEFC8555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35" y="2588222"/>
            <a:ext cx="47720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진척 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1886" y="65239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2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진척 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14CB33-157B-4657-AD7D-D08BA53D4CE9}"/>
              </a:ext>
            </a:extLst>
          </p:cNvPr>
          <p:cNvSpPr/>
          <p:nvPr/>
        </p:nvSpPr>
        <p:spPr>
          <a:xfrm>
            <a:off x="9630561" y="6157519"/>
            <a:ext cx="2432808" cy="5956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3C3D943-7D76-4B57-A709-BCEFC855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7" y="2588221"/>
            <a:ext cx="4586724" cy="25176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ADD63-F409-4995-AB52-4F81055C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215" y="2588221"/>
            <a:ext cx="5199304" cy="26193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FACFEE-25BC-45D5-BCBD-FF58E70059B0}"/>
              </a:ext>
            </a:extLst>
          </p:cNvPr>
          <p:cNvSpPr/>
          <p:nvPr/>
        </p:nvSpPr>
        <p:spPr>
          <a:xfrm>
            <a:off x="7403977" y="2588221"/>
            <a:ext cx="346229" cy="25874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1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430</Words>
  <Application>Microsoft Office PowerPoint</Application>
  <PresentationFormat>와이드스크린</PresentationFormat>
  <Paragraphs>130</Paragraphs>
  <Slides>19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4163</cp:lastModifiedBy>
  <cp:revision>87</cp:revision>
  <dcterms:created xsi:type="dcterms:W3CDTF">2015-07-07T04:48:58Z</dcterms:created>
  <dcterms:modified xsi:type="dcterms:W3CDTF">2022-03-16T06:26:08Z</dcterms:modified>
</cp:coreProperties>
</file>