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9" r:id="rId2"/>
    <p:sldId id="300" r:id="rId3"/>
    <p:sldId id="282" r:id="rId4"/>
    <p:sldId id="350" r:id="rId5"/>
    <p:sldId id="351" r:id="rId6"/>
    <p:sldId id="353" r:id="rId7"/>
    <p:sldId id="352" r:id="rId8"/>
    <p:sldId id="354" r:id="rId9"/>
    <p:sldId id="355" r:id="rId10"/>
    <p:sldId id="357" r:id="rId11"/>
    <p:sldId id="356" r:id="rId12"/>
    <p:sldId id="311" r:id="rId13"/>
    <p:sldId id="334" r:id="rId14"/>
    <p:sldId id="318" r:id="rId15"/>
    <p:sldId id="328" r:id="rId16"/>
    <p:sldId id="33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6A6"/>
    <a:srgbClr val="FBFBFB"/>
    <a:srgbClr val="3A38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0" y="47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3FADE-1318-44B7-94F8-9F615E0C6E21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963C-1332-460A-B317-77B4B0F98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08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다음주 계획으로는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8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1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5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5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07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9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6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0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인하공업전문대학">
            <a:extLst>
              <a:ext uri="{FF2B5EF4-FFF2-40B4-BE49-F238E27FC236}">
                <a16:creationId xmlns:a16="http://schemas.microsoft.com/office/drawing/2014/main" id="{39794C4B-4B77-4C95-B8BD-4A320E310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2400" y="0"/>
            <a:ext cx="12216800" cy="6946084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95207" y="2974310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Start-up </a:t>
            </a:r>
            <a:r>
              <a:rPr lang="ko-KR" altLang="en-US" sz="54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4</a:t>
            </a:r>
            <a:r>
              <a:rPr lang="ko-KR" altLang="en-US" sz="1600" dirty="0">
                <a:solidFill>
                  <a:schemeClr val="bg1"/>
                </a:solidFill>
              </a:rPr>
              <a:t>주차 발표</a:t>
            </a: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 방향성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방향성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24E11-79FF-478B-A8FA-1C1A1BA11480}"/>
              </a:ext>
            </a:extLst>
          </p:cNvPr>
          <p:cNvSpPr txBox="1"/>
          <p:nvPr/>
        </p:nvSpPr>
        <p:spPr>
          <a:xfrm>
            <a:off x="0" y="1684585"/>
            <a:ext cx="522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랜덤 포레스트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D2B51-D8DD-45F9-9676-0A04A2F94E59}"/>
              </a:ext>
            </a:extLst>
          </p:cNvPr>
          <p:cNvSpPr txBox="1"/>
          <p:nvPr/>
        </p:nvSpPr>
        <p:spPr>
          <a:xfrm>
            <a:off x="426127" y="2377201"/>
            <a:ext cx="10315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종속 변수가 분류형과 </a:t>
            </a:r>
            <a:r>
              <a:rPr lang="ko-KR" altLang="en-US" dirty="0" err="1"/>
              <a:t>연속형이면</a:t>
            </a:r>
            <a:r>
              <a:rPr lang="ko-KR" altLang="en-US" dirty="0"/>
              <a:t> 모두 적용이 가능한 </a:t>
            </a:r>
            <a:r>
              <a:rPr lang="ko-KR" altLang="en-US" dirty="0" err="1"/>
              <a:t>비모수</a:t>
            </a:r>
            <a:r>
              <a:rPr lang="ko-KR" altLang="en-US" dirty="0"/>
              <a:t> </a:t>
            </a:r>
            <a:r>
              <a:rPr lang="ko-KR" altLang="en-US" dirty="0" err="1"/>
              <a:t>추정법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학습데이터에 따라 결과가 크게 달라지는 의사결정나무의 단점 보완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부트스트랩을 통해 서로 다른 훈련 데이터를 기초로 훈련된 모형들을 결합시키는 </a:t>
            </a:r>
            <a:r>
              <a:rPr lang="ko-KR" altLang="en-US" dirty="0" err="1"/>
              <a:t>배깅</a:t>
            </a:r>
            <a:r>
              <a:rPr lang="ko-KR" altLang="en-US" dirty="0"/>
              <a:t> 과정 수행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FE44F-0899-41D5-B565-ADB128A2F64B}"/>
              </a:ext>
            </a:extLst>
          </p:cNvPr>
          <p:cNvSpPr txBox="1"/>
          <p:nvPr/>
        </p:nvSpPr>
        <p:spPr>
          <a:xfrm>
            <a:off x="770213" y="4758862"/>
            <a:ext cx="10315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부트스트랩 </a:t>
            </a:r>
            <a:r>
              <a:rPr lang="en-US" altLang="ko-KR" dirty="0"/>
              <a:t>– </a:t>
            </a:r>
            <a:r>
              <a:rPr lang="ko-KR" altLang="en-US" dirty="0"/>
              <a:t>데이터 세트에서 중복을 허용하여 데이터를 </a:t>
            </a:r>
            <a:r>
              <a:rPr lang="ko-KR" altLang="en-US" dirty="0" err="1"/>
              <a:t>샘플링하는</a:t>
            </a:r>
            <a:r>
              <a:rPr lang="ko-KR" altLang="en-US" dirty="0"/>
              <a:t>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배깅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부트스트랩을 집계하여 학습 데이터가 충분하지 않더라도 충분한 학습효과를 줌</a:t>
            </a:r>
          </a:p>
        </p:txBody>
      </p:sp>
    </p:spTree>
    <p:extLst>
      <p:ext uri="{BB962C8B-B14F-4D97-AF65-F5344CB8AC3E}">
        <p14:creationId xmlns:p14="http://schemas.microsoft.com/office/powerpoint/2010/main" val="224682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 방향성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방향성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24E11-79FF-478B-A8FA-1C1A1BA11480}"/>
              </a:ext>
            </a:extLst>
          </p:cNvPr>
          <p:cNvSpPr txBox="1"/>
          <p:nvPr/>
        </p:nvSpPr>
        <p:spPr>
          <a:xfrm>
            <a:off x="0" y="1684585"/>
            <a:ext cx="522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랜덤 포레스트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1A691A-D261-4A26-965E-5F2C36DD0C69}"/>
              </a:ext>
            </a:extLst>
          </p:cNvPr>
          <p:cNvSpPr/>
          <p:nvPr/>
        </p:nvSpPr>
        <p:spPr>
          <a:xfrm>
            <a:off x="550414" y="3282039"/>
            <a:ext cx="2831977" cy="15891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미세먼지</a:t>
            </a:r>
            <a:r>
              <a:rPr lang="en-US" altLang="ko-KR" dirty="0"/>
              <a:t>, </a:t>
            </a:r>
            <a:r>
              <a:rPr lang="ko-KR" altLang="en-US" dirty="0" err="1"/>
              <a:t>윈드시어</a:t>
            </a:r>
            <a:r>
              <a:rPr lang="ko-KR" altLang="en-US" dirty="0"/>
              <a:t> 등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C893E0-D169-4393-9312-441B936E0004}"/>
              </a:ext>
            </a:extLst>
          </p:cNvPr>
          <p:cNvSpPr/>
          <p:nvPr/>
        </p:nvSpPr>
        <p:spPr>
          <a:xfrm>
            <a:off x="4014185" y="2359289"/>
            <a:ext cx="2831977" cy="15891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미세먼지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F9C5567-F1F4-4ABA-814F-3A02C802D7B2}"/>
              </a:ext>
            </a:extLst>
          </p:cNvPr>
          <p:cNvSpPr/>
          <p:nvPr/>
        </p:nvSpPr>
        <p:spPr>
          <a:xfrm>
            <a:off x="4014185" y="4527085"/>
            <a:ext cx="2831977" cy="15891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…………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B2AB7D-DDD4-4CEB-98C3-7D6EB9324C22}"/>
              </a:ext>
            </a:extLst>
          </p:cNvPr>
          <p:cNvSpPr/>
          <p:nvPr/>
        </p:nvSpPr>
        <p:spPr>
          <a:xfrm>
            <a:off x="8194089" y="2640627"/>
            <a:ext cx="1305017" cy="641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노드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0722BE-F039-4328-B76D-2E21777FACBB}"/>
              </a:ext>
            </a:extLst>
          </p:cNvPr>
          <p:cNvSpPr/>
          <p:nvPr/>
        </p:nvSpPr>
        <p:spPr>
          <a:xfrm>
            <a:off x="8194089" y="4871141"/>
            <a:ext cx="1305017" cy="641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노드</a:t>
            </a: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2FD961C-B336-41AC-8451-A93F58D173DF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rot="5400000" flipH="1" flipV="1">
            <a:off x="2852645" y="1705767"/>
            <a:ext cx="690031" cy="2462515"/>
          </a:xfrm>
          <a:prstGeom prst="curvedConnector3">
            <a:avLst>
              <a:gd name="adj1" fmla="val 166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2172E6F8-6049-45ED-94E6-2B5864C5D783}"/>
              </a:ext>
            </a:extLst>
          </p:cNvPr>
          <p:cNvCxnSpPr>
            <a:stCxn id="8" idx="4"/>
            <a:endCxn id="12" idx="3"/>
          </p:cNvCxnSpPr>
          <p:nvPr/>
        </p:nvCxnSpPr>
        <p:spPr>
          <a:xfrm rot="16200000" flipH="1">
            <a:off x="2691497" y="4146046"/>
            <a:ext cx="1012327" cy="2462515"/>
          </a:xfrm>
          <a:prstGeom prst="curvedConnector3">
            <a:avLst>
              <a:gd name="adj1" fmla="val 1455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724DD32-EBC8-4414-998E-631B0490AC7D}"/>
              </a:ext>
            </a:extLst>
          </p:cNvPr>
          <p:cNvCxnSpPr>
            <a:stCxn id="11" idx="7"/>
            <a:endCxn id="10" idx="0"/>
          </p:cNvCxnSpPr>
          <p:nvPr/>
        </p:nvCxnSpPr>
        <p:spPr>
          <a:xfrm rot="16200000" flipH="1">
            <a:off x="7614703" y="1408733"/>
            <a:ext cx="48619" cy="2415169"/>
          </a:xfrm>
          <a:prstGeom prst="curvedConnector3">
            <a:avLst>
              <a:gd name="adj1" fmla="val -948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F88AEF3D-FDD4-4AAC-B597-DD450F059467}"/>
              </a:ext>
            </a:extLst>
          </p:cNvPr>
          <p:cNvCxnSpPr>
            <a:stCxn id="12" idx="5"/>
            <a:endCxn id="14" idx="2"/>
          </p:cNvCxnSpPr>
          <p:nvPr/>
        </p:nvCxnSpPr>
        <p:spPr>
          <a:xfrm rot="5400000" flipH="1" flipV="1">
            <a:off x="7453555" y="4490426"/>
            <a:ext cx="370915" cy="2415169"/>
          </a:xfrm>
          <a:prstGeom prst="curvedConnector3">
            <a:avLst>
              <a:gd name="adj1" fmla="val -124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7081815A-E1F9-441C-B1DD-C1D805A245CA}"/>
              </a:ext>
            </a:extLst>
          </p:cNvPr>
          <p:cNvCxnSpPr>
            <a:stCxn id="14" idx="0"/>
            <a:endCxn id="10" idx="1"/>
          </p:cNvCxnSpPr>
          <p:nvPr/>
        </p:nvCxnSpPr>
        <p:spPr>
          <a:xfrm rot="16200000" flipV="1">
            <a:off x="7565440" y="3589982"/>
            <a:ext cx="1909808" cy="652509"/>
          </a:xfrm>
          <a:prstGeom prst="curvedConnector4">
            <a:avLst>
              <a:gd name="adj1" fmla="val 41604"/>
              <a:gd name="adj2" fmla="val 135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316290F-B33A-4DF9-A247-17858219BF75}"/>
              </a:ext>
            </a:extLst>
          </p:cNvPr>
          <p:cNvCxnSpPr>
            <a:stCxn id="10" idx="3"/>
          </p:cNvCxnSpPr>
          <p:nvPr/>
        </p:nvCxnSpPr>
        <p:spPr>
          <a:xfrm flipV="1">
            <a:off x="9499106" y="2183907"/>
            <a:ext cx="1242875" cy="7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0EF1B7B-226F-4703-AF43-B3DF8881C430}"/>
              </a:ext>
            </a:extLst>
          </p:cNvPr>
          <p:cNvCxnSpPr>
            <a:stCxn id="14" idx="3"/>
          </p:cNvCxnSpPr>
          <p:nvPr/>
        </p:nvCxnSpPr>
        <p:spPr>
          <a:xfrm>
            <a:off x="9499106" y="5191847"/>
            <a:ext cx="1837678" cy="587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7CA3F5-A501-4B38-A238-175B0B426E33}"/>
                  </a:ext>
                </a:extLst>
              </p:cNvPr>
              <p:cNvSpPr txBox="1"/>
              <p:nvPr/>
            </p:nvSpPr>
            <p:spPr>
              <a:xfrm>
                <a:off x="2510287" y="1749328"/>
                <a:ext cx="2365604" cy="323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특</m:t>
                        </m:r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개</m:t>
                        </m:r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rad>
                  </m:oMath>
                </a14:m>
                <a:r>
                  <a:rPr lang="ko-KR" altLang="en-US" sz="1200" dirty="0"/>
                  <a:t> 랜덤선택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7CA3F5-A501-4B38-A238-175B0B426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287" y="1749328"/>
                <a:ext cx="2365604" cy="323550"/>
              </a:xfrm>
              <a:prstGeom prst="rect">
                <a:avLst/>
              </a:prstGeom>
              <a:blipFill>
                <a:blip r:embed="rId3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716BB5-9B20-4E88-BCBB-F2734C523B19}"/>
                  </a:ext>
                </a:extLst>
              </p:cNvPr>
              <p:cNvSpPr txBox="1"/>
              <p:nvPr/>
            </p:nvSpPr>
            <p:spPr>
              <a:xfrm>
                <a:off x="2405233" y="6371331"/>
                <a:ext cx="26106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sz="1200" dirty="0"/>
                  <a:t>든 노드를 만들 때 이 과정을 반복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716BB5-9B20-4E88-BCBB-F2734C523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233" y="6371331"/>
                <a:ext cx="261064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933F96-3940-401A-8DE5-1EB413DFF281}"/>
                  </a:ext>
                </a:extLst>
              </p:cNvPr>
              <p:cNvSpPr txBox="1"/>
              <p:nvPr/>
            </p:nvSpPr>
            <p:spPr>
              <a:xfrm>
                <a:off x="6960835" y="1766619"/>
                <a:ext cx="2610649" cy="46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최</m:t>
                    </m:r>
                  </m:oMath>
                </a14:m>
                <a:r>
                  <a:rPr lang="ko-KR" altLang="en-US" sz="1200" dirty="0"/>
                  <a:t>선의 분할 선택</a:t>
                </a:r>
                <a:endParaRPr lang="en-US" altLang="ko-KR" sz="1200" dirty="0"/>
              </a:p>
              <a:p>
                <a:endParaRPr lang="ko-KR" altLang="en-US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933F96-3940-401A-8DE5-1EB413DFF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835" y="1766619"/>
                <a:ext cx="2610649" cy="465192"/>
              </a:xfrm>
              <a:prstGeom prst="rect">
                <a:avLst/>
              </a:prstGeom>
              <a:blipFill>
                <a:blip r:embed="rId5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17BD9B-BF37-4AD0-A854-F9161C85458B}"/>
                  </a:ext>
                </a:extLst>
              </p:cNvPr>
              <p:cNvSpPr txBox="1"/>
              <p:nvPr/>
            </p:nvSpPr>
            <p:spPr>
              <a:xfrm>
                <a:off x="252327" y="3290500"/>
                <a:ext cx="8266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특</m:t>
                    </m:r>
                  </m:oMath>
                </a14:m>
                <a:r>
                  <a:rPr lang="ko-KR" altLang="en-US" sz="1200" dirty="0"/>
                  <a:t>성집합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17BD9B-BF37-4AD0-A854-F9161C854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7" y="3290500"/>
                <a:ext cx="826616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18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1819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2B787-6281-4699-8AC1-8778D4269086}"/>
              </a:ext>
            </a:extLst>
          </p:cNvPr>
          <p:cNvSpPr/>
          <p:nvPr/>
        </p:nvSpPr>
        <p:spPr>
          <a:xfrm>
            <a:off x="9395670" y="5989739"/>
            <a:ext cx="2667699" cy="763399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문제점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문제점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122D3CA-D341-4885-A64C-C23FA493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84" y="2392144"/>
            <a:ext cx="5192584" cy="3098949"/>
          </a:xfrm>
          <a:prstGeom prst="rect">
            <a:avLst/>
          </a:prstGeom>
        </p:spPr>
      </p:pic>
      <p:pic>
        <p:nvPicPr>
          <p:cNvPr id="1026" name="Picture 2" descr="혼자 공부하는 머신러닝+딥러닝 | 텐서 플로우 블로그 (Tensor ≈ Blog)">
            <a:extLst>
              <a:ext uri="{FF2B5EF4-FFF2-40B4-BE49-F238E27FC236}">
                <a16:creationId xmlns:a16="http://schemas.microsoft.com/office/drawing/2014/main" id="{69AC2E13-826F-49C3-91C6-34F21E86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22" y="1708690"/>
            <a:ext cx="4239462" cy="446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03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797561" cy="769441"/>
            <a:chOff x="510077" y="2691080"/>
            <a:chExt cx="2797561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7975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4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주차 계획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472AD81-2BAD-4D58-A7E4-055B2580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181" y="5475569"/>
            <a:ext cx="4095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5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계획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54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주차 계획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31646" y="1929571"/>
            <a:ext cx="396515" cy="4577246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330336" y="343001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데이터 </a:t>
            </a:r>
            <a:r>
              <a:rPr lang="ko-KR" altLang="en-US" dirty="0" err="1">
                <a:solidFill>
                  <a:schemeClr val="accent4"/>
                </a:solidFill>
              </a:rPr>
              <a:t>전처리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89252" y="577055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B1DE47-8E52-464A-B1F3-66A44CFC56A8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94303-8A0F-4F67-A6A1-64568F5349BF}"/>
              </a:ext>
            </a:extLst>
          </p:cNvPr>
          <p:cNvSpPr txBox="1"/>
          <p:nvPr/>
        </p:nvSpPr>
        <p:spPr>
          <a:xfrm>
            <a:off x="2338170" y="2407726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R</a:t>
            </a:r>
            <a:r>
              <a:rPr lang="ko-KR" altLang="en-US" dirty="0">
                <a:solidFill>
                  <a:schemeClr val="accent4"/>
                </a:solidFill>
              </a:rPr>
              <a:t>언어 데이터 분석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프로젝트에 필요한 내용</a:t>
            </a:r>
            <a:r>
              <a:rPr lang="en-US" altLang="ko-KR" dirty="0">
                <a:solidFill>
                  <a:schemeClr val="accent4"/>
                </a:solidFill>
              </a:rPr>
              <a:t>), </a:t>
            </a:r>
            <a:r>
              <a:rPr lang="ko-KR" altLang="en-US" dirty="0">
                <a:solidFill>
                  <a:schemeClr val="accent4"/>
                </a:solidFill>
              </a:rPr>
              <a:t>통계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머신 러닝 공부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6715001-5208-451D-8434-38D3AAF7A39C}"/>
              </a:ext>
            </a:extLst>
          </p:cNvPr>
          <p:cNvSpPr/>
          <p:nvPr/>
        </p:nvSpPr>
        <p:spPr>
          <a:xfrm>
            <a:off x="1731645" y="4498807"/>
            <a:ext cx="388681" cy="386977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DAA14F-4C73-4433-B66C-487AF70FCAEB}"/>
              </a:ext>
            </a:extLst>
          </p:cNvPr>
          <p:cNvSpPr txBox="1"/>
          <p:nvPr/>
        </p:nvSpPr>
        <p:spPr>
          <a:xfrm>
            <a:off x="2381617" y="4443928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랜덤 포레스트 기법 헤딩으로 도전</a:t>
            </a:r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5495B5-A9B3-46BA-8B29-4335EEBAF868}"/>
              </a:ext>
            </a:extLst>
          </p:cNvPr>
          <p:cNvSpPr/>
          <p:nvPr/>
        </p:nvSpPr>
        <p:spPr>
          <a:xfrm>
            <a:off x="9525740" y="5894773"/>
            <a:ext cx="2596188" cy="826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데이터 분석이란? 데이터를 어떻게 분석할까? 데이터 분석 예시 알아보기">
            <a:extLst>
              <a:ext uri="{FF2B5EF4-FFF2-40B4-BE49-F238E27FC236}">
                <a16:creationId xmlns:a16="http://schemas.microsoft.com/office/drawing/2014/main" id="{4A1EFD40-9F60-4024-AB37-8A2855EC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7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1143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프로젝트 방향성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문제점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2269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B77F9-4B3F-41DB-A467-7D3FCDF1A667}"/>
              </a:ext>
            </a:extLst>
          </p:cNvPr>
          <p:cNvSpPr txBox="1"/>
          <p:nvPr/>
        </p:nvSpPr>
        <p:spPr>
          <a:xfrm>
            <a:off x="1819767" y="48302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5543E-08D0-44FC-AE9F-8FEA975087BC}"/>
              </a:ext>
            </a:extLst>
          </p:cNvPr>
          <p:cNvSpPr txBox="1"/>
          <p:nvPr/>
        </p:nvSpPr>
        <p:spPr>
          <a:xfrm>
            <a:off x="2365109" y="483021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5</a:t>
            </a:r>
            <a:r>
              <a:rPr lang="ko-KR" altLang="en-US" spc="-150" dirty="0">
                <a:solidFill>
                  <a:schemeClr val="bg1"/>
                </a:solidFill>
              </a:rPr>
              <a:t>주차 계획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963CFB3-1B99-4D4C-819E-DB1DB831765F}"/>
              </a:ext>
            </a:extLst>
          </p:cNvPr>
          <p:cNvSpPr/>
          <p:nvPr/>
        </p:nvSpPr>
        <p:spPr>
          <a:xfrm>
            <a:off x="1325143" y="48108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41376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프로젝트 방향성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463A244-44F8-46D1-8BB0-A649BC7B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181" y="5475569"/>
            <a:ext cx="4095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 방향성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방향성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R(프로그래밍 언어) - 나무위키">
            <a:extLst>
              <a:ext uri="{FF2B5EF4-FFF2-40B4-BE49-F238E27FC236}">
                <a16:creationId xmlns:a16="http://schemas.microsoft.com/office/drawing/2014/main" id="{6BD60847-14F1-4B8B-A575-3D862E7A32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E380E8-62EC-4903-AAB6-B14839CCF409}"/>
              </a:ext>
            </a:extLst>
          </p:cNvPr>
          <p:cNvSpPr/>
          <p:nvPr/>
        </p:nvSpPr>
        <p:spPr>
          <a:xfrm>
            <a:off x="705291" y="2329057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분석 설계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8406EF0-83BE-4267-98EB-6F277702DF03}"/>
              </a:ext>
            </a:extLst>
          </p:cNvPr>
          <p:cNvSpPr/>
          <p:nvPr/>
        </p:nvSpPr>
        <p:spPr>
          <a:xfrm>
            <a:off x="2906656" y="2313741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준비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659CD5-BF5D-4A16-B7FA-084C65A21B04}"/>
              </a:ext>
            </a:extLst>
          </p:cNvPr>
          <p:cNvSpPr/>
          <p:nvPr/>
        </p:nvSpPr>
        <p:spPr>
          <a:xfrm>
            <a:off x="5108021" y="2313740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가공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401A8AA-1AD6-44EA-BDF0-8D8BCBE0A827}"/>
              </a:ext>
            </a:extLst>
          </p:cNvPr>
          <p:cNvSpPr/>
          <p:nvPr/>
        </p:nvSpPr>
        <p:spPr>
          <a:xfrm>
            <a:off x="7309386" y="2313740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분석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8F762F8-24CA-449C-9042-CB0DEA6A06E2}"/>
              </a:ext>
            </a:extLst>
          </p:cNvPr>
          <p:cNvSpPr/>
          <p:nvPr/>
        </p:nvSpPr>
        <p:spPr>
          <a:xfrm>
            <a:off x="9510751" y="2294691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결론 도출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1C088-D45A-4E43-B487-6FA1617BB24A}"/>
              </a:ext>
            </a:extLst>
          </p:cNvPr>
          <p:cNvSpPr txBox="1"/>
          <p:nvPr/>
        </p:nvSpPr>
        <p:spPr>
          <a:xfrm>
            <a:off x="842849" y="2967335"/>
            <a:ext cx="172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방향성 기획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방법론 검토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가설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2BF805-B433-46E0-AFEE-4D2F59929B57}"/>
              </a:ext>
            </a:extLst>
          </p:cNvPr>
          <p:cNvSpPr txBox="1"/>
          <p:nvPr/>
        </p:nvSpPr>
        <p:spPr>
          <a:xfrm>
            <a:off x="2745781" y="2967335"/>
            <a:ext cx="232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확보</a:t>
            </a:r>
            <a:r>
              <a:rPr lang="en-US" altLang="ko-KR" dirty="0"/>
              <a:t>,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파악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BEC00-C7DF-4A3D-AC74-8A0FE94C3A7D}"/>
              </a:ext>
            </a:extLst>
          </p:cNvPr>
          <p:cNvSpPr txBox="1"/>
          <p:nvPr/>
        </p:nvSpPr>
        <p:spPr>
          <a:xfrm>
            <a:off x="5108021" y="2950433"/>
            <a:ext cx="200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추출 및 정제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파생 변수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병합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830CE-B648-4703-9573-18763D9DACC5}"/>
              </a:ext>
            </a:extLst>
          </p:cNvPr>
          <p:cNvSpPr txBox="1"/>
          <p:nvPr/>
        </p:nvSpPr>
        <p:spPr>
          <a:xfrm>
            <a:off x="7309385" y="2925080"/>
            <a:ext cx="220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통계 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그래프 및 시각화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A0598B-9913-4F99-ACF3-BF06DD788E73}"/>
              </a:ext>
            </a:extLst>
          </p:cNvPr>
          <p:cNvSpPr txBox="1"/>
          <p:nvPr/>
        </p:nvSpPr>
        <p:spPr>
          <a:xfrm>
            <a:off x="9510751" y="2925080"/>
            <a:ext cx="200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결과 해석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결과 정리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B9F2F9-4684-4330-8127-7CB1E771149F}"/>
              </a:ext>
            </a:extLst>
          </p:cNvPr>
          <p:cNvSpPr/>
          <p:nvPr/>
        </p:nvSpPr>
        <p:spPr>
          <a:xfrm>
            <a:off x="615535" y="2160105"/>
            <a:ext cx="8895215" cy="1881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 방향성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방향성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6905DCB-D289-4EC5-83CE-9D7BB48B0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5" y="1695052"/>
            <a:ext cx="6765248" cy="50219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306059-49AF-42E4-A522-EF2C065DA9EF}"/>
              </a:ext>
            </a:extLst>
          </p:cNvPr>
          <p:cNvSpPr txBox="1"/>
          <p:nvPr/>
        </p:nvSpPr>
        <p:spPr>
          <a:xfrm>
            <a:off x="8742607" y="2239270"/>
            <a:ext cx="250842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&lt;</a:t>
            </a:r>
            <a:r>
              <a:rPr lang="ko-KR" altLang="en-US" dirty="0"/>
              <a:t>요인</a:t>
            </a:r>
            <a:r>
              <a:rPr lang="en-US" altLang="ko-KR" dirty="0"/>
              <a:t> </a:t>
            </a:r>
            <a:r>
              <a:rPr lang="ko-KR" altLang="en-US" dirty="0"/>
              <a:t>순위</a:t>
            </a:r>
            <a:r>
              <a:rPr lang="en-US" altLang="ko-KR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위 </a:t>
            </a:r>
            <a:r>
              <a:rPr lang="en-US" altLang="ko-KR" dirty="0"/>
              <a:t>: </a:t>
            </a:r>
            <a:r>
              <a:rPr lang="ko-KR" altLang="en-US" dirty="0"/>
              <a:t>기상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위 </a:t>
            </a:r>
            <a:r>
              <a:rPr lang="en-US" altLang="ko-KR" dirty="0"/>
              <a:t>: A.C</a:t>
            </a:r>
            <a:r>
              <a:rPr lang="ko-KR" altLang="en-US" dirty="0"/>
              <a:t> 접속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위 </a:t>
            </a:r>
            <a:r>
              <a:rPr lang="en-US" altLang="ko-KR" dirty="0"/>
              <a:t>: A.C </a:t>
            </a:r>
            <a:r>
              <a:rPr lang="ko-KR" altLang="en-US" dirty="0"/>
              <a:t>장비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4</a:t>
            </a:r>
            <a:r>
              <a:rPr lang="ko-KR" altLang="en-US" dirty="0"/>
              <a:t>위 </a:t>
            </a:r>
            <a:r>
              <a:rPr lang="en-US" altLang="ko-KR" dirty="0"/>
              <a:t>: </a:t>
            </a:r>
            <a:r>
              <a:rPr lang="ko-KR" altLang="en-US" dirty="0"/>
              <a:t>여객 처리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5</a:t>
            </a:r>
            <a:r>
              <a:rPr lang="ko-KR" altLang="en-US" dirty="0"/>
              <a:t>위 </a:t>
            </a:r>
            <a:r>
              <a:rPr lang="en-US" altLang="ko-KR" dirty="0"/>
              <a:t>: </a:t>
            </a:r>
            <a:r>
              <a:rPr lang="ko-KR" altLang="en-US" dirty="0"/>
              <a:t>복합 원인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6</a:t>
            </a:r>
            <a:r>
              <a:rPr lang="ko-KR" altLang="en-US" dirty="0"/>
              <a:t>위 </a:t>
            </a:r>
            <a:r>
              <a:rPr lang="en-US" altLang="ko-KR" dirty="0"/>
              <a:t>: </a:t>
            </a:r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97713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 방향성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방향성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808EB-5FFF-4D98-BE0D-9738B2F2D51A}"/>
              </a:ext>
            </a:extLst>
          </p:cNvPr>
          <p:cNvSpPr txBox="1"/>
          <p:nvPr/>
        </p:nvSpPr>
        <p:spPr>
          <a:xfrm>
            <a:off x="1781453" y="3290440"/>
            <a:ext cx="8629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1. 5</a:t>
            </a:r>
            <a:r>
              <a:rPr lang="ko-KR" altLang="en-US" dirty="0"/>
              <a:t>년치 일일 스케쥴과 </a:t>
            </a:r>
            <a:r>
              <a:rPr lang="en-US" altLang="ko-KR" dirty="0"/>
              <a:t>5</a:t>
            </a:r>
            <a:r>
              <a:rPr lang="ko-KR" altLang="en-US" dirty="0"/>
              <a:t>년치 제주 공항 날씨를 종합한다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학습을 시킨 후 최소 지연과 결항에 맞는 날씨 기준을 찾기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앞으로 공항 예보와 결합하여 기상으로 인한 결항 지연 높음</a:t>
            </a:r>
            <a:r>
              <a:rPr lang="en-US" altLang="ko-KR" dirty="0"/>
              <a:t>, </a:t>
            </a:r>
            <a:r>
              <a:rPr lang="ko-KR" altLang="en-US" dirty="0"/>
              <a:t>중간</a:t>
            </a:r>
            <a:r>
              <a:rPr lang="en-US" altLang="ko-KR" dirty="0"/>
              <a:t>, </a:t>
            </a:r>
            <a:r>
              <a:rPr lang="ko-KR" altLang="en-US" dirty="0"/>
              <a:t>낮음으로 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493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 방향성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방향성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192752-62C3-44AC-931D-748C9B84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1" y="2290694"/>
            <a:ext cx="6899516" cy="40459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B7E679-4B06-47B2-AF07-27CE6C32A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032" y="2758190"/>
            <a:ext cx="4995744" cy="27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2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 방향성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방향성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F06D7F-7320-4D14-8BA0-F2C49A9C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88" y="2467761"/>
            <a:ext cx="5264927" cy="3087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124E11-79FF-478B-A8FA-1C1A1BA11480}"/>
              </a:ext>
            </a:extLst>
          </p:cNvPr>
          <p:cNvSpPr txBox="1"/>
          <p:nvPr/>
        </p:nvSpPr>
        <p:spPr>
          <a:xfrm>
            <a:off x="5983550" y="3088123"/>
            <a:ext cx="5228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정형 데이터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머신러닝</a:t>
            </a:r>
            <a:r>
              <a:rPr lang="ko-KR" altLang="en-US" dirty="0"/>
              <a:t> 알고리즘은 정형 데이터에 잘 맞는다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랜덤포레스트</a:t>
            </a:r>
            <a:r>
              <a:rPr lang="ko-KR" altLang="en-US" dirty="0"/>
              <a:t> 이용</a:t>
            </a:r>
          </a:p>
        </p:txBody>
      </p:sp>
    </p:spTree>
    <p:extLst>
      <p:ext uri="{BB962C8B-B14F-4D97-AF65-F5344CB8AC3E}">
        <p14:creationId xmlns:p14="http://schemas.microsoft.com/office/powerpoint/2010/main" val="393815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 방향성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방향성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24E11-79FF-478B-A8FA-1C1A1BA11480}"/>
              </a:ext>
            </a:extLst>
          </p:cNvPr>
          <p:cNvSpPr txBox="1"/>
          <p:nvPr/>
        </p:nvSpPr>
        <p:spPr>
          <a:xfrm>
            <a:off x="0" y="1684585"/>
            <a:ext cx="522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랜덤 포레스트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D2B51-D8DD-45F9-9676-0A04A2F94E59}"/>
              </a:ext>
            </a:extLst>
          </p:cNvPr>
          <p:cNvSpPr txBox="1"/>
          <p:nvPr/>
        </p:nvSpPr>
        <p:spPr>
          <a:xfrm>
            <a:off x="426127" y="2377201"/>
            <a:ext cx="10315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종속 변수가 분류형과 </a:t>
            </a:r>
            <a:r>
              <a:rPr lang="ko-KR" altLang="en-US" dirty="0" err="1"/>
              <a:t>연속형이면</a:t>
            </a:r>
            <a:r>
              <a:rPr lang="ko-KR" altLang="en-US" dirty="0"/>
              <a:t> 모두 적용이 가능한 </a:t>
            </a:r>
            <a:r>
              <a:rPr lang="ko-KR" altLang="en-US" dirty="0" err="1"/>
              <a:t>비모수</a:t>
            </a:r>
            <a:r>
              <a:rPr lang="ko-KR" altLang="en-US" dirty="0"/>
              <a:t> </a:t>
            </a:r>
            <a:r>
              <a:rPr lang="ko-KR" altLang="en-US" dirty="0" err="1"/>
              <a:t>추정법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학습데이터에 따라 결과가 크게 달라지는 의사결정나무의 단점 보완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부트스트랩을 통해 서로 다른 훈련 데이터를 기초로 훈련된 모형들을 결합시키는 </a:t>
            </a:r>
            <a:r>
              <a:rPr lang="ko-KR" altLang="en-US" dirty="0" err="1"/>
              <a:t>배깅</a:t>
            </a:r>
            <a:r>
              <a:rPr lang="ko-KR" altLang="en-US" dirty="0"/>
              <a:t> 과정 수행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FE44F-0899-41D5-B565-ADB128A2F64B}"/>
              </a:ext>
            </a:extLst>
          </p:cNvPr>
          <p:cNvSpPr txBox="1"/>
          <p:nvPr/>
        </p:nvSpPr>
        <p:spPr>
          <a:xfrm>
            <a:off x="603682" y="4651899"/>
            <a:ext cx="1031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비모수</a:t>
            </a:r>
            <a:r>
              <a:rPr lang="ko-KR" altLang="en-US" dirty="0"/>
              <a:t> </a:t>
            </a:r>
            <a:r>
              <a:rPr lang="ko-KR" altLang="en-US" dirty="0" err="1"/>
              <a:t>추정법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어떤 함수에 대한 사전적인 가정에서 벗어나 자료로부터 이를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추정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하는 방법으로 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실험자가 사전에 가하는 가정으로부터 발생할 수 있는 모형설정의 오류를 피할 수 있는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40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402</Words>
  <Application>Microsoft Office PowerPoint</Application>
  <PresentationFormat>와이드스크린</PresentationFormat>
  <Paragraphs>122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Apple SD Gothic Neo</vt:lpstr>
      <vt:lpstr>나눔스퀘어라운드 Regular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4163</cp:lastModifiedBy>
  <cp:revision>93</cp:revision>
  <dcterms:created xsi:type="dcterms:W3CDTF">2015-07-07T04:48:58Z</dcterms:created>
  <dcterms:modified xsi:type="dcterms:W3CDTF">2022-03-23T02:33:08Z</dcterms:modified>
</cp:coreProperties>
</file>