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282" r:id="rId4"/>
    <p:sldId id="350" r:id="rId5"/>
    <p:sldId id="311" r:id="rId6"/>
    <p:sldId id="334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4" r:id="rId18"/>
    <p:sldId id="365" r:id="rId19"/>
    <p:sldId id="366" r:id="rId20"/>
    <p:sldId id="318" r:id="rId21"/>
    <p:sldId id="328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9A6A6"/>
    <a:srgbClr val="FBFBFB"/>
    <a:srgbClr val="3A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42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3FADE-1318-44B7-94F8-9F615E0C6E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963C-1332-460A-B317-77B4B0F98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파이참은 프로젝트 단위로 실행이 되지만 주피터 노트북은 </a:t>
            </a:r>
            <a:r>
              <a:rPr lang="ko-KR" altLang="en-US" dirty="0" err="1"/>
              <a:t>코랩과</a:t>
            </a:r>
            <a:r>
              <a:rPr lang="ko-KR" altLang="en-US" dirty="0"/>
              <a:t> 같이 </a:t>
            </a:r>
            <a:r>
              <a:rPr lang="ko-KR" altLang="en-US" dirty="0" err="1"/>
              <a:t>한줄</a:t>
            </a:r>
            <a:r>
              <a:rPr lang="ko-KR" altLang="en-US" dirty="0"/>
              <a:t> </a:t>
            </a:r>
            <a:r>
              <a:rPr lang="ko-KR" altLang="en-US" dirty="0" err="1"/>
              <a:t>한줄</a:t>
            </a:r>
            <a:r>
              <a:rPr lang="ko-KR" altLang="en-US" dirty="0"/>
              <a:t> </a:t>
            </a:r>
            <a:r>
              <a:rPr lang="ko-KR" altLang="en-US" dirty="0" err="1"/>
              <a:t>돌릴수</a:t>
            </a:r>
            <a:r>
              <a:rPr lang="ko-KR" altLang="en-US" dirty="0"/>
              <a:t>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0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4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3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05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86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다음주 계획으로는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8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1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6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8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1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9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1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4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2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하공업전문대학">
            <a:extLst>
              <a:ext uri="{FF2B5EF4-FFF2-40B4-BE49-F238E27FC236}">
                <a16:creationId xmlns:a16="http://schemas.microsoft.com/office/drawing/2014/main" xmlns="" id="{39794C4B-4B77-4C95-B8BD-4A320E31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2400" y="0"/>
            <a:ext cx="12216800" cy="694608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95207" y="2974310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Start-up </a:t>
            </a:r>
            <a:r>
              <a:rPr lang="ko-KR" altLang="en-US" sz="54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 발표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8EED1D-72FC-47FE-9FB9-34163F9D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7819"/>
            <a:ext cx="7971512" cy="3361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89CB6-3A12-460F-9C07-6C7E6C70A2F9}"/>
              </a:ext>
            </a:extLst>
          </p:cNvPr>
          <p:cNvSpPr txBox="1"/>
          <p:nvPr/>
        </p:nvSpPr>
        <p:spPr>
          <a:xfrm>
            <a:off x="8490857" y="3246553"/>
            <a:ext cx="3249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Count -&gt; </a:t>
            </a:r>
            <a:r>
              <a:rPr lang="ko-KR" altLang="en-US" dirty="0"/>
              <a:t>양을 의미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Mean -&gt; </a:t>
            </a:r>
            <a:r>
              <a:rPr lang="ko-KR" altLang="en-US" dirty="0"/>
              <a:t>평균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Std -&gt; </a:t>
            </a:r>
            <a:r>
              <a:rPr lang="ko-KR" altLang="en-US" dirty="0"/>
              <a:t>표준편차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Min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최소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25% -&gt; 1</a:t>
            </a:r>
            <a:r>
              <a:rPr lang="ko-KR" altLang="en-US" dirty="0"/>
              <a:t>사분위수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50% -&gt; </a:t>
            </a:r>
            <a:r>
              <a:rPr lang="ko-KR" altLang="en-US" dirty="0"/>
              <a:t>중간값</a:t>
            </a:r>
            <a:r>
              <a:rPr lang="en-US" altLang="ko-KR" dirty="0"/>
              <a:t>/2</a:t>
            </a:r>
            <a:r>
              <a:rPr lang="ko-KR" altLang="en-US" dirty="0"/>
              <a:t>사분위수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75% -&gt; 3</a:t>
            </a:r>
            <a:r>
              <a:rPr lang="ko-KR" altLang="en-US" dirty="0"/>
              <a:t>사분위수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Max -&gt; </a:t>
            </a:r>
            <a:r>
              <a:rPr lang="ko-KR" altLang="en-US" dirty="0"/>
              <a:t>최대</a:t>
            </a:r>
          </a:p>
        </p:txBody>
      </p:sp>
    </p:spTree>
    <p:extLst>
      <p:ext uri="{BB962C8B-B14F-4D97-AF65-F5344CB8AC3E}">
        <p14:creationId xmlns:p14="http://schemas.microsoft.com/office/powerpoint/2010/main" val="39996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3490290-4A13-4969-9EA8-1ECB37FD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17" y="3249944"/>
            <a:ext cx="10158006" cy="15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1C9B13-01CC-4CE9-B19D-6F5D1405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7" y="2590688"/>
            <a:ext cx="10985714" cy="25364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5F56EC8-CFDC-4681-9E39-9944DE83CE21}"/>
              </a:ext>
            </a:extLst>
          </p:cNvPr>
          <p:cNvSpPr/>
          <p:nvPr/>
        </p:nvSpPr>
        <p:spPr>
          <a:xfrm>
            <a:off x="2979317" y="3373788"/>
            <a:ext cx="19492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3469FE9-632B-4708-B12A-29EFDC03646A}"/>
              </a:ext>
            </a:extLst>
          </p:cNvPr>
          <p:cNvSpPr/>
          <p:nvPr/>
        </p:nvSpPr>
        <p:spPr>
          <a:xfrm>
            <a:off x="5085906" y="3373788"/>
            <a:ext cx="19492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7FC9832-AEDB-44F7-9725-9ABDCE5A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618" y="1803111"/>
            <a:ext cx="7598534" cy="49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2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6555F53-7B40-493E-832F-705B5D46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18" y="2878378"/>
            <a:ext cx="9901031" cy="14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9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089BC6-CDF3-4059-9675-3CB5A085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73" y="2798508"/>
            <a:ext cx="10176694" cy="23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9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F9FFAB9-53CC-4D9E-9A3E-E2D2A02D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36" y="1823302"/>
            <a:ext cx="6491968" cy="47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5D77BC2-9079-40F8-B1D1-D4B99CC0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3" y="2806864"/>
            <a:ext cx="11506754" cy="24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5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A564B8-1594-4B26-BE09-08B80353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23" y="1665190"/>
            <a:ext cx="6825594" cy="50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3C8ED55-032D-4B05-9E20-3F495C7B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52" y="2846553"/>
            <a:ext cx="8464323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데이터 분석이란? 데이터를 어떻게 분석할까? 데이터 분석 예시 알아보기">
            <a:extLst>
              <a:ext uri="{FF2B5EF4-FFF2-40B4-BE49-F238E27FC236}">
                <a16:creationId xmlns:a16="http://schemas.microsoft.com/office/drawing/2014/main" xmlns="" id="{4A1EFD40-9F60-4024-AB37-8A2855EC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7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smtClean="0">
                <a:solidFill>
                  <a:schemeClr val="bg1"/>
                </a:solidFill>
              </a:rPr>
              <a:t>프로젝트 방향성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2269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8B77F9-4B3F-41DB-A467-7D3FCDF1A667}"/>
              </a:ext>
            </a:extLst>
          </p:cNvPr>
          <p:cNvSpPr txBox="1"/>
          <p:nvPr/>
        </p:nvSpPr>
        <p:spPr>
          <a:xfrm>
            <a:off x="1819767" y="48302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C25543E-08D0-44FC-AE9F-8FEA975087BC}"/>
              </a:ext>
            </a:extLst>
          </p:cNvPr>
          <p:cNvSpPr txBox="1"/>
          <p:nvPr/>
        </p:nvSpPr>
        <p:spPr>
          <a:xfrm>
            <a:off x="2365109" y="483021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6</a:t>
            </a:r>
            <a:r>
              <a:rPr lang="ko-KR" altLang="en-US" spc="-150" dirty="0">
                <a:solidFill>
                  <a:schemeClr val="bg1"/>
                </a:solidFill>
              </a:rPr>
              <a:t>주차 계획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2963CFB3-1B99-4D4C-819E-DB1DB831765F}"/>
              </a:ext>
            </a:extLst>
          </p:cNvPr>
          <p:cNvSpPr/>
          <p:nvPr/>
        </p:nvSpPr>
        <p:spPr>
          <a:xfrm>
            <a:off x="1220183" y="480166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797561" cy="769441"/>
            <a:chOff x="510077" y="2691080"/>
            <a:chExt cx="279756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7975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6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주차 계획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472AD81-2BAD-4D58-A7E4-055B2580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계획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54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주차 계획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31646" y="1929571"/>
            <a:ext cx="396515" cy="4577246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330336" y="3430013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학습 데이터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기상데이터 결합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77055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7B1DE47-8E52-464A-B1F3-66A44CFC56A8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9994303-8A0F-4F67-A6A1-64568F5349BF}"/>
              </a:ext>
            </a:extLst>
          </p:cNvPr>
          <p:cNvSpPr txBox="1"/>
          <p:nvPr/>
        </p:nvSpPr>
        <p:spPr>
          <a:xfrm>
            <a:off x="2338170" y="2407726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R</a:t>
            </a:r>
            <a:r>
              <a:rPr lang="ko-KR" altLang="en-US" dirty="0">
                <a:solidFill>
                  <a:schemeClr val="accent4"/>
                </a:solidFill>
              </a:rPr>
              <a:t>언어 데이터 분석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프로젝트에 필요한 내용</a:t>
            </a:r>
            <a:r>
              <a:rPr lang="en-US" altLang="ko-KR" dirty="0">
                <a:solidFill>
                  <a:schemeClr val="accent4"/>
                </a:solidFill>
              </a:rPr>
              <a:t>), </a:t>
            </a:r>
            <a:r>
              <a:rPr lang="ko-KR" altLang="en-US" dirty="0">
                <a:solidFill>
                  <a:schemeClr val="accent4"/>
                </a:solidFill>
              </a:rPr>
              <a:t>통계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머신 러닝 공부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6715001-5208-451D-8434-38D3AAF7A39C}"/>
              </a:ext>
            </a:extLst>
          </p:cNvPr>
          <p:cNvSpPr/>
          <p:nvPr/>
        </p:nvSpPr>
        <p:spPr>
          <a:xfrm>
            <a:off x="1731645" y="4498807"/>
            <a:ext cx="388681" cy="386977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DAA14F-4C73-4433-B66C-487AF70FCAEB}"/>
              </a:ext>
            </a:extLst>
          </p:cNvPr>
          <p:cNvSpPr txBox="1"/>
          <p:nvPr/>
        </p:nvSpPr>
        <p:spPr>
          <a:xfrm>
            <a:off x="2381617" y="444392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의사결정 나무 사용</a:t>
            </a:r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15495B5-A9B3-46BA-8B29-4335EEBAF868}"/>
              </a:ext>
            </a:extLst>
          </p:cNvPr>
          <p:cNvSpPr/>
          <p:nvPr/>
        </p:nvSpPr>
        <p:spPr>
          <a:xfrm>
            <a:off x="9525740" y="5894773"/>
            <a:ext cx="2596188" cy="826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41376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방향성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463A244-44F8-46D1-8BB0-A649BC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변경점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변경점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파이썬을 위해 pycharm(파이참)을 써야만 하는 이유 5가지! #pycharm설치">
            <a:extLst>
              <a:ext uri="{FF2B5EF4-FFF2-40B4-BE49-F238E27FC236}">
                <a16:creationId xmlns:a16="http://schemas.microsoft.com/office/drawing/2014/main" xmlns="" id="{601AEE62-F0ED-4043-BD5F-A147A73A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532910"/>
            <a:ext cx="31051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EB1E7106-1E34-49E4-BDED-28576028D128}"/>
              </a:ext>
            </a:extLst>
          </p:cNvPr>
          <p:cNvSpPr/>
          <p:nvPr/>
        </p:nvSpPr>
        <p:spPr>
          <a:xfrm>
            <a:off x="4467311" y="3515742"/>
            <a:ext cx="1515122" cy="7013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Anaconda란 무엇인가">
            <a:extLst>
              <a:ext uri="{FF2B5EF4-FFF2-40B4-BE49-F238E27FC236}">
                <a16:creationId xmlns:a16="http://schemas.microsoft.com/office/drawing/2014/main" xmlns="" id="{6D8FB5F2-DDFE-4490-9E4F-84B12DCB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68" y="3167201"/>
            <a:ext cx="2803107" cy="139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프로젝트 주피터 - 위키백과, 우리 모두의 백과사전">
            <a:extLst>
              <a:ext uri="{FF2B5EF4-FFF2-40B4-BE49-F238E27FC236}">
                <a16:creationId xmlns:a16="http://schemas.microsoft.com/office/drawing/2014/main" xmlns="" id="{23B73B36-8352-4BE8-92E0-88FD0985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232" y="2825503"/>
            <a:ext cx="1796047" cy="208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1AB45D6-501B-417F-BB39-15EBC27E5AE5}"/>
              </a:ext>
            </a:extLst>
          </p:cNvPr>
          <p:cNvSpPr txBox="1"/>
          <p:nvPr/>
        </p:nvSpPr>
        <p:spPr>
          <a:xfrm>
            <a:off x="1698594" y="5601809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파이참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D24626-4D5E-484F-A1BE-B61CB7DE9B74}"/>
              </a:ext>
            </a:extLst>
          </p:cNvPr>
          <p:cNvSpPr txBox="1"/>
          <p:nvPr/>
        </p:nvSpPr>
        <p:spPr>
          <a:xfrm>
            <a:off x="7425529" y="5417143"/>
            <a:ext cx="35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아나콘다에서 주피터 노트북 실행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D526E65-C405-41D3-8E7B-09EE0F32E388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7494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5</a:t>
            </a:r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주차 공부내용</a:t>
            </a:r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의사결정나무</a:t>
            </a:r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)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112B787-6281-4699-8AC1-8778D4269086}"/>
              </a:ext>
            </a:extLst>
          </p:cNvPr>
          <p:cNvSpPr/>
          <p:nvPr/>
        </p:nvSpPr>
        <p:spPr>
          <a:xfrm>
            <a:off x="9395670" y="5989739"/>
            <a:ext cx="2667699" cy="763399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317E77-C77E-4762-AC1C-7904C461A3D4}"/>
              </a:ext>
            </a:extLst>
          </p:cNvPr>
          <p:cNvSpPr txBox="1"/>
          <p:nvPr/>
        </p:nvSpPr>
        <p:spPr>
          <a:xfrm>
            <a:off x="555035" y="1962892"/>
            <a:ext cx="27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Decision Tree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89DA526-5BD8-4DF4-9F2B-C7ACB3F5D114}"/>
              </a:ext>
            </a:extLst>
          </p:cNvPr>
          <p:cNvSpPr txBox="1"/>
          <p:nvPr/>
        </p:nvSpPr>
        <p:spPr>
          <a:xfrm>
            <a:off x="555035" y="3668664"/>
            <a:ext cx="100732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데이터를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이용하여 분류하거나 원하는 결과값을 예측하는 분석 방법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예 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아니오에</a:t>
            </a:r>
            <a:r>
              <a:rPr lang="ko-KR" altLang="en-US" sz="2400" dirty="0"/>
              <a:t> 대한 질문을 </a:t>
            </a:r>
            <a:r>
              <a:rPr lang="ko-KR" altLang="en-US" sz="2400" dirty="0" err="1"/>
              <a:t>이어나가며</a:t>
            </a:r>
            <a:r>
              <a:rPr lang="ko-KR" altLang="en-US" sz="2400" dirty="0"/>
              <a:t> 정답을 찾아 학습하는 알고리즘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EC52961-D020-4DBA-932A-F8887F14AAD8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3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3AF34B80-0C8A-4491-81CB-F8541840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67564"/>
              </p:ext>
            </p:extLst>
          </p:nvPr>
        </p:nvGraphicFramePr>
        <p:xfrm>
          <a:off x="139700" y="2821152"/>
          <a:ext cx="12025298" cy="253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88">
                  <a:extLst>
                    <a:ext uri="{9D8B030D-6E8A-4147-A177-3AD203B41FA5}">
                      <a16:colId xmlns:a16="http://schemas.microsoft.com/office/drawing/2014/main" xmlns="" val="2028546645"/>
                    </a:ext>
                  </a:extLst>
                </a:gridCol>
                <a:gridCol w="3472061">
                  <a:extLst>
                    <a:ext uri="{9D8B030D-6E8A-4147-A177-3AD203B41FA5}">
                      <a16:colId xmlns:a16="http://schemas.microsoft.com/office/drawing/2014/main" xmlns="" val="1421222324"/>
                    </a:ext>
                  </a:extLst>
                </a:gridCol>
                <a:gridCol w="1953072">
                  <a:extLst>
                    <a:ext uri="{9D8B030D-6E8A-4147-A177-3AD203B41FA5}">
                      <a16:colId xmlns:a16="http://schemas.microsoft.com/office/drawing/2014/main" xmlns="" val="709779662"/>
                    </a:ext>
                  </a:extLst>
                </a:gridCol>
                <a:gridCol w="4059577">
                  <a:extLst>
                    <a:ext uri="{9D8B030D-6E8A-4147-A177-3AD203B41FA5}">
                      <a16:colId xmlns:a16="http://schemas.microsoft.com/office/drawing/2014/main" xmlns="" val="1503784625"/>
                    </a:ext>
                  </a:extLst>
                </a:gridCol>
              </a:tblGrid>
              <a:tr h="422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1909026"/>
                  </a:ext>
                </a:extLst>
              </a:tr>
              <a:tr h="728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용이 해석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직관적인 해석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주요 변수와 분리기준 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비안정성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데이터수가 적으면 불안정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과대적합 발생률 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6154456"/>
                  </a:ext>
                </a:extLst>
              </a:tr>
              <a:tr h="738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비모수적</a:t>
                      </a:r>
                      <a:r>
                        <a:rPr lang="ko-KR" altLang="en-US" dirty="0"/>
                        <a:t>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통계모델에 요구되는 가정에 자유로움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선형성 미흡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전체적인 선형관계 파악 미흡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4663308"/>
                  </a:ext>
                </a:extLst>
              </a:tr>
              <a:tr h="641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간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변수 간의 상호작용을 고려하여 선형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비선형 관계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비연속성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분리 시 연속형 변수를 구간화 처리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분리 </a:t>
                      </a:r>
                      <a:r>
                        <a:rPr lang="ko-KR" altLang="en-US" dirty="0" err="1"/>
                        <a:t>경계점</a:t>
                      </a:r>
                      <a:r>
                        <a:rPr lang="ko-KR" altLang="en-US" dirty="0"/>
                        <a:t> 근처에 오류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436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6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6E3F5A9-A2FD-4B8D-BD49-A2D7B2CA4F68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4183352-E53E-4745-98E1-EAB86D97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65" y="2339535"/>
            <a:ext cx="10000467" cy="36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0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공부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주차 공부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EE2FE-7B82-40BC-AA5B-46930ECB92A2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공부 내용</a:t>
            </a:r>
            <a:r>
              <a:rPr lang="en-US" altLang="ko-KR" spc="-150" dirty="0">
                <a:solidFill>
                  <a:schemeClr val="bg1"/>
                </a:solidFill>
              </a:rPr>
              <a:t>(</a:t>
            </a:r>
            <a:r>
              <a:rPr lang="ko-KR" altLang="en-US" spc="-150" dirty="0">
                <a:solidFill>
                  <a:schemeClr val="bg1"/>
                </a:solidFill>
              </a:rPr>
              <a:t>의사 결정 나무</a:t>
            </a:r>
            <a:r>
              <a:rPr lang="en-US" altLang="ko-KR" spc="-150" dirty="0">
                <a:solidFill>
                  <a:schemeClr val="bg1"/>
                </a:solidFill>
              </a:rPr>
              <a:t>)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A8D684-51EE-4F1B-AAD6-ED51D6EAEA4E}"/>
              </a:ext>
            </a:extLst>
          </p:cNvPr>
          <p:cNvSpPr/>
          <p:nvPr/>
        </p:nvSpPr>
        <p:spPr>
          <a:xfrm>
            <a:off x="9144000" y="5971141"/>
            <a:ext cx="2982897" cy="775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E16875A-1FD5-4FFC-A13A-A18BC919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03" y="2208986"/>
            <a:ext cx="10308634" cy="37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498</Words>
  <Application>Microsoft Office PowerPoint</Application>
  <PresentationFormat>와이드스크린</PresentationFormat>
  <Paragraphs>135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THE명품고딕L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PC</cp:lastModifiedBy>
  <cp:revision>100</cp:revision>
  <dcterms:created xsi:type="dcterms:W3CDTF">2015-07-07T04:48:58Z</dcterms:created>
  <dcterms:modified xsi:type="dcterms:W3CDTF">2022-03-30T04:11:10Z</dcterms:modified>
</cp:coreProperties>
</file>