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1"/>
  </p:normalViewPr>
  <p:slideViewPr>
    <p:cSldViewPr snapToGrid="0">
      <p:cViewPr varScale="1">
        <p:scale>
          <a:sx n="137" d="100"/>
          <a:sy n="13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70CD-A3A2-1CFD-B512-6C44A91B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5AC6-2649-1E58-3582-3D610D69B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CBB5-0F40-42FF-3AA6-6CD0A68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8380-F31A-347C-E3D8-0B723FBC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0777-DFB8-9CC8-395D-326DB706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DE7A-1082-7AE6-BD69-F579139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1A22C-D7D2-97E0-4356-E7E9210D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1B4B-491E-B8BE-0343-6638930B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74D4-7AE8-9E89-A6AB-C1699F69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522-0A05-5BFF-1D37-0777CC4B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7F634-42D2-5753-4AAB-EC6F8BB07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484E-10EC-4BDA-C663-8CBD2AB3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0B80-8E43-714E-5F12-109B8CB8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C194-DDEA-1E42-48A8-BE29B89F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10AE-D26A-3A68-DBF8-4C4B73CF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0755-BC1A-6470-50CB-73F85623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483F-5436-1A75-DEA7-5FA5F996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1C91-E1CF-85ED-41AC-0428AA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7243-885F-522F-AFDF-12602E5C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79AF-0EF8-2D9A-1D6E-45803A6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4766-BBD9-2E1C-F8BC-7C5B6E03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A7C8-384F-5EF2-BFB8-C83CA2B3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A2A6-1BE0-47EF-FD09-0F60CA9D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A792-4FDF-F80B-228E-DE7C54C5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002A-144C-A5C4-AACF-6AAD4062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A6D-2339-8562-2B68-86368DC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D14F-2736-0CFF-5D68-ACD28DE2C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D58EC-72E7-0952-FD2D-17791A3F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1971-CD6F-6A90-FD6D-8F991E49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43A3-C22E-9967-C600-C8B9DB5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2856-E13C-5251-284C-21C71F2B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BE12-7E4A-0AE7-AB10-F44ED00C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2597-5F67-3ED0-4584-F0C2AE06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5D7A-0811-1103-60B1-EE3C83EEF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21E94-9D58-6BE1-E6DE-480554E85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E30FE-DADE-DCE0-D18A-409CCEAC5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B5272-302D-A536-6E31-676509BA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7F1C5-D4D5-C17E-36A4-72F5BF0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299F8-99E9-6886-1B68-AE984EC0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57AE-2611-E415-E644-4711705E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924E4-A70D-4705-C373-7D27788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B41E9-F9E4-97B4-F31E-2958A8A4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5D128-BEB8-5FA3-C132-3BE9E70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9748C-1821-BC17-321A-B4EC720B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0C613-0FAD-1B79-3AA1-4EAEC9B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9CFA2-4A2E-EAE9-FF15-D9752A9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172D-BF45-2E75-6773-1FC03013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6A8C-5D7D-7CD8-DC37-204DA2F6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56602-BF2E-4CB7-0961-78F31229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C01E5-5DDA-FFEA-2182-96A2ECB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55C-BA08-72E1-609C-46FAB1AA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45109-02EB-E33F-CCC5-18E97339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E15-242C-2CF3-1A20-04ABEC2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8EC7E-C378-11EA-AE37-3097B19E9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ED96-4D64-F36D-561B-9CA499AD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2D2F-8156-7E27-9F72-4DB7124F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BE70-BC20-7E84-BB22-57456CB2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62FD-DD29-7BE8-1400-E9AB0581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7D91-5AB6-4C00-B3E7-BE86C49A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D195-6C38-2F12-B911-1504F5BB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6117-2431-3461-4464-E85577B0F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C7ED-23C3-BA47-BCA2-11D9244202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1568-E962-00DD-FF13-E86DEBCA9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6E39-A219-6F38-F791-CA841A33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2C99-3F9E-6B42-BE56-DB0A2888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docs/en/cloud-paks/cp-data/4.6.x?topic=ucw-updating-olm-utils-image-single-client-workstation" TargetMode="External"/><Relationship Id="rId13" Type="http://schemas.openxmlformats.org/officeDocument/2006/relationships/hyperlink" Target="https://www.ibm.com/docs/en/cloud-paks/cp-data/4.6.x?topic=eiu-updating-olm-objects-1" TargetMode="External"/><Relationship Id="rId18" Type="http://schemas.openxmlformats.org/officeDocument/2006/relationships/image" Target="../media/image4.png"/><Relationship Id="rId3" Type="http://schemas.openxmlformats.org/officeDocument/2006/relationships/hyperlink" Target="https://www.ibm.com/docs/en/cloud-paks/cp-data/4.6.x?topic=upgrading-from-cloud-pak-data-version-46" TargetMode="External"/><Relationship Id="rId21" Type="http://schemas.openxmlformats.org/officeDocument/2006/relationships/image" Target="../media/image7.png"/><Relationship Id="rId7" Type="http://schemas.openxmlformats.org/officeDocument/2006/relationships/hyperlink" Target="https://www.ibm.com/docs/en/cloud-paks/cp-data/4.6.x?topic=46-updating-client-workstations" TargetMode="External"/><Relationship Id="rId12" Type="http://schemas.openxmlformats.org/officeDocument/2006/relationships/hyperlink" Target="https://www.ibm.com/docs/en/cloud-paks/cp-data/4.6.x?topic=46-upgrading-cloud-pak-data-platform-services" TargetMode="External"/><Relationship Id="rId17" Type="http://schemas.openxmlformats.org/officeDocument/2006/relationships/image" Target="../media/image3.png"/><Relationship Id="rId2" Type="http://schemas.openxmlformats.org/officeDocument/2006/relationships/hyperlink" Target="https://www.ibm.com/docs/en/cloud-paks/cp-data/4.6.x?topic=upgrading" TargetMode="External"/><Relationship Id="rId16" Type="http://schemas.openxmlformats.org/officeDocument/2006/relationships/hyperlink" Target="https://www.ibm.com/docs/en/cloud-paks/cp-data/4.6.x?topic=rsi-installing-updating-webhook" TargetMode="Externa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docs/en/cloud-paks/cp-data/4.6.x?topic=46-determining-which-components-upgrade" TargetMode="External"/><Relationship Id="rId11" Type="http://schemas.openxmlformats.org/officeDocument/2006/relationships/hyperlink" Target="https://www.ibm.com/docs/en/cloud-paks/cp-data/4.6.x?topic=46-updating-your-environment-variables-script" TargetMode="External"/><Relationship Id="rId24" Type="http://schemas.openxmlformats.org/officeDocument/2006/relationships/hyperlink" Target="https://www.ibm.com/docs/en/cloud-paks/cp-data/4.6.x?topic=issues-watson-knowledge-catalog#wkc-roles-job-fails-ccs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s://www.ibm.com/docs/en/cloud-paks/cp-data/4.6.x?topic=1-setting-up-services" TargetMode="External"/><Relationship Id="rId23" Type="http://schemas.openxmlformats.org/officeDocument/2006/relationships/hyperlink" Target="https://www.ibm.com/docs/en/cloud-paks/cp-data/4.6.x?topic=troubleshooting" TargetMode="External"/><Relationship Id="rId10" Type="http://schemas.openxmlformats.org/officeDocument/2006/relationships/hyperlink" Target="https://www.ibm.com/docs/en/cloud-paks/cp-data/4.6.x?topic=cri-setting-up-installation-environment-variables-1" TargetMode="External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www.ibm.com/docs/en/cloud-paks/cp-data/4.6.x?topic=upgrading-from-cloud-pak-data-version-46#upgrade-from-46__env-vars" TargetMode="External"/><Relationship Id="rId14" Type="http://schemas.openxmlformats.org/officeDocument/2006/relationships/hyperlink" Target="https://www.ibm.com/docs/en/cloud-paks/cp-data/4.6.x?topic=eiu-upgrading-components-2" TargetMode="External"/><Relationship Id="rId22" Type="http://schemas.openxmlformats.org/officeDocument/2006/relationships/hyperlink" Target="https://www.ibm.com/docs/en/cloud-paks/cp-data/4.6.x?topic=troubleshooting-installation-upgra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81CF-810B-267D-9309-D6C482FEA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47145"/>
            <a:ext cx="3699641" cy="298551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b="1" i="1" dirty="0">
                <a:solidFill>
                  <a:srgbClr val="FF0000"/>
                </a:solidFill>
              </a:rPr>
              <a:t>CP4D – Administration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Day 2 Operation – Upgrade from 4.6.3 to 4.6.4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DD2E9-2F15-ED2F-503E-D0A05D419876}"/>
              </a:ext>
            </a:extLst>
          </p:cNvPr>
          <p:cNvSpPr txBox="1"/>
          <p:nvPr/>
        </p:nvSpPr>
        <p:spPr>
          <a:xfrm>
            <a:off x="7307318" y="-12110"/>
            <a:ext cx="6101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www.ibm.com</a:t>
            </a:r>
            <a:r>
              <a:rPr lang="en-US" sz="1200" dirty="0">
                <a:hlinkClick r:id="rId2"/>
              </a:rPr>
              <a:t>/docs/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/cloud-</a:t>
            </a:r>
            <a:r>
              <a:rPr lang="en-US" sz="1200" dirty="0" err="1">
                <a:hlinkClick r:id="rId2"/>
              </a:rPr>
              <a:t>paks</a:t>
            </a:r>
            <a:r>
              <a:rPr lang="en-US" sz="1200" dirty="0">
                <a:hlinkClick r:id="rId2"/>
              </a:rPr>
              <a:t>/cp-data/4.6.x?topic=upgrading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F4D06-32CF-97D1-8199-4939312DCFCC}"/>
              </a:ext>
            </a:extLst>
          </p:cNvPr>
          <p:cNvSpPr/>
          <p:nvPr/>
        </p:nvSpPr>
        <p:spPr>
          <a:xfrm>
            <a:off x="7472856" y="264889"/>
            <a:ext cx="4466896" cy="7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Note: READ THE DOCUMENTATION</a:t>
            </a:r>
          </a:p>
          <a:p>
            <a:pPr algn="ctr"/>
            <a:r>
              <a:rPr lang="en-US" sz="1600" i="1" dirty="0"/>
              <a:t>This is a guided example of one possible scenario. This is NOT a replacement for the documentation.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8565A-F21A-562F-3E13-9E1B77D3F142}"/>
              </a:ext>
            </a:extLst>
          </p:cNvPr>
          <p:cNvSpPr txBox="1"/>
          <p:nvPr/>
        </p:nvSpPr>
        <p:spPr>
          <a:xfrm>
            <a:off x="-1" y="540287"/>
            <a:ext cx="4466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Cluster Detail</a:t>
            </a:r>
            <a:r>
              <a:rPr lang="en-US" sz="1400" dirty="0"/>
              <a:t>:  </a:t>
            </a:r>
            <a:r>
              <a:rPr lang="en-US" sz="1000" dirty="0"/>
              <a:t>OCP 4.10.54   ODF Storage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Cloud Pak Version</a:t>
            </a:r>
            <a:r>
              <a:rPr lang="en-US" sz="1000" dirty="0"/>
              <a:t>:  CP4D V4.6.3. [ </a:t>
            </a:r>
            <a:r>
              <a:rPr lang="en-US" sz="1000" dirty="0" err="1"/>
              <a:t>wkc</a:t>
            </a:r>
            <a:r>
              <a:rPr lang="en-US" sz="1000" dirty="0"/>
              <a:t>, </a:t>
            </a:r>
            <a:r>
              <a:rPr lang="en-US" sz="1000" dirty="0" err="1"/>
              <a:t>datastage</a:t>
            </a:r>
            <a:r>
              <a:rPr lang="en-US" sz="1000" dirty="0"/>
              <a:t>, db2 </a:t>
            </a:r>
            <a:r>
              <a:rPr lang="en-US" sz="1000" dirty="0" err="1"/>
              <a:t>wearhouse</a:t>
            </a:r>
            <a:r>
              <a:rPr lang="en-US" sz="1000" dirty="0"/>
              <a:t> ]</a:t>
            </a:r>
          </a:p>
          <a:p>
            <a:r>
              <a:rPr lang="en-US" sz="1000" dirty="0"/>
              <a:t>                                                Express Install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1007D-B5CD-94D3-5D68-628C37A3C243}"/>
              </a:ext>
            </a:extLst>
          </p:cNvPr>
          <p:cNvSpPr txBox="1"/>
          <p:nvPr/>
        </p:nvSpPr>
        <p:spPr>
          <a:xfrm>
            <a:off x="285112" y="1260877"/>
            <a:ext cx="45614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BACK UP YOUR DATA!!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Install Plan </a:t>
            </a:r>
            <a:r>
              <a:rPr lang="en-US" sz="1000" dirty="0"/>
              <a:t>:  Set to Automatic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Step.1) Update </a:t>
            </a:r>
            <a:r>
              <a:rPr lang="en-US" sz="1000" b="1" dirty="0" err="1"/>
              <a:t>cpd</a:t>
            </a:r>
            <a:r>
              <a:rPr lang="en-US" sz="1000" b="1" dirty="0"/>
              <a:t>-cli &amp; olm-utils image</a:t>
            </a:r>
          </a:p>
          <a:p>
            <a:pPr lvl="1"/>
            <a:r>
              <a:rPr lang="en-US" sz="1000" dirty="0"/>
              <a:t>  Daffy Tool Command to install the latest version of CPD-CLI</a:t>
            </a:r>
          </a:p>
          <a:p>
            <a:pPr lvl="1"/>
            <a:r>
              <a:rPr lang="en-US" sz="1000" dirty="0"/>
              <a:t>  /data/daffy/</a:t>
            </a:r>
            <a:r>
              <a:rPr lang="en-US" sz="1000" dirty="0" err="1"/>
              <a:t>tools.sh</a:t>
            </a:r>
            <a:r>
              <a:rPr lang="en-US" sz="1000" dirty="0"/>
              <a:t> --installCP4DCloudCLI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D225C-8450-0D4D-BFB1-E3CA56F29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70" y="2289470"/>
            <a:ext cx="541959" cy="370877"/>
          </a:xfrm>
          <a:prstGeom prst="rect">
            <a:avLst/>
          </a:prstGeom>
        </p:spPr>
      </p:pic>
      <p:pic>
        <p:nvPicPr>
          <p:cNvPr id="1026" name="Picture 2" descr="How to Install and Run Docker on Jetson Nano?">
            <a:extLst>
              <a:ext uri="{FF2B5EF4-FFF2-40B4-BE49-F238E27FC236}">
                <a16:creationId xmlns:a16="http://schemas.microsoft.com/office/drawing/2014/main" id="{1B1D2656-99FA-F119-4328-E3DDBBA8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45" y="1972686"/>
            <a:ext cx="1095743" cy="94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E4E46-1B9E-5D53-A9B1-40F7AA154474}"/>
              </a:ext>
            </a:extLst>
          </p:cNvPr>
          <p:cNvSpPr txBox="1"/>
          <p:nvPr/>
        </p:nvSpPr>
        <p:spPr>
          <a:xfrm>
            <a:off x="285112" y="2890446"/>
            <a:ext cx="4960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Step.2) Identify what components are installed</a:t>
            </a:r>
          </a:p>
          <a:p>
            <a:pPr lvl="1"/>
            <a:r>
              <a:rPr lang="en-US" sz="1000" b="1" dirty="0"/>
              <a:t>Note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Read this page carefully</a:t>
            </a:r>
            <a:r>
              <a:rPr lang="en-US" sz="1000" dirty="0"/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All OLM objects on the cluster MUST be at the same version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There are 2 options:  </a:t>
            </a:r>
            <a:r>
              <a:rPr lang="en-US" sz="1000" b="1" dirty="0"/>
              <a:t>Update individual components </a:t>
            </a:r>
            <a:r>
              <a:rPr lang="en-US" sz="1000" dirty="0">
                <a:solidFill>
                  <a:srgbClr val="002060"/>
                </a:solidFill>
              </a:rPr>
              <a:t>or</a:t>
            </a:r>
            <a:r>
              <a:rPr lang="en-US" sz="1000" dirty="0"/>
              <a:t> </a:t>
            </a:r>
            <a:r>
              <a:rPr lang="en-US" sz="1000" b="1" dirty="0"/>
              <a:t>update all at the same time.</a:t>
            </a:r>
          </a:p>
          <a:p>
            <a:pPr lvl="1"/>
            <a:r>
              <a:rPr lang="en-US" sz="1000" b="1" dirty="0"/>
              <a:t>      NOTE: </a:t>
            </a:r>
            <a:r>
              <a:rPr lang="en-US" sz="1000" dirty="0"/>
              <a:t> </a:t>
            </a:r>
            <a:r>
              <a:rPr lang="en-US" sz="1000" u="sng" dirty="0">
                <a:solidFill>
                  <a:srgbClr val="FF0000"/>
                </a:solidFill>
              </a:rPr>
              <a:t>Not recommended </a:t>
            </a:r>
            <a:r>
              <a:rPr lang="en-US" sz="1000" dirty="0"/>
              <a:t>to update all components if you have Analytics Engine (Spark),  Data Privacy,  or  WKC  (</a:t>
            </a:r>
            <a:r>
              <a:rPr lang="en-US" sz="1000" i="1" dirty="0"/>
              <a:t>Update those individually</a:t>
            </a:r>
            <a:r>
              <a:rPr lang="en-US" sz="1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3F2F7-36AE-237A-37B1-7D0005354AB5}"/>
              </a:ext>
            </a:extLst>
          </p:cNvPr>
          <p:cNvSpPr txBox="1"/>
          <p:nvPr/>
        </p:nvSpPr>
        <p:spPr>
          <a:xfrm>
            <a:off x="662150" y="2612025"/>
            <a:ext cx="1187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hlinkClick r:id="rId7"/>
              </a:rPr>
              <a:t>cpd</a:t>
            </a:r>
            <a:r>
              <a:rPr lang="en-US" sz="1000" dirty="0">
                <a:hlinkClick r:id="rId7"/>
              </a:rPr>
              <a:t>-cli download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D9358-BD83-8BEC-9AA1-F6BA8024E86E}"/>
              </a:ext>
            </a:extLst>
          </p:cNvPr>
          <p:cNvSpPr txBox="1"/>
          <p:nvPr/>
        </p:nvSpPr>
        <p:spPr>
          <a:xfrm>
            <a:off x="1781431" y="2612025"/>
            <a:ext cx="142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8"/>
              </a:rPr>
              <a:t>olm-utils update single client workstation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7A341-E8E9-E557-F64F-3A205D38F063}"/>
              </a:ext>
            </a:extLst>
          </p:cNvPr>
          <p:cNvSpPr txBox="1"/>
          <p:nvPr/>
        </p:nvSpPr>
        <p:spPr>
          <a:xfrm>
            <a:off x="285112" y="4239380"/>
            <a:ext cx="46665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Step.3) Create environment variables script</a:t>
            </a:r>
          </a:p>
          <a:p>
            <a:pPr lvl="1"/>
            <a:r>
              <a:rPr lang="en-US" sz="1000" b="1" dirty="0"/>
              <a:t>Note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Read this page carefully</a:t>
            </a:r>
            <a:r>
              <a:rPr lang="en-US" sz="1000" dirty="0"/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 documentation assumes you installed CP4D with the CPD-CLI command line utility. If you did NOT, you will need to create a new env variables script to set the variables. </a:t>
            </a:r>
            <a:r>
              <a:rPr lang="en-US" sz="1000" dirty="0">
                <a:hlinkClick r:id="rId10"/>
              </a:rPr>
              <a:t>Example</a:t>
            </a:r>
            <a:endParaRPr lang="en-U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If you DID install CP4D using the CPD-CLI, you will have a </a:t>
            </a:r>
            <a:r>
              <a:rPr lang="en-US" sz="1000" dirty="0" err="1"/>
              <a:t>cpd_vars.sh</a:t>
            </a:r>
            <a:r>
              <a:rPr lang="en-US" sz="1000" dirty="0"/>
              <a:t> script (modify the existing </a:t>
            </a:r>
            <a:r>
              <a:rPr lang="en-US" sz="1000" dirty="0" err="1"/>
              <a:t>cpd_vars.sh</a:t>
            </a:r>
            <a:r>
              <a:rPr lang="en-US" sz="1000" dirty="0"/>
              <a:t> file)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11"/>
              </a:rPr>
              <a:t>Two important variables</a:t>
            </a:r>
            <a:r>
              <a:rPr lang="en-US" sz="1000" dirty="0"/>
              <a:t>: Update these to the correct values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7030A0"/>
                </a:solidFill>
              </a:rPr>
              <a:t>VERSION</a:t>
            </a:r>
            <a:r>
              <a:rPr lang="en-US" sz="1000" dirty="0"/>
              <a:t>=4.6.4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7030A0"/>
                </a:solidFill>
              </a:rPr>
              <a:t>COMPONENTS</a:t>
            </a:r>
            <a:r>
              <a:rPr lang="en-US" sz="1000" dirty="0"/>
              <a:t>=&lt;Your Component List from Step 2&gt;</a:t>
            </a:r>
          </a:p>
          <a:p>
            <a:pPr lvl="2"/>
            <a:r>
              <a:rPr lang="en-US" sz="1000" dirty="0"/>
              <a:t>           </a:t>
            </a:r>
            <a:r>
              <a:rPr lang="en-US" sz="1000" b="1" dirty="0"/>
              <a:t>Note</a:t>
            </a:r>
            <a:r>
              <a:rPr lang="en-US" sz="1000" dirty="0"/>
              <a:t>:  </a:t>
            </a:r>
            <a:r>
              <a:rPr lang="en-US" sz="1000" dirty="0" err="1"/>
              <a:t>cpfs,scheduler,cpd_platform</a:t>
            </a:r>
            <a:r>
              <a:rPr lang="en-US" sz="1000" dirty="0"/>
              <a:t>. </a:t>
            </a:r>
            <a:r>
              <a:rPr lang="en-US" sz="1000" dirty="0">
                <a:sym typeface="Wingdings" pitchFamily="2" charset="2"/>
              </a:rPr>
              <a:t> </a:t>
            </a:r>
            <a:r>
              <a:rPr lang="en-US" sz="1000" i="1" dirty="0">
                <a:sym typeface="Wingdings" pitchFamily="2" charset="2"/>
              </a:rPr>
              <a:t>These are required and </a:t>
            </a:r>
          </a:p>
          <a:p>
            <a:pPr lvl="2"/>
            <a:r>
              <a:rPr lang="en-US" sz="1000" i="1" dirty="0">
                <a:sym typeface="Wingdings" pitchFamily="2" charset="2"/>
              </a:rPr>
              <a:t>                                                                                   should be first. </a:t>
            </a:r>
            <a:endParaRPr lang="en-US" sz="1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CC9C5-2625-7FFB-FB9C-B607BC2C1736}"/>
              </a:ext>
            </a:extLst>
          </p:cNvPr>
          <p:cNvSpPr txBox="1"/>
          <p:nvPr/>
        </p:nvSpPr>
        <p:spPr>
          <a:xfrm>
            <a:off x="6170847" y="1042364"/>
            <a:ext cx="57360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Step.4) Upgrade CPD Platform Services</a:t>
            </a:r>
          </a:p>
          <a:p>
            <a:pPr lvl="1"/>
            <a:r>
              <a:rPr lang="en-US" sz="1000" b="1" dirty="0"/>
              <a:t>Note</a:t>
            </a:r>
            <a:r>
              <a:rPr lang="en-US" sz="1000" dirty="0"/>
              <a:t>: </a:t>
            </a:r>
            <a:r>
              <a:rPr lang="en-US" sz="1000" dirty="0">
                <a:hlinkClick r:id="rId12"/>
              </a:rPr>
              <a:t>Read this page carefully</a:t>
            </a:r>
            <a:r>
              <a:rPr lang="en-US" sz="1000" dirty="0"/>
              <a:t>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There are </a:t>
            </a:r>
            <a:r>
              <a:rPr lang="en-US" sz="1000" dirty="0">
                <a:hlinkClick r:id="rId12"/>
              </a:rPr>
              <a:t>two tasks </a:t>
            </a:r>
            <a:r>
              <a:rPr lang="en-US" sz="1000" dirty="0"/>
              <a:t>you must complete.  </a:t>
            </a:r>
            <a:r>
              <a:rPr lang="en-US" sz="1000" b="1" dirty="0"/>
              <a:t>Update OLM Objects  </a:t>
            </a:r>
            <a:r>
              <a:rPr lang="en-US" sz="1000" dirty="0"/>
              <a:t>&amp;   </a:t>
            </a:r>
            <a:r>
              <a:rPr lang="en-US" sz="1000" b="1" dirty="0"/>
              <a:t>Upgrade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US" sz="1000" dirty="0">
                <a:hlinkClick r:id="rId13"/>
              </a:rPr>
              <a:t>Update OLM Objects </a:t>
            </a:r>
            <a:r>
              <a:rPr lang="en-US" sz="1000" dirty="0"/>
              <a:t> </a:t>
            </a:r>
            <a:r>
              <a:rPr lang="en-US" sz="1000" dirty="0">
                <a:sym typeface="Wingdings" pitchFamily="2" charset="2"/>
              </a:rPr>
              <a:t> Follow these steps</a:t>
            </a:r>
          </a:p>
          <a:p>
            <a:pPr lvl="3"/>
            <a:r>
              <a:rPr lang="en-US" sz="1000" dirty="0">
                <a:sym typeface="Wingdings" pitchFamily="2" charset="2"/>
              </a:rPr>
              <a:t>[outline of the steps]</a:t>
            </a:r>
            <a:endParaRPr lang="en-US" sz="1000" dirty="0"/>
          </a:p>
          <a:p>
            <a:pPr marL="1600200" lvl="3" indent="-228600">
              <a:buFont typeface="+mj-lt"/>
              <a:buAutoNum type="arabicPeriod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</a:t>
            </a:r>
            <a:r>
              <a:rPr lang="en-US" sz="1000" dirty="0"/>
              <a:t>   </a:t>
            </a:r>
            <a:r>
              <a:rPr lang="en-US" sz="1000" b="1" dirty="0"/>
              <a:t>login to cluster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 </a:t>
            </a:r>
            <a:r>
              <a:rPr lang="en-US" sz="1000" dirty="0"/>
              <a:t>  </a:t>
            </a:r>
            <a:r>
              <a:rPr lang="en-US" sz="1000" b="1" dirty="0"/>
              <a:t>verify status of the custom resources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 </a:t>
            </a:r>
            <a:r>
              <a:rPr lang="en-US" sz="1000" dirty="0"/>
              <a:t>  </a:t>
            </a:r>
            <a:r>
              <a:rPr lang="en-US" sz="1000" b="1" dirty="0"/>
              <a:t>Update the OLM Objects   </a:t>
            </a:r>
          </a:p>
          <a:p>
            <a:pPr lvl="3"/>
            <a:r>
              <a:rPr lang="en-US" sz="1000" b="1" dirty="0"/>
              <a:t>        </a:t>
            </a:r>
            <a:r>
              <a:rPr lang="en-US" sz="1000" dirty="0"/>
              <a:t>(</a:t>
            </a:r>
            <a:r>
              <a:rPr lang="en-US" sz="1000" i="1" dirty="0"/>
              <a:t>This will recreate the operators in the </a:t>
            </a:r>
            <a:r>
              <a:rPr lang="en-US" sz="1000" i="1" dirty="0" err="1"/>
              <a:t>ibm</a:t>
            </a:r>
            <a:r>
              <a:rPr lang="en-US" sz="1000" i="1" dirty="0"/>
              <a:t>-common-services projec</a:t>
            </a:r>
            <a:r>
              <a:rPr lang="en-US" sz="1000" dirty="0"/>
              <a:t>t) </a:t>
            </a:r>
          </a:p>
          <a:p>
            <a:pPr lvl="3"/>
            <a:endParaRPr lang="en-US" sz="1000" dirty="0"/>
          </a:p>
          <a:p>
            <a:pPr lvl="2"/>
            <a:r>
              <a:rPr lang="en-US" sz="1000" dirty="0">
                <a:hlinkClick r:id="rId14"/>
              </a:rPr>
              <a:t>Upgrade Components </a:t>
            </a:r>
            <a:r>
              <a:rPr lang="en-US" sz="1000" dirty="0">
                <a:sym typeface="Wingdings" pitchFamily="2" charset="2"/>
              </a:rPr>
              <a:t> Follow these steps</a:t>
            </a:r>
          </a:p>
          <a:p>
            <a:pPr lvl="3"/>
            <a:r>
              <a:rPr lang="en-US" sz="1000" dirty="0">
                <a:sym typeface="Wingdings" pitchFamily="2" charset="2"/>
              </a:rPr>
              <a:t>[outline of the steps]</a:t>
            </a:r>
            <a:endParaRPr lang="en-US" sz="1000" dirty="0"/>
          </a:p>
          <a:p>
            <a:pPr marL="1600200" lvl="3" indent="-228600">
              <a:buFont typeface="+mj-lt"/>
              <a:buAutoNum type="arabicPeriod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</a:t>
            </a:r>
            <a:r>
              <a:rPr lang="en-US" sz="1000" dirty="0"/>
              <a:t>   </a:t>
            </a:r>
            <a:r>
              <a:rPr lang="en-US" sz="1000" b="1" dirty="0"/>
              <a:t>login to cluster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 </a:t>
            </a:r>
            <a:r>
              <a:rPr lang="en-US" sz="1000" dirty="0"/>
              <a:t>  </a:t>
            </a:r>
            <a:r>
              <a:rPr lang="en-US" sz="1000" b="1" dirty="0"/>
              <a:t>Update the custom resources </a:t>
            </a:r>
          </a:p>
          <a:p>
            <a:pPr lvl="3"/>
            <a:r>
              <a:rPr lang="en-US" sz="1000" b="1" dirty="0"/>
              <a:t>        </a:t>
            </a:r>
            <a:r>
              <a:rPr lang="en-US" sz="1000" i="1" dirty="0"/>
              <a:t>(The update command is specific to the type of storage on your cluster)</a:t>
            </a:r>
          </a:p>
          <a:p>
            <a:pPr lvl="3"/>
            <a:r>
              <a:rPr lang="en-US" sz="1000" dirty="0"/>
              <a:t> </a:t>
            </a:r>
          </a:p>
          <a:p>
            <a:pPr lvl="3"/>
            <a:r>
              <a:rPr lang="en-US" sz="1000" b="1" dirty="0"/>
              <a:t>	Note</a:t>
            </a:r>
            <a:r>
              <a:rPr lang="en-US" sz="1000" dirty="0"/>
              <a:t>:  Updating individual components is as simple as putting one 	      	component in the comma delimited  list:  </a:t>
            </a:r>
          </a:p>
          <a:p>
            <a:pPr lvl="3"/>
            <a:r>
              <a:rPr lang="en-US" sz="1000" b="0" i="0" dirty="0">
                <a:solidFill>
                  <a:srgbClr val="7030A0"/>
                </a:solidFill>
                <a:effectLst/>
                <a:latin typeface="IBM Plex Mono" panose="020B0509050203000203" pitchFamily="49" charset="77"/>
              </a:rPr>
              <a:t>       </a:t>
            </a:r>
            <a:r>
              <a:rPr lang="en-US" sz="1000" b="0" i="0" dirty="0">
                <a:solidFill>
                  <a:srgbClr val="7030A0"/>
                </a:solidFill>
                <a:effectLst/>
              </a:rPr>
              <a:t>--components</a:t>
            </a:r>
            <a:r>
              <a:rPr lang="en-US" sz="1000" b="0" i="0" dirty="0">
                <a:solidFill>
                  <a:srgbClr val="DCDCDC"/>
                </a:solidFill>
                <a:effectLst/>
              </a:rPr>
              <a:t>=</a:t>
            </a:r>
            <a:r>
              <a:rPr lang="en-US" sz="1000" dirty="0">
                <a:solidFill>
                  <a:srgbClr val="BD63C5"/>
                </a:solidFill>
              </a:rPr>
              <a:t>&lt;component&gt;  (</a:t>
            </a:r>
            <a:r>
              <a:rPr lang="en-US" sz="1000" dirty="0" err="1">
                <a:solidFill>
                  <a:srgbClr val="BD63C5"/>
                </a:solidFill>
              </a:rPr>
              <a:t>wkc</a:t>
            </a:r>
            <a:r>
              <a:rPr lang="en-US" sz="1000" dirty="0">
                <a:solidFill>
                  <a:srgbClr val="BD63C5"/>
                </a:solidFill>
              </a:rPr>
              <a:t> as an example)</a:t>
            </a:r>
          </a:p>
          <a:p>
            <a:pPr lvl="3"/>
            <a:endParaRPr lang="en-US" sz="1000" b="1" dirty="0">
              <a:solidFill>
                <a:srgbClr val="BD63C5"/>
              </a:solidFill>
              <a:latin typeface="IBM Plex Mono" panose="020B0509050203000203" pitchFamily="49" charset="77"/>
            </a:endParaRPr>
          </a:p>
          <a:p>
            <a:pPr marL="1600200" lvl="3" indent="-228600">
              <a:buFont typeface="+mj-lt"/>
              <a:buAutoNum type="arabicPeriod" startAt="3"/>
            </a:pPr>
            <a:r>
              <a:rPr lang="en-US" sz="1000" dirty="0" err="1">
                <a:solidFill>
                  <a:srgbClr val="7030A0"/>
                </a:solidFill>
              </a:rPr>
              <a:t>cpd</a:t>
            </a:r>
            <a:r>
              <a:rPr lang="en-US" sz="1000" dirty="0">
                <a:solidFill>
                  <a:srgbClr val="7030A0"/>
                </a:solidFill>
              </a:rPr>
              <a:t>-cli </a:t>
            </a:r>
            <a:r>
              <a:rPr lang="en-US" sz="1000" dirty="0"/>
              <a:t>  </a:t>
            </a:r>
            <a:r>
              <a:rPr lang="en-US" sz="1000" b="1" dirty="0"/>
              <a:t>Verify the status</a:t>
            </a:r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ACE78-655E-5F1B-295E-30E06903D622}"/>
              </a:ext>
            </a:extLst>
          </p:cNvPr>
          <p:cNvSpPr/>
          <p:nvPr/>
        </p:nvSpPr>
        <p:spPr>
          <a:xfrm>
            <a:off x="5486400" y="4966516"/>
            <a:ext cx="6345641" cy="16363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Post-Upgrade Tasks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Review these pages for information that could potentially apply to your scenario. These tasks may or may not apply to your scenario. 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15"/>
              </a:rPr>
              <a:t>Setting up Services after upgrade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Some CP4D services have post upgrade tasks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16"/>
              </a:rPr>
              <a:t>Update the RSI Webhook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complete this step ONLY if you want to use the RSI feature to customize the specifications of the pod</a:t>
            </a:r>
            <a:r>
              <a:rPr lang="en-US" sz="1200" dirty="0">
                <a:solidFill>
                  <a:schemeClr val="tx1"/>
                </a:solidFill>
              </a:rPr>
              <a:t>s) 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A770C-B243-9674-6112-CCA40CE25310}"/>
              </a:ext>
            </a:extLst>
          </p:cNvPr>
          <p:cNvSpPr txBox="1"/>
          <p:nvPr/>
        </p:nvSpPr>
        <p:spPr>
          <a:xfrm>
            <a:off x="5717628" y="3132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Advanced Analytics Data Platforming &amp; Integration - Converge Technology  Solutions">
            <a:extLst>
              <a:ext uri="{FF2B5EF4-FFF2-40B4-BE49-F238E27FC236}">
                <a16:creationId xmlns:a16="http://schemas.microsoft.com/office/drawing/2014/main" id="{29223ACD-16C6-E896-B281-64377CA8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95" y="39997"/>
            <a:ext cx="2483706" cy="10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8E223-62AE-6CC0-6EDF-DD44216479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7716" y="1943149"/>
            <a:ext cx="923523" cy="3463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97C292-FD63-DA91-11C4-C6EC788497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959" y="5661298"/>
            <a:ext cx="826667" cy="8049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224ECB-ACDF-C374-1171-9A83E35A46F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0157" y="2032711"/>
            <a:ext cx="775354" cy="9459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9FE385-693B-49C4-A893-071B0A29D08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39841" y="3429000"/>
            <a:ext cx="1133015" cy="10239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0E7AC-FC5E-9F54-004A-782DC3F819B6}"/>
              </a:ext>
            </a:extLst>
          </p:cNvPr>
          <p:cNvSpPr txBox="1"/>
          <p:nvPr/>
        </p:nvSpPr>
        <p:spPr>
          <a:xfrm>
            <a:off x="0" y="6641964"/>
            <a:ext cx="5541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2"/>
              </a:rPr>
              <a:t>Troubleshooting upgrade </a:t>
            </a:r>
            <a:r>
              <a:rPr lang="en-US" sz="1000" dirty="0"/>
              <a:t>      </a:t>
            </a:r>
            <a:r>
              <a:rPr lang="en-US" sz="1000" dirty="0">
                <a:hlinkClick r:id="rId23"/>
              </a:rPr>
              <a:t>Troubleshooting CPD</a:t>
            </a:r>
            <a:r>
              <a:rPr lang="en-US" sz="1000" dirty="0"/>
              <a:t>        </a:t>
            </a:r>
            <a:r>
              <a:rPr lang="en-US" sz="1000" dirty="0">
                <a:hlinkClick r:id="rId24"/>
              </a:rPr>
              <a:t>Limitations and known issues for WKC</a:t>
            </a:r>
            <a:r>
              <a:rPr lang="en-US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17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548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Mono</vt:lpstr>
      <vt:lpstr>Office Theme</vt:lpstr>
      <vt:lpstr>CP4D – Administration Day 2 Operation – Upgrade from 4.6.3 to 4.6.4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CP4D – Administration Day 2 Operation – Upgrade from 4.6.3 to 4.6.4 </dc:title>
  <dc:creator>David A Krier</dc:creator>
  <cp:lastModifiedBy>David A Krier</cp:lastModifiedBy>
  <cp:revision>3</cp:revision>
  <dcterms:created xsi:type="dcterms:W3CDTF">2023-04-04T22:10:30Z</dcterms:created>
  <dcterms:modified xsi:type="dcterms:W3CDTF">2023-04-05T20:12:12Z</dcterms:modified>
</cp:coreProperties>
</file>