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1" r:id="rId2"/>
    <p:sldId id="260" r:id="rId3"/>
    <p:sldId id="265" r:id="rId4"/>
    <p:sldId id="267" r:id="rId5"/>
    <p:sldId id="280" r:id="rId6"/>
    <p:sldId id="284" r:id="rId7"/>
    <p:sldId id="285" r:id="rId8"/>
    <p:sldId id="286" r:id="rId9"/>
    <p:sldId id="287" r:id="rId10"/>
    <p:sldId id="288" r:id="rId11"/>
    <p:sldId id="282" r:id="rId12"/>
    <p:sldId id="283" r:id="rId13"/>
    <p:sldId id="289" r:id="rId14"/>
    <p:sldId id="263" r:id="rId15"/>
  </p:sldIdLst>
  <p:sldSz cx="12192000" cy="6858000"/>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0F593973-7D08-4C39-BE97-71D4E883AE51}">
          <p14:sldIdLst>
            <p14:sldId id="261"/>
          </p14:sldIdLst>
        </p14:section>
        <p14:section name="目录" id="{E48F2B82-999A-4038-BE4B-1C27517917D3}">
          <p14:sldIdLst>
            <p14:sldId id="260"/>
          </p14:sldIdLst>
        </p14:section>
        <p14:section name="内容" id="{CAEB25E9-CD8E-4690-8EC7-EA0D47B0C29A}">
          <p14:sldIdLst>
            <p14:sldId id="265"/>
            <p14:sldId id="267"/>
            <p14:sldId id="280"/>
            <p14:sldId id="284"/>
            <p14:sldId id="285"/>
            <p14:sldId id="286"/>
            <p14:sldId id="287"/>
            <p14:sldId id="288"/>
            <p14:sldId id="282"/>
            <p14:sldId id="283"/>
            <p14:sldId id="289"/>
          </p14:sldIdLst>
        </p14:section>
        <p14:section name="结束" id="{2AC797FB-0D4F-49DB-9AD1-944B8A1C1981}">
          <p14:sldIdLst>
            <p14:sldId id="263"/>
          </p14:sldIdLst>
        </p14:section>
      </p14:sectionLst>
    </p:ext>
    <p:ext uri="{EFAFB233-063F-42B5-8137-9DF3F51BA10A}">
      <p15:sldGuideLst xmlns:p15="http://schemas.microsoft.com/office/powerpoint/2012/main">
        <p15:guide id="1" orient="horz" pos="4319">
          <p15:clr>
            <a:srgbClr val="A4A3A4"/>
          </p15:clr>
        </p15:guide>
        <p15:guide id="2" pos="7679">
          <p15:clr>
            <a:srgbClr val="A4A3A4"/>
          </p15:clr>
        </p15:guide>
        <p15:guide id="3" pos="3840">
          <p15:clr>
            <a:srgbClr val="A4A3A4"/>
          </p15:clr>
        </p15:guide>
        <p15:guide id="4"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hong Duan" initials="SD" lastIdx="5"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58" autoAdjust="0"/>
  </p:normalViewPr>
  <p:slideViewPr>
    <p:cSldViewPr snapToGrid="0">
      <p:cViewPr varScale="1">
        <p:scale>
          <a:sx n="69" d="100"/>
          <a:sy n="69" d="100"/>
        </p:scale>
        <p:origin x="1234" y="77"/>
      </p:cViewPr>
      <p:guideLst>
        <p:guide orient="horz" pos="4319"/>
        <p:guide pos="7679"/>
        <p:guide pos="3840"/>
        <p:guide orient="horz" pos="2160"/>
      </p:guideLst>
    </p:cSldViewPr>
  </p:slideViewPr>
  <p:outlineViewPr>
    <p:cViewPr>
      <p:scale>
        <a:sx n="33" d="100"/>
        <a:sy n="33" d="100"/>
      </p:scale>
      <p:origin x="0" y="-9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019CD-F901-4082-BDA4-A48823504CB6}" type="datetimeFigureOut">
              <a:rPr lang="zh-CN" altLang="en-US" smtClean="0"/>
              <a:t>2024/11/2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58F269-6570-42AE-B724-18DD9C5ECED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5073B"/>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集中式元数据管理</a:t>
            </a:r>
            <a:r>
              <a:rPr lang="zh-CN" altLang="en-US" dirty="0"/>
              <a:t>确实可以帮助减少部分数据存储节点的故障恢复时间，主要原因在于中心化的元数据节点可以快速定位和管理数据副本。但它的作用是有限的，效果取决于具体的实现方式和场景。以下是集中式元数据管理在存储节点故障恢复方面的优势及其局限性：</a:t>
            </a:r>
          </a:p>
          <a:p>
            <a:r>
              <a:rPr lang="zh-CN" altLang="en-US" b="1" dirty="0"/>
              <a:t>优势</a:t>
            </a:r>
          </a:p>
          <a:p>
            <a:pPr>
              <a:buFont typeface="+mj-lt"/>
              <a:buAutoNum type="arabicPeriod"/>
            </a:pPr>
            <a:r>
              <a:rPr lang="zh-CN" altLang="en-US" b="1" dirty="0"/>
              <a:t>快速定位数据副本</a:t>
            </a:r>
            <a:br>
              <a:rPr lang="zh-CN" altLang="en-US" dirty="0"/>
            </a:br>
            <a:r>
              <a:rPr lang="zh-CN" altLang="en-US" dirty="0"/>
              <a:t>集中式元数据节点通常会记录每份数据的具体位置和副本分布情况。在某个存储节点发生故障时，元数据节点可以快速找到该节点上数据的其他副本，并通知客户端访问这些副本，从而实现快速切换。这减少了因节点故障导致的数据不可用时间。</a:t>
            </a:r>
          </a:p>
          <a:p>
            <a:pPr>
              <a:buFont typeface="+mj-lt"/>
              <a:buAutoNum type="arabicPeriod"/>
            </a:pPr>
            <a:r>
              <a:rPr lang="zh-CN" altLang="en-US" b="1" dirty="0"/>
              <a:t>便于执行再均衡和重复制</a:t>
            </a:r>
            <a:br>
              <a:rPr lang="zh-CN" altLang="en-US" dirty="0"/>
            </a:br>
            <a:r>
              <a:rPr lang="zh-CN" altLang="en-US" dirty="0"/>
              <a:t>在存储节点发生故障后，集中式元数据节点可以快速检测到缺失的副本，并自动触发再均衡或重复制过程。它可以将受影响的数据重新分配到健康节点上，确保数据的冗余性和可用性。由于元数据集中管理，系统可以更快地完成数据副本恢复的决策和调度，提升故障恢复速度。</a:t>
            </a:r>
          </a:p>
          <a:p>
            <a:pPr>
              <a:buFont typeface="+mj-lt"/>
              <a:buAutoNum type="arabicPeriod"/>
            </a:pPr>
            <a:r>
              <a:rPr lang="zh-CN" altLang="en-US" b="1" dirty="0"/>
              <a:t>减少故障检测延迟</a:t>
            </a:r>
            <a:br>
              <a:rPr lang="zh-CN" altLang="en-US" dirty="0"/>
            </a:br>
            <a:r>
              <a:rPr lang="zh-CN" altLang="en-US" dirty="0"/>
              <a:t>集中式元数据管理系统通常可以快速监控和检测存储节点的健康状态。如果某个存储节点发生故障，元数据节点能够及时更新元数据状态，将故障节点标记为不可用，从而触发故障恢复流程。这种集中式监控机制相比分布式检测往往具有更低的延迟。</a:t>
            </a:r>
          </a:p>
          <a:p>
            <a:endParaRPr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12</a:t>
            </a:fld>
            <a:endParaRPr lang="zh-CN" altLang="en-US"/>
          </a:p>
        </p:txBody>
      </p:sp>
    </p:spTree>
    <p:extLst>
      <p:ext uri="{BB962C8B-B14F-4D97-AF65-F5344CB8AC3E}">
        <p14:creationId xmlns:p14="http://schemas.microsoft.com/office/powerpoint/2010/main" val="3590913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集中式元数据管理，这种方式的优点是简单、高效，容易实现一致性管理；缺点在于中心节点的故障会导致整个系统的元数据不可用，同时该节点成为系统的瓶颈。</a:t>
            </a:r>
            <a:endParaRPr lang="en-US" altLang="zh-CN" dirty="0"/>
          </a:p>
          <a:p>
            <a:r>
              <a:rPr lang="zh-CN" altLang="en-US" dirty="0"/>
              <a:t>分布式元数据管理，这种方式的优点是高可用、扩展性好，但一致性管理较复杂。</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5</a:t>
            </a:fld>
            <a:endParaRPr lang="zh-CN" altLang="en-US"/>
          </a:p>
        </p:txBody>
      </p:sp>
    </p:spTree>
    <p:extLst>
      <p:ext uri="{BB962C8B-B14F-4D97-AF65-F5344CB8AC3E}">
        <p14:creationId xmlns:p14="http://schemas.microsoft.com/office/powerpoint/2010/main" val="1057734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1F2328"/>
                </a:solidFill>
                <a:effectLst/>
                <a:latin typeface="-apple-system"/>
              </a:rPr>
              <a:t>MetaServer</a:t>
            </a:r>
            <a:r>
              <a:rPr lang="en-US" altLang="zh-CN" b="0" i="0" dirty="0">
                <a:solidFill>
                  <a:srgbClr val="1F2328"/>
                </a:solidFill>
                <a:effectLst/>
                <a:latin typeface="-apple-system"/>
              </a:rPr>
              <a:t> </a:t>
            </a:r>
            <a:r>
              <a:rPr lang="zh-CN" altLang="en-US" b="0" i="0" dirty="0">
                <a:solidFill>
                  <a:srgbClr val="1F2328"/>
                </a:solidFill>
                <a:effectLst/>
                <a:latin typeface="-apple-system"/>
              </a:rPr>
              <a:t>负责管理集群的全局状态，为了对抗单个 </a:t>
            </a:r>
            <a:r>
              <a:rPr lang="en-US" altLang="zh-CN" b="0" i="0" dirty="0" err="1">
                <a:solidFill>
                  <a:srgbClr val="1F2328"/>
                </a:solidFill>
                <a:effectLst/>
                <a:latin typeface="-apple-system"/>
              </a:rPr>
              <a:t>ReplicaServer</a:t>
            </a:r>
            <a:r>
              <a:rPr lang="en-US" altLang="zh-CN" b="0" i="0" dirty="0">
                <a:solidFill>
                  <a:srgbClr val="1F2328"/>
                </a:solidFill>
                <a:effectLst/>
                <a:latin typeface="-apple-system"/>
              </a:rPr>
              <a:t> </a:t>
            </a:r>
            <a:r>
              <a:rPr lang="zh-CN" altLang="en-US" b="0" i="0" dirty="0">
                <a:solidFill>
                  <a:srgbClr val="1F2328"/>
                </a:solidFill>
                <a:effectLst/>
                <a:latin typeface="-apple-system"/>
              </a:rPr>
              <a:t>的失效，每个 </a:t>
            </a:r>
            <a:r>
              <a:rPr lang="en-US" altLang="zh-CN" b="0" i="0" dirty="0">
                <a:solidFill>
                  <a:srgbClr val="1F2328"/>
                </a:solidFill>
                <a:effectLst/>
                <a:latin typeface="-apple-system"/>
              </a:rPr>
              <a:t>Partition </a:t>
            </a:r>
            <a:r>
              <a:rPr lang="zh-CN" altLang="en-US" b="0" i="0" dirty="0">
                <a:solidFill>
                  <a:srgbClr val="1F2328"/>
                </a:solidFill>
                <a:effectLst/>
                <a:latin typeface="-apple-system"/>
              </a:rPr>
              <a:t>都有三个副本，分散到不同的 </a:t>
            </a:r>
            <a:r>
              <a:rPr lang="en-US" altLang="zh-CN" b="0" i="0" dirty="0" err="1">
                <a:solidFill>
                  <a:srgbClr val="1F2328"/>
                </a:solidFill>
                <a:effectLst/>
                <a:latin typeface="-apple-system"/>
              </a:rPr>
              <a:t>ReplicaServer</a:t>
            </a:r>
            <a:r>
              <a:rPr lang="en-US" altLang="zh-CN" b="0" i="0" dirty="0">
                <a:solidFill>
                  <a:srgbClr val="1F2328"/>
                </a:solidFill>
                <a:effectLst/>
                <a:latin typeface="-apple-system"/>
              </a:rPr>
              <a:t> </a:t>
            </a:r>
            <a:r>
              <a:rPr lang="zh-CN" altLang="en-US" b="0" i="0" dirty="0">
                <a:solidFill>
                  <a:srgbClr val="1F2328"/>
                </a:solidFill>
                <a:effectLst/>
                <a:latin typeface="-apple-system"/>
              </a:rPr>
              <a:t>上。</a:t>
            </a:r>
            <a:endParaRPr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6</a:t>
            </a:fld>
            <a:endParaRPr lang="zh-CN" altLang="en-US"/>
          </a:p>
        </p:txBody>
      </p:sp>
    </p:spTree>
    <p:extLst>
      <p:ext uri="{BB962C8B-B14F-4D97-AF65-F5344CB8AC3E}">
        <p14:creationId xmlns:p14="http://schemas.microsoft.com/office/powerpoint/2010/main" val="1287165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7</a:t>
            </a:fld>
            <a:endParaRPr lang="zh-CN" altLang="en-US"/>
          </a:p>
        </p:txBody>
      </p:sp>
    </p:spTree>
    <p:extLst>
      <p:ext uri="{BB962C8B-B14F-4D97-AF65-F5344CB8AC3E}">
        <p14:creationId xmlns:p14="http://schemas.microsoft.com/office/powerpoint/2010/main" val="140996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8</a:t>
            </a:fld>
            <a:endParaRPr lang="zh-CN" altLang="en-US"/>
          </a:p>
        </p:txBody>
      </p:sp>
    </p:spTree>
    <p:extLst>
      <p:ext uri="{BB962C8B-B14F-4D97-AF65-F5344CB8AC3E}">
        <p14:creationId xmlns:p14="http://schemas.microsoft.com/office/powerpoint/2010/main" val="3392338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9</a:t>
            </a:fld>
            <a:endParaRPr lang="zh-CN" altLang="en-US"/>
          </a:p>
        </p:txBody>
      </p:sp>
    </p:spTree>
    <p:extLst>
      <p:ext uri="{BB962C8B-B14F-4D97-AF65-F5344CB8AC3E}">
        <p14:creationId xmlns:p14="http://schemas.microsoft.com/office/powerpoint/2010/main" val="593688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10</a:t>
            </a:fld>
            <a:endParaRPr lang="zh-CN" altLang="en-US"/>
          </a:p>
        </p:txBody>
      </p:sp>
    </p:spTree>
    <p:extLst>
      <p:ext uri="{BB962C8B-B14F-4D97-AF65-F5344CB8AC3E}">
        <p14:creationId xmlns:p14="http://schemas.microsoft.com/office/powerpoint/2010/main" val="409149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F2328"/>
                </a:solidFill>
                <a:effectLst/>
                <a:latin typeface="-apple-system"/>
              </a:rPr>
              <a:t>读请求操作更加简单，客户端直接和 </a:t>
            </a:r>
            <a:r>
              <a:rPr lang="en-US" altLang="zh-CN" b="0" i="0" dirty="0">
                <a:solidFill>
                  <a:srgbClr val="1F2328"/>
                </a:solidFill>
                <a:effectLst/>
                <a:latin typeface="-apple-system"/>
              </a:rPr>
              <a:t>primary </a:t>
            </a:r>
            <a:r>
              <a:rPr lang="zh-CN" altLang="en-US" b="0" i="0" dirty="0">
                <a:solidFill>
                  <a:srgbClr val="1F2328"/>
                </a:solidFill>
                <a:effectLst/>
                <a:latin typeface="-apple-system"/>
              </a:rPr>
              <a:t>发起读请求，</a:t>
            </a:r>
            <a:r>
              <a:rPr lang="en-US" altLang="zh-CN" b="0" i="0" dirty="0">
                <a:solidFill>
                  <a:srgbClr val="1F2328"/>
                </a:solidFill>
                <a:effectLst/>
                <a:latin typeface="-apple-system"/>
              </a:rPr>
              <a:t>primary </a:t>
            </a:r>
            <a:r>
              <a:rPr lang="zh-CN" altLang="en-US" b="0" i="0" dirty="0">
                <a:solidFill>
                  <a:srgbClr val="1F2328"/>
                </a:solidFill>
                <a:effectLst/>
                <a:latin typeface="-apple-system"/>
              </a:rPr>
              <a:t>因为拥有全部数据，所以直接进行响应。</a:t>
            </a:r>
            <a:endParaRPr lang="zh-CN" altLang="en-US" dirty="0"/>
          </a:p>
        </p:txBody>
      </p:sp>
      <p:sp>
        <p:nvSpPr>
          <p:cNvPr id="4" name="灯片编号占位符 3"/>
          <p:cNvSpPr>
            <a:spLocks noGrp="1"/>
          </p:cNvSpPr>
          <p:nvPr>
            <p:ph type="sldNum" sz="quarter" idx="5"/>
          </p:nvPr>
        </p:nvSpPr>
        <p:spPr/>
        <p:txBody>
          <a:bodyPr/>
          <a:lstStyle/>
          <a:p>
            <a:fld id="{9A58F269-6570-42AE-B724-18DD9C5ECED9}" type="slidenum">
              <a:rPr lang="zh-CN" altLang="en-US" smtClean="0"/>
              <a:t>11</a:t>
            </a:fld>
            <a:endParaRPr lang="zh-CN" altLang="en-US"/>
          </a:p>
        </p:txBody>
      </p:sp>
    </p:spTree>
    <p:extLst>
      <p:ext uri="{BB962C8B-B14F-4D97-AF65-F5344CB8AC3E}">
        <p14:creationId xmlns:p14="http://schemas.microsoft.com/office/powerpoint/2010/main" val="373287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1.xml"/><Relationship Id="rId4"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grpSp>
        <p:nvGrpSpPr>
          <p:cNvPr id="10" name="bg"/>
          <p:cNvGrpSpPr/>
          <p:nvPr/>
        </p:nvGrpSpPr>
        <p:grpSpPr>
          <a:xfrm>
            <a:off x="3828434" y="680065"/>
            <a:ext cx="4535131" cy="4526273"/>
            <a:chOff x="2275803" y="836479"/>
            <a:chExt cx="4535131" cy="4526273"/>
          </a:xfrm>
        </p:grpSpPr>
        <p:pic>
          <p:nvPicPr>
            <p:cNvPr id="11" name="求实鼎新" descr="校徽.pdf"/>
            <p:cNvPicPr>
              <a:picLocks noChangeAspect="1"/>
            </p:cNvPicPr>
            <p:nvPr/>
          </p:nvPicPr>
          <p:blipFill rotWithShape="1">
            <a:blip r:embed="rId2">
              <a:alphaModFix amt="11000"/>
              <a:extLst>
                <a:ext uri="{28A0092B-C50C-407E-A947-70E740481C1C}">
                  <a14:useLocalDpi xmlns:a14="http://schemas.microsoft.com/office/drawing/2010/main" val="0"/>
                </a:ext>
              </a:extLst>
            </a:blip>
            <a:srcRect l="27788" t="24870" r="34350" b="19376"/>
            <a:stretch>
              <a:fillRect/>
            </a:stretch>
          </p:blipFill>
          <p:spPr>
            <a:xfrm>
              <a:off x="2275803" y="836479"/>
              <a:ext cx="4535131" cy="4526273"/>
            </a:xfrm>
            <a:prstGeom prst="rect">
              <a:avLst/>
            </a:prstGeom>
            <a:ln>
              <a:noFill/>
            </a:ln>
          </p:spPr>
        </p:pic>
        <p:pic>
          <p:nvPicPr>
            <p:cNvPr id="12" name="MICL-large" descr="蓝色.jpg"/>
            <p:cNvPicPr>
              <a:picLocks noChangeAspect="1"/>
            </p:cNvPicPr>
            <p:nvPr/>
          </p:nvPicPr>
          <p:blipFill rotWithShape="1">
            <a:blip r:embed="rId3">
              <a:extLst>
                <a:ext uri="{BEBA8EAE-BF5A-486C-A8C5-ECC9F3942E4B}">
                  <a14:imgProps xmlns:a14="http://schemas.microsoft.com/office/drawing/2010/main">
                    <a14:imgLayer r:embed="rId4">
                      <a14:imgEffect>
                        <a14:backgroundRemoval t="800" b="80000" l="8600" r="87400">
                          <a14:foregroundMark x1="57200" y1="28600" x2="57200" y2="28600"/>
                          <a14:foregroundMark x1="75400" y1="32800" x2="75400" y2="32800"/>
                          <a14:foregroundMark x1="54800" y1="10400" x2="54800" y2="10400"/>
                          <a14:foregroundMark x1="26800" y1="34600" x2="26800" y2="34600"/>
                          <a14:foregroundMark x1="52400" y1="66200" x2="52400" y2="66200"/>
                        </a14:backgroundRemoval>
                      </a14:imgEffect>
                    </a14:imgLayer>
                  </a14:imgProps>
                </a:ext>
                <a:ext uri="{28A0092B-C50C-407E-A947-70E740481C1C}">
                  <a14:useLocalDpi xmlns:a14="http://schemas.microsoft.com/office/drawing/2010/main" val="0"/>
                </a:ext>
              </a:extLst>
            </a:blip>
            <a:srcRect l="12528" r="11006" b="20893"/>
            <a:stretch>
              <a:fillRect/>
            </a:stretch>
          </p:blipFill>
          <p:spPr>
            <a:xfrm>
              <a:off x="4065348" y="1456549"/>
              <a:ext cx="956039" cy="989049"/>
            </a:xfrm>
            <a:prstGeom prst="rect">
              <a:avLst/>
            </a:prstGeom>
          </p:spPr>
        </p:pic>
      </p:grpSp>
      <p:sp>
        <p:nvSpPr>
          <p:cNvPr id="13" name="主讲人"/>
          <p:cNvSpPr>
            <a:spLocks noGrp="1"/>
          </p:cNvSpPr>
          <p:nvPr>
            <p:ph type="body" sz="quarter" idx="13" hasCustomPrompt="1"/>
          </p:nvPr>
        </p:nvSpPr>
        <p:spPr>
          <a:xfrm>
            <a:off x="4178137" y="4669971"/>
            <a:ext cx="3835721" cy="1507964"/>
          </a:xfrm>
        </p:spPr>
        <p:txBody>
          <a:bodyPr>
            <a:noAutofit/>
          </a:bodyPr>
          <a:lstStyle>
            <a:lvl1pPr marL="0" marR="0" indent="0" algn="ctr" defTabSz="457200" rtl="0" eaLnBrk="1" fontAlgn="auto" latinLnBrk="0" hangingPunct="1">
              <a:lnSpc>
                <a:spcPct val="100000"/>
              </a:lnSpc>
              <a:spcBef>
                <a:spcPct val="20000"/>
              </a:spcBef>
              <a:spcAft>
                <a:spcPts val="0"/>
              </a:spcAft>
              <a:buClrTx/>
              <a:buSzTx/>
              <a:buFont typeface="Arial" panose="020B0604020202020204"/>
              <a:buNone/>
              <a:defRPr sz="2800">
                <a:solidFill>
                  <a:schemeClr val="accent1">
                    <a:lumMod val="75000"/>
                  </a:schemeClr>
                </a:solidFill>
              </a:defRPr>
            </a:lvl1p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lang="zh-CN" altLang="en-US" sz="2800" kern="1200" dirty="0">
                <a:solidFill>
                  <a:schemeClr val="accent1">
                    <a:lumMod val="75000"/>
                  </a:schemeClr>
                </a:solidFill>
                <a:latin typeface="+mn-lt"/>
                <a:ea typeface="+mn-ea"/>
                <a:cs typeface="+mn-cs"/>
              </a:rPr>
              <a:t>单击此处添加主讲人和时间等信息</a:t>
            </a:r>
            <a:endParaRPr lang="zh-CN" altLang="en-US" sz="3200" kern="1200" dirty="0">
              <a:solidFill>
                <a:schemeClr val="accent1">
                  <a:lumMod val="75000"/>
                </a:schemeClr>
              </a:solidFill>
              <a:latin typeface="+mn-lt"/>
              <a:ea typeface="+mn-ea"/>
              <a:cs typeface="+mn-cs"/>
            </a:endParaRPr>
          </a:p>
        </p:txBody>
      </p:sp>
      <p:sp>
        <p:nvSpPr>
          <p:cNvPr id="14" name="副标题"/>
          <p:cNvSpPr>
            <a:spLocks noGrp="1"/>
          </p:cNvSpPr>
          <p:nvPr>
            <p:ph type="subTitle" idx="1"/>
          </p:nvPr>
        </p:nvSpPr>
        <p:spPr>
          <a:xfrm>
            <a:off x="2895598" y="3330642"/>
            <a:ext cx="6400800" cy="518443"/>
          </a:xfrm>
        </p:spPr>
        <p:txBody>
          <a:bodyPr/>
          <a:lstStyle>
            <a:lvl1pPr marL="0" indent="0" algn="ctr">
              <a:buNone/>
              <a:defRPr>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endParaRPr kumimoji="1" lang="zh-CN" altLang="en-US" dirty="0"/>
          </a:p>
        </p:txBody>
      </p:sp>
      <p:cxnSp>
        <p:nvCxnSpPr>
          <p:cNvPr id="17" name="标题分割线"/>
          <p:cNvCxnSpPr/>
          <p:nvPr/>
        </p:nvCxnSpPr>
        <p:spPr>
          <a:xfrm>
            <a:off x="2463569" y="3247109"/>
            <a:ext cx="7264861" cy="0"/>
          </a:xfrm>
          <a:prstGeom prst="line">
            <a:avLst/>
          </a:prstGeom>
          <a:ln w="127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8" name="标题"/>
          <p:cNvSpPr>
            <a:spLocks noGrp="1"/>
          </p:cNvSpPr>
          <p:nvPr>
            <p:ph type="ctrTitle"/>
          </p:nvPr>
        </p:nvSpPr>
        <p:spPr>
          <a:xfrm>
            <a:off x="2209799" y="2411358"/>
            <a:ext cx="7772400" cy="801511"/>
          </a:xfrm>
        </p:spPr>
        <p:txBody>
          <a:bodyPr/>
          <a:lstStyle>
            <a:lvl1pPr>
              <a:defRPr>
                <a:solidFill>
                  <a:schemeClr val="tx2">
                    <a:lumMod val="75000"/>
                  </a:schemeClr>
                </a:solidFill>
              </a:defRPr>
            </a:lvl1pPr>
          </a:lstStyle>
          <a:p>
            <a:r>
              <a:rPr kumimoji="1" lang="zh-CN" altLang="en-US"/>
              <a:t>单击此处编辑母版标题样式</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单标题幻灯片">
    <p:spTree>
      <p:nvGrpSpPr>
        <p:cNvPr id="1" name=""/>
        <p:cNvGrpSpPr/>
        <p:nvPr/>
      </p:nvGrpSpPr>
      <p:grpSpPr>
        <a:xfrm>
          <a:off x="0" y="0"/>
          <a:ext cx="0" cy="0"/>
          <a:chOff x="0" y="0"/>
          <a:chExt cx="0" cy="0"/>
        </a:xfrm>
      </p:grpSpPr>
      <p:cxnSp>
        <p:nvCxnSpPr>
          <p:cNvPr id="9" name="标题分割线"/>
          <p:cNvCxnSpPr/>
          <p:nvPr userDrawn="1"/>
        </p:nvCxnSpPr>
        <p:spPr>
          <a:xfrm>
            <a:off x="2209799" y="2841754"/>
            <a:ext cx="7772400" cy="0"/>
          </a:xfrm>
          <a:prstGeom prst="line">
            <a:avLst/>
          </a:prstGeom>
          <a:ln w="127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10" name="bg"/>
          <p:cNvGrpSpPr/>
          <p:nvPr/>
        </p:nvGrpSpPr>
        <p:grpSpPr>
          <a:xfrm>
            <a:off x="3828434" y="680065"/>
            <a:ext cx="4535131" cy="4526273"/>
            <a:chOff x="2275803" y="836479"/>
            <a:chExt cx="4535131" cy="4526273"/>
          </a:xfrm>
        </p:grpSpPr>
        <p:pic>
          <p:nvPicPr>
            <p:cNvPr id="11" name="求实鼎新" descr="校徽.pdf"/>
            <p:cNvPicPr>
              <a:picLocks noChangeAspect="1"/>
            </p:cNvPicPr>
            <p:nvPr/>
          </p:nvPicPr>
          <p:blipFill rotWithShape="1">
            <a:blip r:embed="rId2">
              <a:alphaModFix amt="11000"/>
              <a:extLst>
                <a:ext uri="{28A0092B-C50C-407E-A947-70E740481C1C}">
                  <a14:useLocalDpi xmlns:a14="http://schemas.microsoft.com/office/drawing/2010/main" val="0"/>
                </a:ext>
              </a:extLst>
            </a:blip>
            <a:srcRect l="27788" t="24870" r="34350" b="19376"/>
            <a:stretch>
              <a:fillRect/>
            </a:stretch>
          </p:blipFill>
          <p:spPr>
            <a:xfrm>
              <a:off x="2275803" y="836479"/>
              <a:ext cx="4535131" cy="4526273"/>
            </a:xfrm>
            <a:prstGeom prst="rect">
              <a:avLst/>
            </a:prstGeom>
            <a:solidFill>
              <a:schemeClr val="bg1"/>
            </a:solidFill>
            <a:ln>
              <a:noFill/>
            </a:ln>
          </p:spPr>
        </p:pic>
        <p:pic>
          <p:nvPicPr>
            <p:cNvPr id="12" name="MICL-large" descr="蓝色.jpg"/>
            <p:cNvPicPr>
              <a:picLocks noChangeAspect="1"/>
            </p:cNvPicPr>
            <p:nvPr/>
          </p:nvPicPr>
          <p:blipFill rotWithShape="1">
            <a:blip r:embed="rId3">
              <a:extLst>
                <a:ext uri="{BEBA8EAE-BF5A-486C-A8C5-ECC9F3942E4B}">
                  <a14:imgProps xmlns:a14="http://schemas.microsoft.com/office/drawing/2010/main">
                    <a14:imgLayer r:embed="rId4">
                      <a14:imgEffect>
                        <a14:backgroundRemoval t="800" b="80000" l="8600" r="87400">
                          <a14:foregroundMark x1="57200" y1="28600" x2="57200" y2="28600"/>
                          <a14:foregroundMark x1="75400" y1="32800" x2="75400" y2="32800"/>
                          <a14:foregroundMark x1="54800" y1="10400" x2="54800" y2="10400"/>
                          <a14:foregroundMark x1="26800" y1="34600" x2="26800" y2="34600"/>
                          <a14:foregroundMark x1="52400" y1="66200" x2="52400" y2="66200"/>
                        </a14:backgroundRemoval>
                      </a14:imgEffect>
                    </a14:imgLayer>
                  </a14:imgProps>
                </a:ext>
                <a:ext uri="{28A0092B-C50C-407E-A947-70E740481C1C}">
                  <a14:useLocalDpi xmlns:a14="http://schemas.microsoft.com/office/drawing/2010/main" val="0"/>
                </a:ext>
              </a:extLst>
            </a:blip>
            <a:srcRect l="12528" r="11006" b="20893"/>
            <a:stretch>
              <a:fillRect/>
            </a:stretch>
          </p:blipFill>
          <p:spPr>
            <a:xfrm>
              <a:off x="4065348" y="1456549"/>
              <a:ext cx="956039" cy="989049"/>
            </a:xfrm>
            <a:prstGeom prst="rect">
              <a:avLst/>
            </a:prstGeom>
          </p:spPr>
        </p:pic>
      </p:grpSp>
      <p:sp>
        <p:nvSpPr>
          <p:cNvPr id="13" name="主讲人"/>
          <p:cNvSpPr>
            <a:spLocks noGrp="1"/>
          </p:cNvSpPr>
          <p:nvPr>
            <p:ph type="body" sz="quarter" idx="13" hasCustomPrompt="1"/>
          </p:nvPr>
        </p:nvSpPr>
        <p:spPr>
          <a:xfrm>
            <a:off x="4178137" y="4669971"/>
            <a:ext cx="3835721" cy="1507964"/>
          </a:xfrm>
        </p:spPr>
        <p:txBody>
          <a:bodyPr>
            <a:noAutofit/>
          </a:bodyPr>
          <a:lstStyle>
            <a:lvl1pPr marL="0" marR="0" indent="0" algn="ctr" defTabSz="457200" rtl="0" eaLnBrk="1" fontAlgn="auto" latinLnBrk="0" hangingPunct="1">
              <a:lnSpc>
                <a:spcPct val="100000"/>
              </a:lnSpc>
              <a:spcBef>
                <a:spcPct val="20000"/>
              </a:spcBef>
              <a:spcAft>
                <a:spcPts val="0"/>
              </a:spcAft>
              <a:buClrTx/>
              <a:buSzTx/>
              <a:buFont typeface="Arial" panose="020B0604020202020204"/>
              <a:buNone/>
              <a:defRPr sz="2800">
                <a:solidFill>
                  <a:schemeClr val="accent1">
                    <a:lumMod val="75000"/>
                  </a:schemeClr>
                </a:solidFill>
              </a:defRPr>
            </a:lvl1pPr>
          </a:lstStyle>
          <a:p>
            <a:pPr marL="0" marR="0" lvl="0" indent="0" algn="ctr" defTabSz="457200" rtl="0" eaLnBrk="1" fontAlgn="auto" latinLnBrk="0" hangingPunct="1">
              <a:lnSpc>
                <a:spcPct val="100000"/>
              </a:lnSpc>
              <a:spcBef>
                <a:spcPct val="20000"/>
              </a:spcBef>
              <a:spcAft>
                <a:spcPts val="0"/>
              </a:spcAft>
              <a:buClrTx/>
              <a:buSzTx/>
              <a:buFont typeface="Arial" panose="020B0604020202020204"/>
              <a:buNone/>
              <a:defRPr/>
            </a:pPr>
            <a:r>
              <a:rPr lang="zh-CN" altLang="en-US" sz="2800" kern="1200" dirty="0">
                <a:solidFill>
                  <a:schemeClr val="accent1">
                    <a:lumMod val="75000"/>
                  </a:schemeClr>
                </a:solidFill>
                <a:latin typeface="+mn-lt"/>
                <a:ea typeface="+mn-ea"/>
                <a:cs typeface="+mn-cs"/>
              </a:rPr>
              <a:t>单击此处添加主讲人和时间等信息</a:t>
            </a:r>
            <a:endParaRPr lang="zh-CN" altLang="en-US" sz="3200" kern="1200" dirty="0">
              <a:solidFill>
                <a:schemeClr val="accent1">
                  <a:lumMod val="75000"/>
                </a:schemeClr>
              </a:solidFill>
              <a:latin typeface="+mn-lt"/>
              <a:ea typeface="+mn-ea"/>
              <a:cs typeface="+mn-cs"/>
            </a:endParaRPr>
          </a:p>
        </p:txBody>
      </p:sp>
      <p:sp>
        <p:nvSpPr>
          <p:cNvPr id="18" name="标题"/>
          <p:cNvSpPr>
            <a:spLocks noGrp="1"/>
          </p:cNvSpPr>
          <p:nvPr>
            <p:ph type="ctrTitle"/>
          </p:nvPr>
        </p:nvSpPr>
        <p:spPr>
          <a:xfrm>
            <a:off x="2209799" y="2411358"/>
            <a:ext cx="7772400" cy="801511"/>
          </a:xfrm>
        </p:spPr>
        <p:txBody>
          <a:bodyPr/>
          <a:lstStyle>
            <a:lvl1pPr>
              <a:defRPr>
                <a:solidFill>
                  <a:schemeClr val="tx2">
                    <a:lumMod val="75000"/>
                  </a:schemeClr>
                </a:solidFill>
              </a:defRPr>
            </a:lvl1pPr>
          </a:lstStyle>
          <a:p>
            <a:r>
              <a:rPr kumimoji="1" lang="zh-CN" altLang="en-US"/>
              <a:t>单击此处编辑母版标题样式</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8" name="幻灯片编号占位符"/>
          <p:cNvSpPr>
            <a:spLocks noGrp="1"/>
          </p:cNvSpPr>
          <p:nvPr>
            <p:ph type="sldNum" sz="quarter" idx="12"/>
          </p:nvPr>
        </p:nvSpPr>
        <p:spPr>
          <a:xfrm>
            <a:off x="11347182" y="6356351"/>
            <a:ext cx="844817" cy="365125"/>
          </a:xfrm>
          <a:prstGeom prst="rect">
            <a:avLst/>
          </a:prstGeom>
        </p:spPr>
        <p:txBody>
          <a:bodyPr/>
          <a:lstStyle/>
          <a:p>
            <a:fld id="{FA48DFA3-26EC-3040-BB4E-0FB5C02CC096}" type="slidenum">
              <a:rPr kumimoji="1" lang="zh-CN" altLang="en-US" smtClean="0"/>
              <a:t>‹#›</a:t>
            </a:fld>
            <a:endParaRPr kumimoji="1" lang="zh-CN" altLang="en-US" dirty="0"/>
          </a:p>
        </p:txBody>
      </p:sp>
      <p:sp>
        <p:nvSpPr>
          <p:cNvPr id="5" name="页脚占位符 4"/>
          <p:cNvSpPr>
            <a:spLocks noGrp="1"/>
          </p:cNvSpPr>
          <p:nvPr>
            <p:ph type="ftr" sz="quarter" idx="11"/>
          </p:nvPr>
        </p:nvSpPr>
        <p:spPr/>
        <p:txBody>
          <a:bodyPr/>
          <a:lstStyle/>
          <a:p>
            <a:endParaRPr kumimoji="1" lang="zh-CN" altLang="en-US"/>
          </a:p>
        </p:txBody>
      </p:sp>
      <p:sp>
        <p:nvSpPr>
          <p:cNvPr id="4" name="日期占位符 3"/>
          <p:cNvSpPr>
            <a:spLocks noGrp="1"/>
          </p:cNvSpPr>
          <p:nvPr>
            <p:ph type="dt" sz="half" idx="10"/>
          </p:nvPr>
        </p:nvSpPr>
        <p:spPr/>
        <p:txBody>
          <a:bodyPr/>
          <a:lstStyle/>
          <a:p>
            <a:fld id="{267ADE8F-1EE5-40C6-9882-670BA7E6CBC6}" type="datetime1">
              <a:rPr kumimoji="1" lang="zh-CN" altLang="en-US" smtClean="0"/>
              <a:t>2024/11/2</a:t>
            </a:fld>
            <a:endParaRPr kumimoji="1" lang="zh-CN" altLang="en-US"/>
          </a:p>
        </p:txBody>
      </p:sp>
      <p:sp>
        <p:nvSpPr>
          <p:cNvPr id="3" name="内容占位符 2"/>
          <p:cNvSpPr>
            <a:spLocks noGrp="1"/>
          </p:cNvSpPr>
          <p:nvPr>
            <p:ph idx="1" hasCustomPrompt="1"/>
          </p:nvPr>
        </p:nvSpPr>
        <p:spPr/>
        <p:txBody>
          <a:bodyPr/>
          <a:lstStyle/>
          <a:p>
            <a:pPr lvl="0"/>
            <a:r>
              <a:rPr kumimoji="1" lang="zh-CN" altLang="en-US"/>
              <a:t>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endParaRPr kumimoji="1" lang="zh-CN" altLang="en-US" dirty="0"/>
          </a:p>
        </p:txBody>
      </p:sp>
      <p:cxnSp>
        <p:nvCxnSpPr>
          <p:cNvPr id="11" name="直线连接符 2"/>
          <p:cNvCxnSpPr/>
          <p:nvPr/>
        </p:nvCxnSpPr>
        <p:spPr>
          <a:xfrm>
            <a:off x="947820" y="893855"/>
            <a:ext cx="10536400" cy="0"/>
          </a:xfrm>
          <a:prstGeom prst="line">
            <a:avLst/>
          </a:prstGeom>
          <a:ln w="12700" cmpd="sng">
            <a:solidFill>
              <a:srgbClr val="0A509E"/>
            </a:solidFill>
          </a:ln>
          <a:effectLst/>
        </p:spPr>
        <p:style>
          <a:lnRef idx="2">
            <a:schemeClr val="accent1"/>
          </a:lnRef>
          <a:fillRef idx="0">
            <a:schemeClr val="accent1"/>
          </a:fillRef>
          <a:effectRef idx="1">
            <a:schemeClr val="accent1"/>
          </a:effectRef>
          <a:fontRef idx="minor">
            <a:schemeClr val="tx1"/>
          </a:fontRef>
        </p:style>
      </p:cxnSp>
      <p:pic>
        <p:nvPicPr>
          <p:cNvPr id="9" name="图片 8" descr="蓝色.jpg"/>
          <p:cNvPicPr>
            <a:picLocks noChangeAspect="1"/>
          </p:cNvPicPr>
          <p:nvPr/>
        </p:nvPicPr>
        <p:blipFill rotWithShape="1">
          <a:blip r:embed="rId2">
            <a:extLst>
              <a:ext uri="{BEBA8EAE-BF5A-486C-A8C5-ECC9F3942E4B}">
                <a14:imgProps xmlns:a14="http://schemas.microsoft.com/office/drawing/2010/main">
                  <a14:imgLayer r:embed="rId3">
                    <a14:imgEffect>
                      <a14:backgroundRemoval t="800" b="80000" l="8600" r="87400">
                        <a14:foregroundMark x1="57200" y1="28600" x2="57200" y2="28600"/>
                        <a14:foregroundMark x1="75400" y1="32800" x2="75400" y2="32800"/>
                        <a14:foregroundMark x1="54800" y1="10400" x2="54800" y2="10400"/>
                        <a14:foregroundMark x1="26800" y1="34600" x2="26800" y2="34600"/>
                        <a14:foregroundMark x1="52400" y1="66200" x2="52400" y2="66200"/>
                      </a14:backgroundRemoval>
                    </a14:imgEffect>
                  </a14:imgLayer>
                </a14:imgProps>
              </a:ext>
              <a:ext uri="{28A0092B-C50C-407E-A947-70E740481C1C}">
                <a14:useLocalDpi xmlns:a14="http://schemas.microsoft.com/office/drawing/2010/main" val="0"/>
              </a:ext>
            </a:extLst>
          </a:blip>
          <a:srcRect l="12528" r="11006" b="20893"/>
          <a:stretch>
            <a:fillRect/>
          </a:stretch>
        </p:blipFill>
        <p:spPr>
          <a:xfrm>
            <a:off x="589945" y="199402"/>
            <a:ext cx="715751" cy="740464"/>
          </a:xfrm>
          <a:prstGeom prst="rect">
            <a:avLst/>
          </a:prstGeom>
        </p:spPr>
      </p:pic>
      <p:sp>
        <p:nvSpPr>
          <p:cNvPr id="2" name="标题 1"/>
          <p:cNvSpPr>
            <a:spLocks noGrp="1"/>
          </p:cNvSpPr>
          <p:nvPr>
            <p:ph type="title"/>
          </p:nvPr>
        </p:nvSpPr>
        <p:spPr>
          <a:xfrm>
            <a:off x="1305696" y="210362"/>
            <a:ext cx="10296359" cy="718545"/>
          </a:xfrm>
        </p:spPr>
        <p:txBody>
          <a:bodyPr/>
          <a:lstStyle>
            <a:lvl1pPr algn="l">
              <a:defRPr/>
            </a:lvl1pPr>
          </a:lstStyle>
          <a:p>
            <a:r>
              <a:rPr kumimoji="1" lang="zh-CN" altLang="en-US"/>
              <a:t>单击此处编辑母版标题样式</a:t>
            </a:r>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9" name="幻灯片编号占位符"/>
          <p:cNvSpPr>
            <a:spLocks noGrp="1"/>
          </p:cNvSpPr>
          <p:nvPr>
            <p:ph type="sldNum" sz="quarter" idx="12"/>
          </p:nvPr>
        </p:nvSpPr>
        <p:spPr>
          <a:xfrm>
            <a:off x="11347182" y="6356351"/>
            <a:ext cx="844817" cy="365125"/>
          </a:xfrm>
          <a:prstGeom prst="rect">
            <a:avLst/>
          </a:prstGeom>
        </p:spPr>
        <p:txBody>
          <a:bodyPr/>
          <a:lstStyle/>
          <a:p>
            <a:fld id="{FA48DFA3-26EC-3040-BB4E-0FB5C02CC096}" type="slidenum">
              <a:rPr kumimoji="1" lang="zh-CN" altLang="en-US" smtClean="0"/>
              <a:t>‹#›</a:t>
            </a:fld>
            <a:endParaRPr kumimoji="1" lang="zh-CN" altLang="en-US" dirty="0"/>
          </a:p>
        </p:txBody>
      </p:sp>
      <p:sp>
        <p:nvSpPr>
          <p:cNvPr id="10" name="页脚占位符 4"/>
          <p:cNvSpPr>
            <a:spLocks noGrp="1"/>
          </p:cNvSpPr>
          <p:nvPr>
            <p:ph type="ftr" sz="quarter" idx="11"/>
          </p:nvPr>
        </p:nvSpPr>
        <p:spPr>
          <a:xfrm>
            <a:off x="4165600" y="6356351"/>
            <a:ext cx="3860800" cy="365125"/>
          </a:xfrm>
        </p:spPr>
        <p:txBody>
          <a:bodyPr/>
          <a:lstStyle/>
          <a:p>
            <a:endParaRPr kumimoji="1" lang="zh-CN" altLang="en-US"/>
          </a:p>
        </p:txBody>
      </p:sp>
      <p:sp>
        <p:nvSpPr>
          <p:cNvPr id="11" name="日期占位符 3"/>
          <p:cNvSpPr>
            <a:spLocks noGrp="1"/>
          </p:cNvSpPr>
          <p:nvPr>
            <p:ph type="dt" sz="half" idx="10"/>
          </p:nvPr>
        </p:nvSpPr>
        <p:spPr>
          <a:xfrm>
            <a:off x="609600" y="6356351"/>
            <a:ext cx="2844800" cy="365125"/>
          </a:xfrm>
        </p:spPr>
        <p:txBody>
          <a:bodyPr/>
          <a:lstStyle/>
          <a:p>
            <a:fld id="{267ADE8F-1EE5-40C6-9882-670BA7E6CBC6}" type="datetime1">
              <a:rPr kumimoji="1" lang="zh-CN" altLang="en-US" smtClean="0"/>
              <a:t>2024/11/2</a:t>
            </a:fld>
            <a:endParaRPr kumimoji="1" lang="zh-CN" altLang="en-US"/>
          </a:p>
        </p:txBody>
      </p:sp>
      <p:sp>
        <p:nvSpPr>
          <p:cNvPr id="14" name="标题 1"/>
          <p:cNvSpPr>
            <a:spLocks noGrp="1"/>
          </p:cNvSpPr>
          <p:nvPr>
            <p:ph type="title"/>
          </p:nvPr>
        </p:nvSpPr>
        <p:spPr>
          <a:xfrm>
            <a:off x="1305696" y="210362"/>
            <a:ext cx="10296359" cy="718545"/>
          </a:xfrm>
        </p:spPr>
        <p:txBody>
          <a:bodyPr/>
          <a:lstStyle>
            <a:lvl1pPr algn="l">
              <a:defRPr/>
            </a:lvl1pPr>
          </a:lstStyle>
          <a:p>
            <a:r>
              <a:rPr kumimoji="1" lang="zh-CN" altLang="en-US"/>
              <a:t>单击此处编辑母版标题样式</a:t>
            </a:r>
            <a:endParaRPr kumimoji="1" lang="zh-CN" altLang="en-US" dirty="0"/>
          </a:p>
        </p:txBody>
      </p:sp>
      <p:cxnSp>
        <p:nvCxnSpPr>
          <p:cNvPr id="8" name="直线连接符 2"/>
          <p:cNvCxnSpPr/>
          <p:nvPr/>
        </p:nvCxnSpPr>
        <p:spPr>
          <a:xfrm>
            <a:off x="947820" y="893855"/>
            <a:ext cx="10536400" cy="0"/>
          </a:xfrm>
          <a:prstGeom prst="line">
            <a:avLst/>
          </a:prstGeom>
          <a:ln w="12700" cmpd="sng">
            <a:solidFill>
              <a:srgbClr val="0A509E"/>
            </a:solidFill>
          </a:ln>
          <a:effectLst/>
        </p:spPr>
        <p:style>
          <a:lnRef idx="2">
            <a:schemeClr val="accent1"/>
          </a:lnRef>
          <a:fillRef idx="0">
            <a:schemeClr val="accent1"/>
          </a:fillRef>
          <a:effectRef idx="1">
            <a:schemeClr val="accent1"/>
          </a:effectRef>
          <a:fontRef idx="minor">
            <a:schemeClr val="tx1"/>
          </a:fontRef>
        </p:style>
      </p:cxnSp>
      <p:pic>
        <p:nvPicPr>
          <p:cNvPr id="15" name="图片 14" descr="蓝色.jpg"/>
          <p:cNvPicPr>
            <a:picLocks noChangeAspect="1"/>
          </p:cNvPicPr>
          <p:nvPr/>
        </p:nvPicPr>
        <p:blipFill rotWithShape="1">
          <a:blip r:embed="rId2">
            <a:extLst>
              <a:ext uri="{BEBA8EAE-BF5A-486C-A8C5-ECC9F3942E4B}">
                <a14:imgProps xmlns:a14="http://schemas.microsoft.com/office/drawing/2010/main">
                  <a14:imgLayer r:embed="rId3">
                    <a14:imgEffect>
                      <a14:backgroundRemoval t="800" b="80000" l="8600" r="87400">
                        <a14:foregroundMark x1="57200" y1="28600" x2="57200" y2="28600"/>
                        <a14:foregroundMark x1="75400" y1="32800" x2="75400" y2="32800"/>
                        <a14:foregroundMark x1="54800" y1="10400" x2="54800" y2="10400"/>
                        <a14:foregroundMark x1="26800" y1="34600" x2="26800" y2="34600"/>
                        <a14:foregroundMark x1="52400" y1="66200" x2="52400" y2="66200"/>
                      </a14:backgroundRemoval>
                    </a14:imgEffect>
                  </a14:imgLayer>
                </a14:imgProps>
              </a:ext>
              <a:ext uri="{28A0092B-C50C-407E-A947-70E740481C1C}">
                <a14:useLocalDpi xmlns:a14="http://schemas.microsoft.com/office/drawing/2010/main" val="0"/>
              </a:ext>
            </a:extLst>
          </a:blip>
          <a:srcRect l="12528" r="11006" b="20893"/>
          <a:stretch>
            <a:fillRect/>
          </a:stretch>
        </p:blipFill>
        <p:spPr>
          <a:xfrm>
            <a:off x="589945" y="199402"/>
            <a:ext cx="715751" cy="74046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幻灯片编号占位符"/>
          <p:cNvSpPr>
            <a:spLocks noGrp="1"/>
          </p:cNvSpPr>
          <p:nvPr>
            <p:ph type="sldNum" sz="quarter" idx="12"/>
          </p:nvPr>
        </p:nvSpPr>
        <p:spPr>
          <a:xfrm>
            <a:off x="11347182" y="6356351"/>
            <a:ext cx="844817" cy="365125"/>
          </a:xfrm>
          <a:prstGeom prst="rect">
            <a:avLst/>
          </a:prstGeom>
        </p:spPr>
        <p:txBody>
          <a:bodyPr/>
          <a:lstStyle/>
          <a:p>
            <a:fld id="{FA48DFA3-26EC-3040-BB4E-0FB5C02CC096}" type="slidenum">
              <a:rPr kumimoji="1" lang="zh-CN" altLang="en-US" smtClean="0"/>
              <a:t>‹#›</a:t>
            </a:fld>
            <a:endParaRPr kumimoji="1" lang="zh-CN" altLang="en-US" dirty="0"/>
          </a:p>
        </p:txBody>
      </p:sp>
      <p:sp>
        <p:nvSpPr>
          <p:cNvPr id="3" name="页脚占位符 2"/>
          <p:cNvSpPr>
            <a:spLocks noGrp="1"/>
          </p:cNvSpPr>
          <p:nvPr>
            <p:ph type="ftr" sz="quarter" idx="11"/>
          </p:nvPr>
        </p:nvSpPr>
        <p:spPr/>
        <p:txBody>
          <a:bodyPr/>
          <a:lstStyle/>
          <a:p>
            <a:endParaRPr kumimoji="1" lang="zh-CN" altLang="en-US"/>
          </a:p>
        </p:txBody>
      </p:sp>
      <p:sp>
        <p:nvSpPr>
          <p:cNvPr id="2" name="日期占位符 1"/>
          <p:cNvSpPr>
            <a:spLocks noGrp="1"/>
          </p:cNvSpPr>
          <p:nvPr>
            <p:ph type="dt" sz="half" idx="10"/>
          </p:nvPr>
        </p:nvSpPr>
        <p:spPr/>
        <p:txBody>
          <a:bodyPr/>
          <a:lstStyle/>
          <a:p>
            <a:fld id="{7A10CEE0-9719-4F55-9858-B1E16A874B9A}" type="datetime1">
              <a:rPr kumimoji="1" lang="zh-CN" altLang="en-US" smtClean="0"/>
              <a:t>2024/11/2</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grpSp>
        <p:nvGrpSpPr>
          <p:cNvPr id="10" name="目录"/>
          <p:cNvGrpSpPr/>
          <p:nvPr/>
        </p:nvGrpSpPr>
        <p:grpSpPr>
          <a:xfrm>
            <a:off x="0" y="1"/>
            <a:ext cx="3844085" cy="6872111"/>
            <a:chOff x="0" y="0"/>
            <a:chExt cx="2883064" cy="6872111"/>
          </a:xfrm>
        </p:grpSpPr>
        <p:pic>
          <p:nvPicPr>
            <p:cNvPr id="7" name="目录背景" descr="反白.jpg"/>
            <p:cNvPicPr>
              <a:picLocks noChangeAspect="1"/>
            </p:cNvPicPr>
            <p:nvPr/>
          </p:nvPicPr>
          <p:blipFill rotWithShape="1">
            <a:blip r:embed="rId2">
              <a:extLst>
                <a:ext uri="{28A0092B-C50C-407E-A947-70E740481C1C}">
                  <a14:useLocalDpi xmlns:a14="http://schemas.microsoft.com/office/drawing/2010/main" val="0"/>
                </a:ext>
              </a:extLst>
            </a:blip>
            <a:srcRect t="86444"/>
            <a:stretch>
              <a:fillRect/>
            </a:stretch>
          </p:blipFill>
          <p:spPr>
            <a:xfrm>
              <a:off x="0" y="0"/>
              <a:ext cx="2883064" cy="6872111"/>
            </a:xfrm>
            <a:prstGeom prst="rect">
              <a:avLst/>
            </a:prstGeom>
          </p:spPr>
        </p:pic>
        <p:sp>
          <p:nvSpPr>
            <p:cNvPr id="8" name="文本框-CONTENTS"/>
            <p:cNvSpPr txBox="1"/>
            <p:nvPr/>
          </p:nvSpPr>
          <p:spPr>
            <a:xfrm>
              <a:off x="699020" y="1833511"/>
              <a:ext cx="1485022" cy="923330"/>
            </a:xfrm>
            <a:prstGeom prst="rect">
              <a:avLst/>
            </a:prstGeom>
            <a:noFill/>
          </p:spPr>
          <p:txBody>
            <a:bodyPr wrap="none" rtlCol="0">
              <a:spAutoFit/>
            </a:bodyPr>
            <a:lstStyle/>
            <a:p>
              <a:r>
                <a:rPr kumimoji="1" lang="zh-CN" altLang="en-US" sz="5400" dirty="0">
                  <a:solidFill>
                    <a:schemeClr val="bg1"/>
                  </a:solidFill>
                  <a:latin typeface="微软雅黑"/>
                  <a:ea typeface="微软雅黑"/>
                  <a:cs typeface="微软雅黑"/>
                </a:rPr>
                <a:t>目  录</a:t>
              </a:r>
            </a:p>
          </p:txBody>
        </p:sp>
        <p:sp>
          <p:nvSpPr>
            <p:cNvPr id="9" name="文本框-目录"/>
            <p:cNvSpPr txBox="1"/>
            <p:nvPr/>
          </p:nvSpPr>
          <p:spPr>
            <a:xfrm>
              <a:off x="525896" y="3256712"/>
              <a:ext cx="1831271" cy="584775"/>
            </a:xfrm>
            <a:prstGeom prst="rect">
              <a:avLst/>
            </a:prstGeom>
            <a:noFill/>
          </p:spPr>
          <p:txBody>
            <a:bodyPr wrap="none" rtlCol="0">
              <a:spAutoFit/>
            </a:bodyPr>
            <a:lstStyle/>
            <a:p>
              <a:r>
                <a:rPr kumimoji="1" lang="en-US" altLang="zh-CN" sz="3200" dirty="0">
                  <a:solidFill>
                    <a:srgbClr val="FFFFFF"/>
                  </a:solidFill>
                  <a:latin typeface="+mj-lt"/>
                  <a:cs typeface="Helvetica"/>
                </a:rPr>
                <a:t>CONTENTS</a:t>
              </a:r>
              <a:endParaRPr kumimoji="1" lang="zh-CN" altLang="en-US" sz="3200" dirty="0">
                <a:solidFill>
                  <a:srgbClr val="FFFFFF"/>
                </a:solidFill>
                <a:latin typeface="+mj-lt"/>
                <a:cs typeface="Helvetica"/>
              </a:endParaRPr>
            </a:p>
          </p:txBody>
        </p:sp>
      </p:grpSp>
      <p:sp>
        <p:nvSpPr>
          <p:cNvPr id="24" name="文本占位符 目录5"/>
          <p:cNvSpPr>
            <a:spLocks noGrp="1"/>
          </p:cNvSpPr>
          <p:nvPr>
            <p:ph type="body" sz="quarter" idx="12" hasCustomPrompt="1"/>
          </p:nvPr>
        </p:nvSpPr>
        <p:spPr>
          <a:xfrm>
            <a:off x="5618780" y="4522920"/>
            <a:ext cx="5543549" cy="598714"/>
          </a:xfrm>
        </p:spPr>
        <p:txBody>
          <a:bodyPr/>
          <a:lstStyle>
            <a:lvl1pPr marL="0" indent="0">
              <a:buNone/>
              <a:defRPr>
                <a:solidFill>
                  <a:schemeClr val="tx2">
                    <a:lumMod val="75000"/>
                  </a:schemeClr>
                </a:solidFill>
              </a:defRPr>
            </a:lvl1pPr>
          </a:lstStyle>
          <a:p>
            <a:pPr lvl="0"/>
            <a:r>
              <a:rPr lang="zh-CN" altLang="en-US"/>
              <a:t>编辑母版文本样式</a:t>
            </a:r>
          </a:p>
        </p:txBody>
      </p:sp>
      <p:sp>
        <p:nvSpPr>
          <p:cNvPr id="25" name="文本占位符 目录4"/>
          <p:cNvSpPr>
            <a:spLocks noGrp="1"/>
          </p:cNvSpPr>
          <p:nvPr>
            <p:ph type="body" sz="quarter" idx="13" hasCustomPrompt="1"/>
          </p:nvPr>
        </p:nvSpPr>
        <p:spPr>
          <a:xfrm>
            <a:off x="5648716" y="3734656"/>
            <a:ext cx="5543549" cy="598714"/>
          </a:xfrm>
        </p:spPr>
        <p:txBody>
          <a:bodyPr/>
          <a:lstStyle>
            <a:lvl1pPr marL="0" indent="0">
              <a:buNone/>
              <a:defRPr>
                <a:solidFill>
                  <a:schemeClr val="tx2">
                    <a:lumMod val="75000"/>
                  </a:schemeClr>
                </a:solidFill>
              </a:defRPr>
            </a:lvl1pPr>
          </a:lstStyle>
          <a:p>
            <a:pPr lvl="0"/>
            <a:r>
              <a:rPr lang="zh-CN" altLang="en-US"/>
              <a:t>编辑母版文本样式</a:t>
            </a:r>
          </a:p>
        </p:txBody>
      </p:sp>
      <p:sp>
        <p:nvSpPr>
          <p:cNvPr id="26" name="文本占位符 目录3"/>
          <p:cNvSpPr>
            <a:spLocks noGrp="1"/>
          </p:cNvSpPr>
          <p:nvPr>
            <p:ph type="body" sz="quarter" idx="14" hasCustomPrompt="1"/>
          </p:nvPr>
        </p:nvSpPr>
        <p:spPr>
          <a:xfrm>
            <a:off x="5648716" y="2946392"/>
            <a:ext cx="5543549" cy="598714"/>
          </a:xfrm>
        </p:spPr>
        <p:txBody>
          <a:bodyPr/>
          <a:lstStyle>
            <a:lvl1pPr marL="0" indent="0">
              <a:buNone/>
              <a:defRPr>
                <a:solidFill>
                  <a:schemeClr val="tx2">
                    <a:lumMod val="75000"/>
                  </a:schemeClr>
                </a:solidFill>
              </a:defRPr>
            </a:lvl1pPr>
          </a:lstStyle>
          <a:p>
            <a:pPr lvl="0"/>
            <a:r>
              <a:rPr lang="zh-CN" altLang="en-US"/>
              <a:t>编辑母版文本样式</a:t>
            </a:r>
          </a:p>
        </p:txBody>
      </p:sp>
      <p:sp>
        <p:nvSpPr>
          <p:cNvPr id="23" name="文本占位符 目录2"/>
          <p:cNvSpPr>
            <a:spLocks noGrp="1"/>
          </p:cNvSpPr>
          <p:nvPr>
            <p:ph type="body" sz="quarter" idx="11" hasCustomPrompt="1"/>
          </p:nvPr>
        </p:nvSpPr>
        <p:spPr>
          <a:xfrm>
            <a:off x="5648716" y="2158128"/>
            <a:ext cx="5543549" cy="598714"/>
          </a:xfrm>
        </p:spPr>
        <p:txBody>
          <a:bodyPr/>
          <a:lstStyle>
            <a:lvl1pPr marL="0" indent="0">
              <a:buNone/>
              <a:defRPr>
                <a:solidFill>
                  <a:schemeClr val="tx2">
                    <a:lumMod val="75000"/>
                  </a:schemeClr>
                </a:solidFill>
              </a:defRPr>
            </a:lvl1pPr>
          </a:lstStyle>
          <a:p>
            <a:pPr lvl="0"/>
            <a:r>
              <a:rPr lang="zh-CN" altLang="en-US"/>
              <a:t>编辑母版文本样式</a:t>
            </a:r>
          </a:p>
        </p:txBody>
      </p:sp>
      <p:sp>
        <p:nvSpPr>
          <p:cNvPr id="20" name="文本占位符 目录1"/>
          <p:cNvSpPr>
            <a:spLocks noGrp="1"/>
          </p:cNvSpPr>
          <p:nvPr>
            <p:ph type="body" sz="quarter" idx="10" hasCustomPrompt="1"/>
          </p:nvPr>
        </p:nvSpPr>
        <p:spPr>
          <a:xfrm>
            <a:off x="5648716" y="1369864"/>
            <a:ext cx="5543549" cy="598714"/>
          </a:xfrm>
        </p:spPr>
        <p:txBody>
          <a:bodyPr/>
          <a:lstStyle>
            <a:lvl1pPr marL="0" indent="0">
              <a:buNone/>
              <a:defRPr>
                <a:solidFill>
                  <a:schemeClr val="tx2">
                    <a:lumMod val="75000"/>
                  </a:schemeClr>
                </a:solidFill>
              </a:defRPr>
            </a:lvl1pPr>
          </a:lstStyle>
          <a:p>
            <a:pPr lvl="0"/>
            <a:r>
              <a:rPr lang="zh-CN" altLang="en-US"/>
              <a:t>编辑母版文本样式</a:t>
            </a:r>
          </a:p>
        </p:txBody>
      </p:sp>
      <p:sp>
        <p:nvSpPr>
          <p:cNvPr id="16" name="文本占位符 符号5"/>
          <p:cNvSpPr>
            <a:spLocks noGrp="1"/>
          </p:cNvSpPr>
          <p:nvPr>
            <p:ph type="body" sz="quarter" idx="20" hasCustomPrompt="1"/>
          </p:nvPr>
        </p:nvSpPr>
        <p:spPr>
          <a:xfrm>
            <a:off x="4789056" y="4522920"/>
            <a:ext cx="622137" cy="598714"/>
          </a:xfrm>
          <a:prstGeom prst="diamond">
            <a:avLst/>
          </a:prstGeom>
          <a:solidFill>
            <a:schemeClr val="accent1">
              <a:lumMod val="75000"/>
            </a:schemeClr>
          </a:solidFill>
          <a:ln>
            <a:solidFill>
              <a:schemeClr val="accent1">
                <a:lumMod val="75000"/>
              </a:schemeClr>
            </a:solidFill>
          </a:ln>
        </p:spPr>
        <p:txBody>
          <a:bodyPr anchor="ctr"/>
          <a:lstStyle>
            <a:lvl1pPr marL="0" indent="0" algn="ctr">
              <a:buNone/>
              <a:defRPr>
                <a:solidFill>
                  <a:schemeClr val="bg1"/>
                </a:solidFill>
              </a:defRPr>
            </a:lvl1pPr>
          </a:lstStyle>
          <a:p>
            <a:pPr lvl="0"/>
            <a:r>
              <a:rPr lang="en-US" altLang="zh-CN" dirty="0"/>
              <a:t>5</a:t>
            </a:r>
            <a:endParaRPr lang="zh-CN" altLang="en-US" dirty="0"/>
          </a:p>
        </p:txBody>
      </p:sp>
      <p:sp>
        <p:nvSpPr>
          <p:cNvPr id="17" name="文本占位符 符号4"/>
          <p:cNvSpPr>
            <a:spLocks noGrp="1"/>
          </p:cNvSpPr>
          <p:nvPr>
            <p:ph type="body" sz="quarter" idx="18" hasCustomPrompt="1"/>
          </p:nvPr>
        </p:nvSpPr>
        <p:spPr>
          <a:xfrm>
            <a:off x="4787587" y="3734656"/>
            <a:ext cx="622137" cy="598714"/>
          </a:xfrm>
          <a:prstGeom prst="diamond">
            <a:avLst/>
          </a:prstGeom>
          <a:solidFill>
            <a:schemeClr val="accent1">
              <a:lumMod val="75000"/>
            </a:schemeClr>
          </a:solidFill>
          <a:ln>
            <a:solidFill>
              <a:schemeClr val="accent1">
                <a:lumMod val="75000"/>
              </a:schemeClr>
            </a:solidFill>
          </a:ln>
        </p:spPr>
        <p:txBody>
          <a:bodyPr anchor="ctr"/>
          <a:lstStyle>
            <a:lvl1pPr marL="0" indent="0" algn="ctr">
              <a:buNone/>
              <a:defRPr>
                <a:solidFill>
                  <a:schemeClr val="bg1"/>
                </a:solidFill>
              </a:defRPr>
            </a:lvl1pPr>
          </a:lstStyle>
          <a:p>
            <a:pPr lvl="0"/>
            <a:r>
              <a:rPr lang="en-US" altLang="zh-CN" dirty="0"/>
              <a:t>4</a:t>
            </a:r>
            <a:endParaRPr lang="zh-CN" altLang="en-US" dirty="0"/>
          </a:p>
        </p:txBody>
      </p:sp>
      <p:sp>
        <p:nvSpPr>
          <p:cNvPr id="18" name="文本占位符 符号3"/>
          <p:cNvSpPr>
            <a:spLocks noGrp="1"/>
          </p:cNvSpPr>
          <p:nvPr>
            <p:ph type="body" sz="quarter" idx="17" hasCustomPrompt="1"/>
          </p:nvPr>
        </p:nvSpPr>
        <p:spPr>
          <a:xfrm>
            <a:off x="4787587" y="2944656"/>
            <a:ext cx="622137" cy="598714"/>
          </a:xfrm>
          <a:prstGeom prst="diamond">
            <a:avLst/>
          </a:prstGeom>
          <a:solidFill>
            <a:schemeClr val="accent1">
              <a:lumMod val="75000"/>
            </a:schemeClr>
          </a:solidFill>
          <a:ln>
            <a:solidFill>
              <a:schemeClr val="accent1">
                <a:lumMod val="75000"/>
              </a:schemeClr>
            </a:solidFill>
          </a:ln>
        </p:spPr>
        <p:txBody>
          <a:bodyPr anchor="ctr"/>
          <a:lstStyle>
            <a:lvl1pPr marL="0" indent="0" algn="ctr">
              <a:buNone/>
              <a:defRPr>
                <a:solidFill>
                  <a:schemeClr val="bg1"/>
                </a:solidFill>
              </a:defRPr>
            </a:lvl1pPr>
          </a:lstStyle>
          <a:p>
            <a:pPr lvl="0"/>
            <a:r>
              <a:rPr lang="en-US" altLang="zh-CN" dirty="0"/>
              <a:t>3</a:t>
            </a:r>
            <a:endParaRPr lang="zh-CN" altLang="en-US" dirty="0"/>
          </a:p>
        </p:txBody>
      </p:sp>
      <p:sp>
        <p:nvSpPr>
          <p:cNvPr id="19" name="文本占位符 符号2"/>
          <p:cNvSpPr>
            <a:spLocks noGrp="1"/>
          </p:cNvSpPr>
          <p:nvPr>
            <p:ph type="body" sz="quarter" idx="16" hasCustomPrompt="1"/>
          </p:nvPr>
        </p:nvSpPr>
        <p:spPr>
          <a:xfrm>
            <a:off x="4787587" y="2158128"/>
            <a:ext cx="622137" cy="598714"/>
          </a:xfrm>
          <a:prstGeom prst="diamond">
            <a:avLst/>
          </a:prstGeom>
          <a:solidFill>
            <a:schemeClr val="accent1">
              <a:lumMod val="75000"/>
            </a:schemeClr>
          </a:solidFill>
          <a:ln>
            <a:solidFill>
              <a:schemeClr val="accent1">
                <a:lumMod val="75000"/>
              </a:schemeClr>
            </a:solidFill>
          </a:ln>
        </p:spPr>
        <p:txBody>
          <a:bodyPr anchor="ctr"/>
          <a:lstStyle>
            <a:lvl1pPr marL="0" indent="0" algn="ctr">
              <a:buNone/>
              <a:defRPr>
                <a:solidFill>
                  <a:schemeClr val="bg1"/>
                </a:solidFill>
              </a:defRPr>
            </a:lvl1pPr>
          </a:lstStyle>
          <a:p>
            <a:pPr lvl="0"/>
            <a:r>
              <a:rPr lang="en-US" altLang="zh-CN" dirty="0"/>
              <a:t>2</a:t>
            </a:r>
            <a:endParaRPr lang="zh-CN" altLang="en-US" dirty="0"/>
          </a:p>
        </p:txBody>
      </p:sp>
      <p:sp>
        <p:nvSpPr>
          <p:cNvPr id="21" name="文本占位符 符号1"/>
          <p:cNvSpPr>
            <a:spLocks noGrp="1"/>
          </p:cNvSpPr>
          <p:nvPr>
            <p:ph type="body" sz="quarter" idx="15" hasCustomPrompt="1"/>
          </p:nvPr>
        </p:nvSpPr>
        <p:spPr>
          <a:xfrm>
            <a:off x="4787587" y="1368128"/>
            <a:ext cx="622137" cy="598714"/>
          </a:xfrm>
          <a:prstGeom prst="diamond">
            <a:avLst/>
          </a:prstGeom>
          <a:solidFill>
            <a:schemeClr val="accent1">
              <a:lumMod val="75000"/>
            </a:schemeClr>
          </a:solidFill>
          <a:ln>
            <a:solidFill>
              <a:schemeClr val="accent1">
                <a:lumMod val="75000"/>
              </a:schemeClr>
            </a:solidFill>
          </a:ln>
        </p:spPr>
        <p:txBody>
          <a:bodyPr anchor="ctr"/>
          <a:lstStyle>
            <a:lvl1pPr marL="0" indent="0" algn="ctr">
              <a:buNone/>
              <a:defRPr>
                <a:solidFill>
                  <a:schemeClr val="bg1"/>
                </a:solidFill>
              </a:defRPr>
            </a:lvl1pPr>
          </a:lstStyle>
          <a:p>
            <a:pPr lvl="0"/>
            <a:r>
              <a:rPr lang="en-US" altLang="zh-CN" dirty="0"/>
              <a:t>1</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结束">
    <p:spTree>
      <p:nvGrpSpPr>
        <p:cNvPr id="1" name=""/>
        <p:cNvGrpSpPr/>
        <p:nvPr/>
      </p:nvGrpSpPr>
      <p:grpSpPr>
        <a:xfrm>
          <a:off x="0" y="0"/>
          <a:ext cx="0" cy="0"/>
          <a:chOff x="0" y="0"/>
          <a:chExt cx="0" cy="0"/>
        </a:xfrm>
      </p:grpSpPr>
      <p:grpSp>
        <p:nvGrpSpPr>
          <p:cNvPr id="10" name="bg"/>
          <p:cNvGrpSpPr/>
          <p:nvPr/>
        </p:nvGrpSpPr>
        <p:grpSpPr>
          <a:xfrm>
            <a:off x="3828434" y="680065"/>
            <a:ext cx="4535131" cy="4526273"/>
            <a:chOff x="2275803" y="836479"/>
            <a:chExt cx="4535131" cy="4526273"/>
          </a:xfrm>
        </p:grpSpPr>
        <p:pic>
          <p:nvPicPr>
            <p:cNvPr id="11" name="求实鼎新" descr="校徽.pdf"/>
            <p:cNvPicPr>
              <a:picLocks noChangeAspect="1"/>
            </p:cNvPicPr>
            <p:nvPr/>
          </p:nvPicPr>
          <p:blipFill rotWithShape="1">
            <a:blip r:embed="rId2">
              <a:alphaModFix amt="11000"/>
              <a:extLst>
                <a:ext uri="{28A0092B-C50C-407E-A947-70E740481C1C}">
                  <a14:useLocalDpi xmlns:a14="http://schemas.microsoft.com/office/drawing/2010/main" val="0"/>
                </a:ext>
              </a:extLst>
            </a:blip>
            <a:srcRect l="27788" t="24870" r="34350" b="19376"/>
            <a:stretch>
              <a:fillRect/>
            </a:stretch>
          </p:blipFill>
          <p:spPr>
            <a:xfrm>
              <a:off x="2275803" y="836479"/>
              <a:ext cx="4535131" cy="4526273"/>
            </a:xfrm>
            <a:prstGeom prst="rect">
              <a:avLst/>
            </a:prstGeom>
            <a:ln>
              <a:noFill/>
            </a:ln>
          </p:spPr>
        </p:pic>
        <p:pic>
          <p:nvPicPr>
            <p:cNvPr id="12" name="MICL-large" descr="蓝色.jpg"/>
            <p:cNvPicPr>
              <a:picLocks noChangeAspect="1"/>
            </p:cNvPicPr>
            <p:nvPr/>
          </p:nvPicPr>
          <p:blipFill rotWithShape="1">
            <a:blip r:embed="rId3">
              <a:extLst>
                <a:ext uri="{BEBA8EAE-BF5A-486C-A8C5-ECC9F3942E4B}">
                  <a14:imgProps xmlns:a14="http://schemas.microsoft.com/office/drawing/2010/main">
                    <a14:imgLayer r:embed="rId4">
                      <a14:imgEffect>
                        <a14:backgroundRemoval t="800" b="80000" l="8600" r="87400">
                          <a14:foregroundMark x1="57200" y1="28600" x2="57200" y2="28600"/>
                          <a14:foregroundMark x1="75400" y1="32800" x2="75400" y2="32800"/>
                          <a14:foregroundMark x1="54800" y1="10400" x2="54800" y2="10400"/>
                          <a14:foregroundMark x1="26800" y1="34600" x2="26800" y2="34600"/>
                          <a14:foregroundMark x1="52400" y1="66200" x2="52400" y2="66200"/>
                        </a14:backgroundRemoval>
                      </a14:imgEffect>
                    </a14:imgLayer>
                  </a14:imgProps>
                </a:ext>
                <a:ext uri="{28A0092B-C50C-407E-A947-70E740481C1C}">
                  <a14:useLocalDpi xmlns:a14="http://schemas.microsoft.com/office/drawing/2010/main" val="0"/>
                </a:ext>
              </a:extLst>
            </a:blip>
            <a:srcRect l="12528" r="11006" b="20893"/>
            <a:stretch>
              <a:fillRect/>
            </a:stretch>
          </p:blipFill>
          <p:spPr>
            <a:xfrm>
              <a:off x="4065348" y="1456549"/>
              <a:ext cx="956039" cy="989049"/>
            </a:xfrm>
            <a:prstGeom prst="rect">
              <a:avLst/>
            </a:prstGeom>
          </p:spPr>
        </p:pic>
      </p:grpSp>
      <p:sp>
        <p:nvSpPr>
          <p:cNvPr id="14" name="副标题"/>
          <p:cNvSpPr>
            <a:spLocks noGrp="1"/>
          </p:cNvSpPr>
          <p:nvPr>
            <p:ph type="subTitle" idx="1" hasCustomPrompt="1"/>
          </p:nvPr>
        </p:nvSpPr>
        <p:spPr>
          <a:xfrm>
            <a:off x="2895598" y="3330642"/>
            <a:ext cx="6400800" cy="518443"/>
          </a:xfrm>
        </p:spPr>
        <p:txBody>
          <a:bodyPr/>
          <a:lstStyle>
            <a:lvl1pPr marL="0" indent="0" algn="ctr">
              <a:buNone/>
              <a:defRPr>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dirty="0"/>
              <a:t>单击添加结束语：</a:t>
            </a:r>
            <a:r>
              <a:rPr kumimoji="1" lang="en-US" altLang="zh-CN" dirty="0"/>
              <a:t>THANK YOU</a:t>
            </a:r>
            <a:endParaRPr kumimoji="1" lang="zh-CN" altLang="en-US" dirty="0"/>
          </a:p>
        </p:txBody>
      </p:sp>
      <p:cxnSp>
        <p:nvCxnSpPr>
          <p:cNvPr id="17" name="标题分割线"/>
          <p:cNvCxnSpPr/>
          <p:nvPr/>
        </p:nvCxnSpPr>
        <p:spPr>
          <a:xfrm>
            <a:off x="2463569" y="3247109"/>
            <a:ext cx="7264861" cy="0"/>
          </a:xfrm>
          <a:prstGeom prst="line">
            <a:avLst/>
          </a:prstGeom>
          <a:ln w="127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8" name="标题"/>
          <p:cNvSpPr>
            <a:spLocks noGrp="1"/>
          </p:cNvSpPr>
          <p:nvPr>
            <p:ph type="ctrTitle" hasCustomPrompt="1"/>
          </p:nvPr>
        </p:nvSpPr>
        <p:spPr>
          <a:xfrm>
            <a:off x="2209799" y="2411358"/>
            <a:ext cx="7772400" cy="801511"/>
          </a:xfrm>
        </p:spPr>
        <p:txBody>
          <a:bodyPr/>
          <a:lstStyle>
            <a:lvl1pPr>
              <a:defRPr>
                <a:solidFill>
                  <a:schemeClr val="tx2">
                    <a:lumMod val="75000"/>
                  </a:schemeClr>
                </a:solidFill>
              </a:defRPr>
            </a:lvl1pPr>
          </a:lstStyle>
          <a:p>
            <a:r>
              <a:rPr kumimoji="1" lang="zh-CN" altLang="en-US" dirty="0"/>
              <a:t>单击添加结束语：谢谢</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2">
    <p:spTree>
      <p:nvGrpSpPr>
        <p:cNvPr id="1" name=""/>
        <p:cNvGrpSpPr/>
        <p:nvPr/>
      </p:nvGrpSpPr>
      <p:grpSpPr>
        <a:xfrm>
          <a:off x="0" y="0"/>
          <a:ext cx="0" cy="0"/>
          <a:chOff x="0" y="0"/>
          <a:chExt cx="0" cy="0"/>
        </a:xfrm>
      </p:grpSpPr>
      <p:cxnSp>
        <p:nvCxnSpPr>
          <p:cNvPr id="9" name="标题分割线"/>
          <p:cNvCxnSpPr/>
          <p:nvPr userDrawn="1"/>
        </p:nvCxnSpPr>
        <p:spPr>
          <a:xfrm>
            <a:off x="2209799" y="2841754"/>
            <a:ext cx="7772400" cy="0"/>
          </a:xfrm>
          <a:prstGeom prst="line">
            <a:avLst/>
          </a:prstGeom>
          <a:ln w="12700" cmpd="sng">
            <a:solidFill>
              <a:schemeClr val="accent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10" name="bg"/>
          <p:cNvGrpSpPr/>
          <p:nvPr/>
        </p:nvGrpSpPr>
        <p:grpSpPr>
          <a:xfrm>
            <a:off x="3828434" y="680065"/>
            <a:ext cx="4535131" cy="4526273"/>
            <a:chOff x="2275803" y="836479"/>
            <a:chExt cx="4535131" cy="4526273"/>
          </a:xfrm>
        </p:grpSpPr>
        <p:pic>
          <p:nvPicPr>
            <p:cNvPr id="11" name="求实鼎新" descr="校徽.pdf"/>
            <p:cNvPicPr>
              <a:picLocks noChangeAspect="1"/>
            </p:cNvPicPr>
            <p:nvPr/>
          </p:nvPicPr>
          <p:blipFill rotWithShape="1">
            <a:blip r:embed="rId2">
              <a:alphaModFix amt="11000"/>
              <a:extLst>
                <a:ext uri="{28A0092B-C50C-407E-A947-70E740481C1C}">
                  <a14:useLocalDpi xmlns:a14="http://schemas.microsoft.com/office/drawing/2010/main" val="0"/>
                </a:ext>
              </a:extLst>
            </a:blip>
            <a:srcRect l="27788" t="24870" r="34350" b="19376"/>
            <a:stretch>
              <a:fillRect/>
            </a:stretch>
          </p:blipFill>
          <p:spPr>
            <a:xfrm>
              <a:off x="2275803" y="836479"/>
              <a:ext cx="4535131" cy="4526273"/>
            </a:xfrm>
            <a:prstGeom prst="rect">
              <a:avLst/>
            </a:prstGeom>
            <a:solidFill>
              <a:schemeClr val="bg1"/>
            </a:solidFill>
            <a:ln>
              <a:noFill/>
            </a:ln>
          </p:spPr>
        </p:pic>
        <p:pic>
          <p:nvPicPr>
            <p:cNvPr id="12" name="MICL-large" descr="蓝色.jpg"/>
            <p:cNvPicPr>
              <a:picLocks noChangeAspect="1"/>
            </p:cNvPicPr>
            <p:nvPr/>
          </p:nvPicPr>
          <p:blipFill rotWithShape="1">
            <a:blip r:embed="rId3">
              <a:extLst>
                <a:ext uri="{BEBA8EAE-BF5A-486C-A8C5-ECC9F3942E4B}">
                  <a14:imgProps xmlns:a14="http://schemas.microsoft.com/office/drawing/2010/main">
                    <a14:imgLayer r:embed="rId4">
                      <a14:imgEffect>
                        <a14:backgroundRemoval t="800" b="80000" l="8600" r="87400">
                          <a14:foregroundMark x1="57200" y1="28600" x2="57200" y2="28600"/>
                          <a14:foregroundMark x1="75400" y1="32800" x2="75400" y2="32800"/>
                          <a14:foregroundMark x1="54800" y1="10400" x2="54800" y2="10400"/>
                          <a14:foregroundMark x1="26800" y1="34600" x2="26800" y2="34600"/>
                          <a14:foregroundMark x1="52400" y1="66200" x2="52400" y2="66200"/>
                        </a14:backgroundRemoval>
                      </a14:imgEffect>
                    </a14:imgLayer>
                  </a14:imgProps>
                </a:ext>
                <a:ext uri="{28A0092B-C50C-407E-A947-70E740481C1C}">
                  <a14:useLocalDpi xmlns:a14="http://schemas.microsoft.com/office/drawing/2010/main" val="0"/>
                </a:ext>
              </a:extLst>
            </a:blip>
            <a:srcRect l="12528" r="11006" b="20893"/>
            <a:stretch>
              <a:fillRect/>
            </a:stretch>
          </p:blipFill>
          <p:spPr>
            <a:xfrm>
              <a:off x="4065348" y="1456549"/>
              <a:ext cx="956039" cy="989049"/>
            </a:xfrm>
            <a:prstGeom prst="rect">
              <a:avLst/>
            </a:prstGeom>
          </p:spPr>
        </p:pic>
      </p:grpSp>
      <p:sp>
        <p:nvSpPr>
          <p:cNvPr id="18" name="标题"/>
          <p:cNvSpPr>
            <a:spLocks noGrp="1"/>
          </p:cNvSpPr>
          <p:nvPr>
            <p:ph type="ctrTitle" hasCustomPrompt="1"/>
          </p:nvPr>
        </p:nvSpPr>
        <p:spPr>
          <a:xfrm>
            <a:off x="2209799" y="2411358"/>
            <a:ext cx="7772400" cy="801511"/>
          </a:xfrm>
        </p:spPr>
        <p:txBody>
          <a:bodyPr/>
          <a:lstStyle>
            <a:lvl1pPr>
              <a:defRPr>
                <a:solidFill>
                  <a:schemeClr val="tx2">
                    <a:lumMod val="75000"/>
                  </a:schemeClr>
                </a:solidFill>
              </a:defRPr>
            </a:lvl1pPr>
          </a:lstStyle>
          <a:p>
            <a:r>
              <a:rPr kumimoji="1" lang="zh-CN" altLang="en-US" dirty="0"/>
              <a:t>单击添加结束语：谢谢</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2E8F8-FE25-4AFE-89F5-6C7207DDAD49}" type="datetime1">
              <a:rPr kumimoji="1" lang="zh-CN" altLang="en-US" smtClean="0"/>
              <a:t>2024/11/2</a:t>
            </a:fld>
            <a:endParaRPr kumimoji="1"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11582400" y="6356351"/>
            <a:ext cx="609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48DFA3-26EC-3040-BB4E-0FB5C02CC096}" type="slidenum">
              <a:rPr kumimoji="1" lang="zh-CN" altLang="en-US" smtClean="0"/>
              <a:t>‹#›</a:t>
            </a:fld>
            <a:endParaRPr kumimoji="1" lang="zh-CN" altLang="en-US"/>
          </a:p>
        </p:txBody>
      </p:sp>
      <p:grpSp>
        <p:nvGrpSpPr>
          <p:cNvPr id="10" name="MICL"/>
          <p:cNvGrpSpPr/>
          <p:nvPr/>
        </p:nvGrpSpPr>
        <p:grpSpPr>
          <a:xfrm>
            <a:off x="9507079" y="6356351"/>
            <a:ext cx="2223602" cy="365125"/>
            <a:chOff x="6714230" y="6368505"/>
            <a:chExt cx="2223602" cy="365125"/>
          </a:xfrm>
        </p:grpSpPr>
        <p:sp>
          <p:nvSpPr>
            <p:cNvPr id="11" name="MICL-text"/>
            <p:cNvSpPr txBox="1"/>
            <p:nvPr/>
          </p:nvSpPr>
          <p:spPr>
            <a:xfrm>
              <a:off x="6992823" y="6368505"/>
              <a:ext cx="1945009" cy="365125"/>
            </a:xfrm>
            <a:prstGeom prst="rect">
              <a:avLst/>
            </a:prstGeom>
            <a:noFill/>
            <a:ln>
              <a:noFill/>
            </a:ln>
          </p:spPr>
          <p:txBody>
            <a:bodyPr vert="horz" lIns="91440" tIns="45720" rIns="91440" bIns="45720" rtlCol="0" anchor="ctr"/>
            <a:lstStyle>
              <a:defPPr>
                <a:defRPr lang="zh-CN"/>
              </a:defPPr>
              <a:lvl1pPr marL="0" algn="l" defTabSz="457200" rtl="0" eaLnBrk="1" latinLnBrk="0" hangingPunct="1">
                <a:defRPr sz="1000" kern="1200">
                  <a:solidFill>
                    <a:schemeClr val="tx1"/>
                  </a:solidFill>
                  <a:latin typeface="黑体"/>
                  <a:ea typeface="黑体"/>
                  <a:cs typeface="黑体"/>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dist"/>
              <a:r>
                <a:rPr lang="zh-CN" altLang="en-US" sz="1050" dirty="0">
                  <a:solidFill>
                    <a:schemeClr val="accent1">
                      <a:lumMod val="60000"/>
                      <a:lumOff val="40000"/>
                    </a:schemeClr>
                  </a:solidFill>
                </a:rPr>
                <a:t>微体系结构与集成电路实验室</a:t>
              </a:r>
              <a:endParaRPr lang="en-US" altLang="zh-CN" sz="1050" dirty="0">
                <a:solidFill>
                  <a:schemeClr val="accent1">
                    <a:lumMod val="60000"/>
                    <a:lumOff val="40000"/>
                  </a:schemeClr>
                </a:solidFill>
              </a:endParaRPr>
            </a:p>
            <a:p>
              <a:pPr algn="dist"/>
              <a:r>
                <a:rPr lang="en-US" dirty="0">
                  <a:solidFill>
                    <a:schemeClr val="accent1">
                      <a:lumMod val="60000"/>
                      <a:lumOff val="40000"/>
                    </a:schemeClr>
                  </a:solidFill>
                  <a:latin typeface="+mj-lt"/>
                  <a:cs typeface="Helvetica"/>
                </a:rPr>
                <a:t>Microarchitecture and IC Labs</a:t>
              </a:r>
            </a:p>
          </p:txBody>
        </p:sp>
        <p:pic>
          <p:nvPicPr>
            <p:cNvPr id="12" name="MICL-small" descr="蓝色.jpg"/>
            <p:cNvPicPr>
              <a:picLocks noChangeAspect="1"/>
            </p:cNvPicPr>
            <p:nvPr/>
          </p:nvPicPr>
          <p:blipFill rotWithShape="1">
            <a:blip r:embed="rId10">
              <a:extLst>
                <a:ext uri="{BEBA8EAE-BF5A-486C-A8C5-ECC9F3942E4B}">
                  <a14:imgProps xmlns:a14="http://schemas.microsoft.com/office/drawing/2010/main">
                    <a14:imgLayer r:embed="rId11">
                      <a14:imgEffect>
                        <a14:backgroundRemoval t="800" b="80000" l="8600" r="87400">
                          <a14:foregroundMark x1="57200" y1="28600" x2="57200" y2="28600"/>
                          <a14:foregroundMark x1="75400" y1="32800" x2="75400" y2="32800"/>
                          <a14:foregroundMark x1="54800" y1="10400" x2="54800" y2="10400"/>
                          <a14:foregroundMark x1="26800" y1="34600" x2="26800" y2="34600"/>
                          <a14:foregroundMark x1="52400" y1="66200" x2="52400" y2="66200"/>
                        </a14:backgroundRemoval>
                      </a14:imgEffect>
                    </a14:imgLayer>
                  </a14:imgProps>
                </a:ext>
                <a:ext uri="{28A0092B-C50C-407E-A947-70E740481C1C}">
                  <a14:useLocalDpi xmlns:a14="http://schemas.microsoft.com/office/drawing/2010/main" val="0"/>
                </a:ext>
              </a:extLst>
            </a:blip>
            <a:srcRect l="12528" r="11006" b="20893"/>
            <a:stretch>
              <a:fillRect/>
            </a:stretch>
          </p:blipFill>
          <p:spPr>
            <a:xfrm>
              <a:off x="6714230" y="6385714"/>
              <a:ext cx="296170" cy="306396"/>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ctr" defTabSz="457200" rtl="0" eaLnBrk="1" latinLnBrk="0" hangingPunct="1">
        <a:spcBef>
          <a:spcPct val="0"/>
        </a:spcBef>
        <a:buNone/>
        <a:defRPr sz="4400" kern="1200">
          <a:solidFill>
            <a:schemeClr val="tx2">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9.xml"/><Relationship Id="rId2" Type="http://schemas.openxmlformats.org/officeDocument/2006/relationships/tags" Target="../tags/tag2.xml"/><Relationship Id="rId16" Type="http://schemas.openxmlformats.org/officeDocument/2006/relationships/slideLayout" Target="../slideLayouts/slideLayout4.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3856419" y="2921854"/>
            <a:ext cx="4544943" cy="801511"/>
          </a:xfrm>
        </p:spPr>
        <p:txBody>
          <a:bodyPr>
            <a:normAutofit fontScale="90000"/>
          </a:bodyPr>
          <a:lstStyle/>
          <a:p>
            <a:r>
              <a:rPr kumimoji="1" lang="zh-CN" altLang="en-US" spc="300" dirty="0">
                <a:latin typeface="微软雅黑"/>
                <a:ea typeface="微软雅黑"/>
                <a:cs typeface="微软雅黑"/>
              </a:rPr>
              <a:t>基于</a:t>
            </a:r>
            <a:r>
              <a:rPr kumimoji="1" lang="en-US" altLang="zh-CN" spc="300" dirty="0">
                <a:latin typeface="微软雅黑"/>
                <a:ea typeface="微软雅黑"/>
                <a:cs typeface="微软雅黑"/>
              </a:rPr>
              <a:t>Raft</a:t>
            </a:r>
            <a:r>
              <a:rPr kumimoji="1" lang="zh-CN" altLang="en-US" spc="300" dirty="0">
                <a:latin typeface="微软雅黑"/>
                <a:ea typeface="微软雅黑"/>
                <a:cs typeface="微软雅黑"/>
              </a:rPr>
              <a:t>算法的</a:t>
            </a:r>
            <a:r>
              <a:rPr kumimoji="1" lang="en-US" altLang="zh-CN" sz="4400" spc="300" dirty="0">
                <a:latin typeface="微软雅黑"/>
                <a:ea typeface="微软雅黑"/>
                <a:cs typeface="微软雅黑"/>
              </a:rPr>
              <a:t>KV</a:t>
            </a:r>
            <a:r>
              <a:rPr kumimoji="1" lang="zh-CN" altLang="en-US" sz="4400" spc="300" dirty="0">
                <a:latin typeface="微软雅黑"/>
                <a:ea typeface="微软雅黑"/>
                <a:cs typeface="微软雅黑"/>
              </a:rPr>
              <a:t>存储系统的设计与实现</a:t>
            </a:r>
            <a:br>
              <a:rPr kumimoji="1" lang="zh-CN" altLang="en-US" sz="4400" spc="300" dirty="0">
                <a:latin typeface="微软雅黑"/>
                <a:ea typeface="微软雅黑"/>
                <a:cs typeface="微软雅黑"/>
              </a:rPr>
            </a:br>
            <a:endParaRPr lang="zh-CN" altLang="en-US" dirty="0"/>
          </a:p>
        </p:txBody>
      </p:sp>
      <p:sp>
        <p:nvSpPr>
          <p:cNvPr id="6" name="副标题 2"/>
          <p:cNvSpPr txBox="1"/>
          <p:nvPr/>
        </p:nvSpPr>
        <p:spPr>
          <a:xfrm>
            <a:off x="3938886" y="3571088"/>
            <a:ext cx="4462476" cy="538316"/>
          </a:xfrm>
          <a:prstGeom prst="rect">
            <a:avLst/>
          </a:prstGeom>
          <a:ln>
            <a:noFill/>
          </a:ln>
        </p:spPr>
        <p:txBody>
          <a:bodyPr>
            <a:normAutofit/>
          </a:bodyPr>
          <a:lstStyle>
            <a:lvl1pPr marL="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endParaRPr kumimoji="1" lang="en-US" altLang="zh-CN" sz="1400" dirty="0">
              <a:solidFill>
                <a:schemeClr val="tx1"/>
              </a:solidFill>
              <a:latin typeface="微软雅黑"/>
              <a:ea typeface="微软雅黑"/>
              <a:cs typeface="微软雅黑"/>
            </a:endParaRPr>
          </a:p>
        </p:txBody>
      </p:sp>
      <p:sp>
        <p:nvSpPr>
          <p:cNvPr id="7" name="副标题 2"/>
          <p:cNvSpPr txBox="1">
            <a:spLocks noGrp="1"/>
          </p:cNvSpPr>
          <p:nvPr>
            <p:ph type="body" sz="quarter" idx="13"/>
          </p:nvPr>
        </p:nvSpPr>
        <p:spPr>
          <a:xfrm>
            <a:off x="4032523" y="4606361"/>
            <a:ext cx="3835400" cy="1508125"/>
          </a:xfrm>
          <a:prstGeom prst="rect">
            <a:avLst/>
          </a:prstGeom>
          <a:ln>
            <a:noFill/>
          </a:ln>
        </p:spPr>
        <p:txBody>
          <a:bodyPr vert="horz" lIns="91440" tIns="45720" rIns="91440" bIns="45720" rtlCol="0">
            <a:noAutofit/>
          </a:bodyPr>
          <a:lstStyle>
            <a:lvl1pPr marL="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panose="020B0604020202020204"/>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panose="020B0604020202020204"/>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panose="020B0604020202020204"/>
              <a:buNone/>
              <a:defRPr sz="2000" kern="1200">
                <a:solidFill>
                  <a:schemeClr val="tx1">
                    <a:tint val="75000"/>
                  </a:schemeClr>
                </a:solidFill>
                <a:latin typeface="+mn-lt"/>
                <a:ea typeface="+mn-ea"/>
                <a:cs typeface="+mn-cs"/>
              </a:defRPr>
            </a:lvl9pPr>
          </a:lstStyle>
          <a:p>
            <a:r>
              <a:rPr kumimoji="1" lang="zh-CN" altLang="en-US" b="1" dirty="0">
                <a:solidFill>
                  <a:schemeClr val="tx1"/>
                </a:solidFill>
                <a:latin typeface="微软雅黑"/>
                <a:ea typeface="微软雅黑"/>
                <a:cs typeface="微软雅黑"/>
              </a:rPr>
              <a:t>姓名：丁佳昆</a:t>
            </a:r>
            <a:endParaRPr kumimoji="1" lang="en-US" altLang="zh-CN" b="1" dirty="0">
              <a:solidFill>
                <a:schemeClr val="tx1"/>
              </a:solidFill>
              <a:latin typeface="微软雅黑"/>
              <a:ea typeface="微软雅黑"/>
              <a:cs typeface="微软雅黑"/>
            </a:endParaRPr>
          </a:p>
          <a:p>
            <a:r>
              <a:rPr kumimoji="1" lang="zh-CN" altLang="en-US" b="1" dirty="0">
                <a:solidFill>
                  <a:schemeClr val="tx1"/>
                </a:solidFill>
                <a:latin typeface="微软雅黑"/>
                <a:ea typeface="微软雅黑"/>
                <a:cs typeface="微软雅黑"/>
              </a:rPr>
              <a:t>学号：</a:t>
            </a:r>
            <a:r>
              <a:rPr kumimoji="1" lang="en-US" altLang="zh-CN" b="1" dirty="0">
                <a:solidFill>
                  <a:schemeClr val="tx1"/>
                </a:solidFill>
                <a:latin typeface="微软雅黑"/>
                <a:ea typeface="微软雅黑"/>
                <a:cs typeface="微软雅黑"/>
              </a:rPr>
              <a:t>M202340077</a:t>
            </a:r>
          </a:p>
          <a:p>
            <a:r>
              <a:rPr kumimoji="1" lang="zh-CN" altLang="en-US" b="1" dirty="0">
                <a:solidFill>
                  <a:schemeClr val="tx1"/>
                </a:solidFill>
                <a:latin typeface="微软雅黑"/>
                <a:ea typeface="微软雅黑"/>
                <a:cs typeface="微软雅黑"/>
              </a:rPr>
              <a:t>导师：段世红</a:t>
            </a:r>
            <a:endParaRPr kumimoji="1" lang="en-US" altLang="zh-CN" b="1" dirty="0">
              <a:solidFill>
                <a:schemeClr val="tx1"/>
              </a:solidFill>
              <a:latin typeface="微软雅黑"/>
              <a:ea typeface="微软雅黑"/>
              <a:cs typeface="微软雅黑"/>
            </a:endParaRPr>
          </a:p>
        </p:txBody>
      </p:sp>
      <p:sp>
        <p:nvSpPr>
          <p:cNvPr id="3" name="矩形 2"/>
          <p:cNvSpPr/>
          <p:nvPr/>
        </p:nvSpPr>
        <p:spPr>
          <a:xfrm>
            <a:off x="9229725" y="5972175"/>
            <a:ext cx="2828925" cy="8858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9180542" y="5634229"/>
            <a:ext cx="2998033" cy="1223771"/>
          </a:xfrm>
          <a:prstGeom prst="rect">
            <a:avLst/>
          </a:prstGeom>
          <a:solidFill>
            <a:schemeClr val="bg1"/>
          </a:solidFill>
        </p:spPr>
        <p:txBody>
          <a:bodyPr wrap="square" rtlCol="0">
            <a:spAutoFit/>
          </a:bodyPr>
          <a:lstStyle/>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8495DD-9AD8-8B6D-5EA6-CCD8413691D7}"/>
              </a:ext>
            </a:extLst>
          </p:cNvPr>
          <p:cNvSpPr>
            <a:spLocks noGrp="1"/>
          </p:cNvSpPr>
          <p:nvPr>
            <p:ph type="sldNum" sz="quarter" idx="12"/>
          </p:nvPr>
        </p:nvSpPr>
        <p:spPr/>
        <p:txBody>
          <a:bodyPr/>
          <a:lstStyle/>
          <a:p>
            <a:fld id="{FA48DFA3-26EC-3040-BB4E-0FB5C02CC096}" type="slidenum">
              <a:rPr kumimoji="1" lang="zh-CN" altLang="en-US" smtClean="0"/>
              <a:t>10</a:t>
            </a:fld>
            <a:endParaRPr kumimoji="1" lang="zh-CN" altLang="en-US" dirty="0"/>
          </a:p>
        </p:txBody>
      </p:sp>
      <p:sp>
        <p:nvSpPr>
          <p:cNvPr id="3" name="标题 2">
            <a:extLst>
              <a:ext uri="{FF2B5EF4-FFF2-40B4-BE49-F238E27FC236}">
                <a16:creationId xmlns:a16="http://schemas.microsoft.com/office/drawing/2014/main" id="{D1BD7B48-288D-AA84-7FDD-D1276CD30324}"/>
              </a:ext>
            </a:extLst>
          </p:cNvPr>
          <p:cNvSpPr>
            <a:spLocks noGrp="1"/>
          </p:cNvSpPr>
          <p:nvPr>
            <p:ph type="title"/>
          </p:nvPr>
        </p:nvSpPr>
        <p:spPr/>
        <p:txBody>
          <a:bodyPr>
            <a:normAutofit fontScale="90000"/>
          </a:bodyPr>
          <a:lstStyle/>
          <a:p>
            <a:r>
              <a:rPr lang="zh-CN" altLang="en-US" dirty="0"/>
              <a:t>研究方案和技术路线</a:t>
            </a:r>
            <a:r>
              <a:rPr lang="en-US" altLang="zh-CN" dirty="0"/>
              <a:t>-</a:t>
            </a:r>
            <a:r>
              <a:rPr lang="zh-CN" altLang="en-US" dirty="0"/>
              <a:t>技术实现</a:t>
            </a:r>
          </a:p>
        </p:txBody>
      </p:sp>
      <p:sp>
        <p:nvSpPr>
          <p:cNvPr id="4" name="文本框 3">
            <a:extLst>
              <a:ext uri="{FF2B5EF4-FFF2-40B4-BE49-F238E27FC236}">
                <a16:creationId xmlns:a16="http://schemas.microsoft.com/office/drawing/2014/main" id="{A15B44B9-71C3-CC7A-6F79-39FC367D0EF9}"/>
              </a:ext>
            </a:extLst>
          </p:cNvPr>
          <p:cNvSpPr txBox="1"/>
          <p:nvPr/>
        </p:nvSpPr>
        <p:spPr>
          <a:xfrm>
            <a:off x="1442330" y="1849820"/>
            <a:ext cx="6453352" cy="1200329"/>
          </a:xfrm>
          <a:prstGeom prst="rect">
            <a:avLst/>
          </a:prstGeom>
          <a:noFill/>
        </p:spPr>
        <p:txBody>
          <a:bodyPr wrap="square" rtlCol="0">
            <a:spAutoFit/>
          </a:bodyPr>
          <a:lstStyle/>
          <a:p>
            <a:r>
              <a:rPr lang="zh-CN" altLang="en-US" dirty="0"/>
              <a:t>存储引擎：</a:t>
            </a:r>
            <a:r>
              <a:rPr lang="en-US" altLang="zh-CN" b="0" i="0" dirty="0">
                <a:solidFill>
                  <a:srgbClr val="4D4D4D"/>
                </a:solidFill>
                <a:effectLst/>
                <a:latin typeface="-apple-system"/>
              </a:rPr>
              <a:t> </a:t>
            </a:r>
            <a:r>
              <a:rPr lang="en-US" altLang="zh-CN" b="0" i="0" dirty="0" err="1">
                <a:solidFill>
                  <a:srgbClr val="4D4D4D"/>
                </a:solidFill>
                <a:effectLst/>
                <a:latin typeface="-apple-system"/>
              </a:rPr>
              <a:t>rocksdb</a:t>
            </a:r>
            <a:endParaRPr lang="en-US" altLang="zh-CN" b="0" i="0" dirty="0">
              <a:solidFill>
                <a:srgbClr val="4D4D4D"/>
              </a:solidFill>
              <a:effectLst/>
              <a:latin typeface="-apple-system"/>
            </a:endParaRPr>
          </a:p>
          <a:p>
            <a:r>
              <a:rPr lang="zh-CN" altLang="en-US" b="0" i="0" dirty="0">
                <a:solidFill>
                  <a:srgbClr val="4D4D4D"/>
                </a:solidFill>
                <a:effectLst/>
                <a:latin typeface="-apple-system"/>
              </a:rPr>
              <a:t>运维管理</a:t>
            </a:r>
            <a:r>
              <a:rPr lang="zh-CN" altLang="en-US" dirty="0">
                <a:solidFill>
                  <a:srgbClr val="4D4D4D"/>
                </a:solidFill>
                <a:latin typeface="-apple-system"/>
              </a:rPr>
              <a:t>平台：</a:t>
            </a:r>
            <a:r>
              <a:rPr lang="en-US" altLang="zh-CN" dirty="0" err="1">
                <a:solidFill>
                  <a:srgbClr val="4D4D4D"/>
                </a:solidFill>
                <a:latin typeface="-apple-system"/>
              </a:rPr>
              <a:t>vue</a:t>
            </a:r>
            <a:r>
              <a:rPr lang="en-US" altLang="zh-CN" dirty="0">
                <a:solidFill>
                  <a:srgbClr val="4D4D4D"/>
                </a:solidFill>
                <a:latin typeface="-apple-system"/>
              </a:rPr>
              <a:t> + </a:t>
            </a:r>
            <a:r>
              <a:rPr lang="en-US" altLang="zh-CN" dirty="0" err="1">
                <a:solidFill>
                  <a:srgbClr val="4D4D4D"/>
                </a:solidFill>
                <a:latin typeface="-apple-system"/>
              </a:rPr>
              <a:t>Echarts</a:t>
            </a:r>
            <a:endParaRPr lang="en-US" altLang="zh-CN" dirty="0">
              <a:solidFill>
                <a:srgbClr val="4D4D4D"/>
              </a:solidFill>
              <a:latin typeface="-apple-system"/>
            </a:endParaRPr>
          </a:p>
          <a:p>
            <a:r>
              <a:rPr lang="zh-CN" altLang="en-US" b="0" i="0" dirty="0">
                <a:solidFill>
                  <a:srgbClr val="4D4D4D"/>
                </a:solidFill>
                <a:effectLst/>
                <a:latin typeface="-apple-system"/>
              </a:rPr>
              <a:t>后台：</a:t>
            </a:r>
            <a:r>
              <a:rPr lang="en-US" altLang="zh-CN" b="0" i="0" dirty="0">
                <a:solidFill>
                  <a:srgbClr val="4D4D4D"/>
                </a:solidFill>
                <a:effectLst/>
                <a:latin typeface="-apple-system"/>
              </a:rPr>
              <a:t>c</a:t>
            </a:r>
            <a:r>
              <a:rPr lang="zh-CN" altLang="en-US" b="0" i="0" dirty="0">
                <a:solidFill>
                  <a:srgbClr val="4D4D4D"/>
                </a:solidFill>
                <a:effectLst/>
                <a:latin typeface="-apple-system"/>
              </a:rPr>
              <a:t>或</a:t>
            </a:r>
            <a:r>
              <a:rPr lang="en-US" altLang="zh-CN" b="0" i="0" dirty="0" err="1">
                <a:solidFill>
                  <a:srgbClr val="4D4D4D"/>
                </a:solidFill>
                <a:effectLst/>
                <a:latin typeface="-apple-system"/>
              </a:rPr>
              <a:t>golang</a:t>
            </a:r>
            <a:endParaRPr lang="en-US" altLang="zh-CN" b="0" i="0" dirty="0">
              <a:solidFill>
                <a:srgbClr val="4D4D4D"/>
              </a:solidFill>
              <a:effectLst/>
              <a:latin typeface="-apple-system"/>
            </a:endParaRPr>
          </a:p>
          <a:p>
            <a:endParaRPr lang="zh-CN" altLang="en-US" dirty="0"/>
          </a:p>
        </p:txBody>
      </p:sp>
    </p:spTree>
    <p:extLst>
      <p:ext uri="{BB962C8B-B14F-4D97-AF65-F5344CB8AC3E}">
        <p14:creationId xmlns:p14="http://schemas.microsoft.com/office/powerpoint/2010/main" val="182290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025AD97-169B-2C4E-12CD-E6320EE2F181}"/>
              </a:ext>
            </a:extLst>
          </p:cNvPr>
          <p:cNvSpPr>
            <a:spLocks noGrp="1"/>
          </p:cNvSpPr>
          <p:nvPr>
            <p:ph type="sldNum" sz="quarter" idx="12"/>
          </p:nvPr>
        </p:nvSpPr>
        <p:spPr/>
        <p:txBody>
          <a:bodyPr/>
          <a:lstStyle/>
          <a:p>
            <a:fld id="{FA48DFA3-26EC-3040-BB4E-0FB5C02CC096}" type="slidenum">
              <a:rPr kumimoji="1" lang="zh-CN" altLang="en-US" smtClean="0"/>
              <a:t>11</a:t>
            </a:fld>
            <a:endParaRPr kumimoji="1" lang="zh-CN" altLang="en-US" dirty="0"/>
          </a:p>
        </p:txBody>
      </p:sp>
      <p:sp>
        <p:nvSpPr>
          <p:cNvPr id="3" name="标题 2">
            <a:extLst>
              <a:ext uri="{FF2B5EF4-FFF2-40B4-BE49-F238E27FC236}">
                <a16:creationId xmlns:a16="http://schemas.microsoft.com/office/drawing/2014/main" id="{F2903FAA-D747-C423-5650-6A818B34DDDC}"/>
              </a:ext>
            </a:extLst>
          </p:cNvPr>
          <p:cNvSpPr>
            <a:spLocks noGrp="1"/>
          </p:cNvSpPr>
          <p:nvPr>
            <p:ph type="title"/>
          </p:nvPr>
        </p:nvSpPr>
        <p:spPr/>
        <p:txBody>
          <a:bodyPr>
            <a:normAutofit fontScale="90000"/>
          </a:bodyPr>
          <a:lstStyle/>
          <a:p>
            <a:r>
              <a:rPr lang="zh-CN" altLang="en-US" dirty="0">
                <a:solidFill>
                  <a:srgbClr val="1F2328"/>
                </a:solidFill>
                <a:latin typeface="-apple-system"/>
              </a:rPr>
              <a:t>预期成果及目标</a:t>
            </a:r>
            <a:endParaRPr lang="zh-CN" altLang="en-US" dirty="0"/>
          </a:p>
        </p:txBody>
      </p:sp>
      <p:grpSp>
        <p:nvGrpSpPr>
          <p:cNvPr id="6" name="组合 5">
            <a:extLst>
              <a:ext uri="{FF2B5EF4-FFF2-40B4-BE49-F238E27FC236}">
                <a16:creationId xmlns:a16="http://schemas.microsoft.com/office/drawing/2014/main" id="{A403A45A-8E6C-0668-281C-454AC20AD68C}"/>
              </a:ext>
            </a:extLst>
          </p:cNvPr>
          <p:cNvGrpSpPr>
            <a:grpSpLocks noChangeAspect="1"/>
          </p:cNvGrpSpPr>
          <p:nvPr>
            <p:custDataLst>
              <p:tags r:id="rId1"/>
            </p:custDataLst>
          </p:nvPr>
        </p:nvGrpSpPr>
        <p:grpSpPr>
          <a:xfrm>
            <a:off x="2514173" y="1547598"/>
            <a:ext cx="10265041" cy="3540829"/>
            <a:chOff x="955894" y="1861784"/>
            <a:chExt cx="10265041" cy="3540829"/>
          </a:xfrm>
        </p:grpSpPr>
        <p:grpSp>
          <p:nvGrpSpPr>
            <p:cNvPr id="7" name="组合 6">
              <a:extLst>
                <a:ext uri="{FF2B5EF4-FFF2-40B4-BE49-F238E27FC236}">
                  <a16:creationId xmlns:a16="http://schemas.microsoft.com/office/drawing/2014/main" id="{4F1FC752-C264-0889-854C-E55575C9E4BE}"/>
                </a:ext>
              </a:extLst>
            </p:cNvPr>
            <p:cNvGrpSpPr/>
            <p:nvPr/>
          </p:nvGrpSpPr>
          <p:grpSpPr>
            <a:xfrm>
              <a:off x="955894" y="1861787"/>
              <a:ext cx="1546331" cy="3540826"/>
              <a:chOff x="955894" y="1861787"/>
              <a:chExt cx="1546331" cy="3540826"/>
            </a:xfrm>
          </p:grpSpPr>
          <p:sp>
            <p:nvSpPr>
              <p:cNvPr id="38" name="1">
                <a:extLst>
                  <a:ext uri="{FF2B5EF4-FFF2-40B4-BE49-F238E27FC236}">
                    <a16:creationId xmlns:a16="http://schemas.microsoft.com/office/drawing/2014/main" id="{B2276233-026E-B409-6647-F1A7D28F6AD8}"/>
                  </a:ext>
                </a:extLst>
              </p:cNvPr>
              <p:cNvSpPr/>
              <p:nvPr>
                <p:custDataLst>
                  <p:tags r:id="rId13"/>
                </p:custDataLst>
              </p:nvPr>
            </p:nvSpPr>
            <p:spPr>
              <a:xfrm>
                <a:off x="958363" y="2510591"/>
                <a:ext cx="1543862" cy="2892022"/>
              </a:xfrm>
              <a:prstGeom prst="roundRect">
                <a:avLst>
                  <a:gd name="adj" fmla="val 0"/>
                </a:avLst>
              </a:prstGeom>
              <a:solidFill>
                <a:schemeClr val="tx1">
                  <a:lumMod val="25000"/>
                  <a:lumOff val="75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latin typeface="+mn-ea"/>
                </a:endParaRPr>
              </a:p>
            </p:txBody>
          </p:sp>
          <p:sp>
            <p:nvSpPr>
              <p:cNvPr id="39" name="Title-1">
                <a:extLst>
                  <a:ext uri="{FF2B5EF4-FFF2-40B4-BE49-F238E27FC236}">
                    <a16:creationId xmlns:a16="http://schemas.microsoft.com/office/drawing/2014/main" id="{F4234BCB-03AC-DAE6-4CA6-DD63F3B65703}"/>
                  </a:ext>
                </a:extLst>
              </p:cNvPr>
              <p:cNvSpPr/>
              <p:nvPr>
                <p:custDataLst>
                  <p:tags r:id="rId14"/>
                </p:custDataLst>
              </p:nvPr>
            </p:nvSpPr>
            <p:spPr>
              <a:xfrm>
                <a:off x="958363" y="1861787"/>
                <a:ext cx="1543862" cy="369332"/>
              </a:xfrm>
              <a:prstGeom prst="roundRect">
                <a:avLst>
                  <a:gd name="adj" fmla="val 0"/>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r>
                  <a:rPr lang="en-US" altLang="zh-CN" b="1">
                    <a:solidFill>
                      <a:schemeClr val="bg1"/>
                    </a:solidFill>
                    <a:latin typeface="-apple-system"/>
                    <a:ea typeface="黑体" panose="02010609060101010101" pitchFamily="49" charset="-122"/>
                  </a:rPr>
                  <a:t>Redis</a:t>
                </a:r>
                <a:r>
                  <a:rPr lang="zh-CN" altLang="en-US" b="1">
                    <a:solidFill>
                      <a:schemeClr val="bg1"/>
                    </a:solidFill>
                    <a:latin typeface="-apple-system"/>
                    <a:ea typeface="黑体" panose="02010609060101010101" pitchFamily="49" charset="-122"/>
                  </a:rPr>
                  <a:t>兼容性</a:t>
                </a:r>
                <a:endParaRPr lang="zh-CN" altLang="en-US" b="1" dirty="0">
                  <a:solidFill>
                    <a:schemeClr val="bg1"/>
                  </a:solidFill>
                  <a:latin typeface="-apple-system"/>
                  <a:ea typeface="黑体" panose="02010609060101010101" pitchFamily="49" charset="-122"/>
                </a:endParaRPr>
              </a:p>
            </p:txBody>
          </p:sp>
          <p:sp>
            <p:nvSpPr>
              <p:cNvPr id="40" name="Body-1">
                <a:extLst>
                  <a:ext uri="{FF2B5EF4-FFF2-40B4-BE49-F238E27FC236}">
                    <a16:creationId xmlns:a16="http://schemas.microsoft.com/office/drawing/2014/main" id="{453F7E0C-DF26-121D-CD96-B70A7AA2B209}"/>
                  </a:ext>
                </a:extLst>
              </p:cNvPr>
              <p:cNvSpPr/>
              <p:nvPr>
                <p:custDataLst>
                  <p:tags r:id="rId15"/>
                </p:custDataLst>
              </p:nvPr>
            </p:nvSpPr>
            <p:spPr>
              <a:xfrm flipH="1">
                <a:off x="955894" y="2836719"/>
                <a:ext cx="1543863" cy="906467"/>
              </a:xfrm>
              <a:prstGeom prst="rect">
                <a:avLst/>
              </a:prstGeom>
              <a:ln>
                <a:noFill/>
              </a:ln>
            </p:spPr>
            <p:txBody>
              <a:bodyPr wrap="square" lIns="91440" tIns="45720" rIns="91440" bIns="45720" anchor="t">
                <a:spAutoFit/>
              </a:bodyPr>
              <a:lstStyle/>
              <a:p>
                <a:pPr algn="ctr">
                  <a:lnSpc>
                    <a:spcPct val="130000"/>
                  </a:lnSpc>
                </a:pPr>
                <a:r>
                  <a:rPr lang="zh-CN" altLang="en-US" sz="1400" b="0" i="0" dirty="0">
                    <a:solidFill>
                      <a:srgbClr val="4D4D4D"/>
                    </a:solidFill>
                    <a:effectLst/>
                    <a:latin typeface="-apple-system"/>
                  </a:rPr>
                  <a:t>完全兼容</a:t>
                </a:r>
                <a:r>
                  <a:rPr lang="en-US" altLang="zh-CN" sz="1400" b="0" i="0" dirty="0" err="1">
                    <a:solidFill>
                      <a:srgbClr val="4D4D4D"/>
                    </a:solidFill>
                    <a:effectLst/>
                    <a:latin typeface="-apple-system"/>
                  </a:rPr>
                  <a:t>redis</a:t>
                </a:r>
                <a:r>
                  <a:rPr lang="zh-CN" altLang="en-US" sz="1400" b="0" i="0" dirty="0">
                    <a:solidFill>
                      <a:srgbClr val="4D4D4D"/>
                    </a:solidFill>
                    <a:effectLst/>
                    <a:latin typeface="-apple-system"/>
                  </a:rPr>
                  <a:t>协议，支持绝大多数</a:t>
                </a:r>
                <a:r>
                  <a:rPr lang="en-US" altLang="zh-CN" sz="1400" b="0" i="0" dirty="0" err="1">
                    <a:solidFill>
                      <a:srgbClr val="4D4D4D"/>
                    </a:solidFill>
                    <a:effectLst/>
                    <a:latin typeface="-apple-system"/>
                  </a:rPr>
                  <a:t>redis</a:t>
                </a:r>
                <a:r>
                  <a:rPr lang="zh-CN" altLang="en-US" sz="1400" b="0" i="0" dirty="0">
                    <a:solidFill>
                      <a:srgbClr val="4D4D4D"/>
                    </a:solidFill>
                    <a:effectLst/>
                    <a:latin typeface="-apple-system"/>
                  </a:rPr>
                  <a:t>的指令</a:t>
                </a:r>
                <a:endParaRPr lang="zh-CN" altLang="en-US" sz="1400" b="1" dirty="0">
                  <a:latin typeface="+mn-ea"/>
                </a:endParaRPr>
              </a:p>
            </p:txBody>
          </p:sp>
        </p:grpSp>
        <p:grpSp>
          <p:nvGrpSpPr>
            <p:cNvPr id="8" name="组合 7">
              <a:extLst>
                <a:ext uri="{FF2B5EF4-FFF2-40B4-BE49-F238E27FC236}">
                  <a16:creationId xmlns:a16="http://schemas.microsoft.com/office/drawing/2014/main" id="{86CE898B-337A-C3EB-52B2-F6AE150C9857}"/>
                </a:ext>
              </a:extLst>
            </p:cNvPr>
            <p:cNvGrpSpPr/>
            <p:nvPr/>
          </p:nvGrpSpPr>
          <p:grpSpPr>
            <a:xfrm>
              <a:off x="2700871" y="1861785"/>
              <a:ext cx="1545096" cy="3540828"/>
              <a:chOff x="2700871" y="1861785"/>
              <a:chExt cx="1545096" cy="3540828"/>
            </a:xfrm>
          </p:grpSpPr>
          <p:sp>
            <p:nvSpPr>
              <p:cNvPr id="33" name="2">
                <a:extLst>
                  <a:ext uri="{FF2B5EF4-FFF2-40B4-BE49-F238E27FC236}">
                    <a16:creationId xmlns:a16="http://schemas.microsoft.com/office/drawing/2014/main" id="{7909B622-8A7C-077E-7226-6250006EED9A}"/>
                  </a:ext>
                </a:extLst>
              </p:cNvPr>
              <p:cNvSpPr/>
              <p:nvPr>
                <p:custDataLst>
                  <p:tags r:id="rId10"/>
                </p:custDataLst>
              </p:nvPr>
            </p:nvSpPr>
            <p:spPr>
              <a:xfrm>
                <a:off x="2702105" y="2510591"/>
                <a:ext cx="1543862" cy="2892022"/>
              </a:xfrm>
              <a:prstGeom prst="roundRect">
                <a:avLst>
                  <a:gd name="adj" fmla="val 0"/>
                </a:avLst>
              </a:prstGeom>
              <a:solidFill>
                <a:schemeClr val="tx1">
                  <a:lumMod val="25000"/>
                  <a:lumOff val="75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latin typeface="+mn-ea"/>
                </a:endParaRPr>
              </a:p>
            </p:txBody>
          </p:sp>
          <p:sp>
            <p:nvSpPr>
              <p:cNvPr id="34" name="Title-2">
                <a:extLst>
                  <a:ext uri="{FF2B5EF4-FFF2-40B4-BE49-F238E27FC236}">
                    <a16:creationId xmlns:a16="http://schemas.microsoft.com/office/drawing/2014/main" id="{FA76666C-7A2F-60C0-A44C-9C90474EBF9C}"/>
                  </a:ext>
                </a:extLst>
              </p:cNvPr>
              <p:cNvSpPr/>
              <p:nvPr>
                <p:custDataLst>
                  <p:tags r:id="rId11"/>
                </p:custDataLst>
              </p:nvPr>
            </p:nvSpPr>
            <p:spPr>
              <a:xfrm>
                <a:off x="2702105" y="1861785"/>
                <a:ext cx="1543862" cy="369332"/>
              </a:xfrm>
              <a:prstGeom prst="roundRect">
                <a:avLst>
                  <a:gd name="adj" fmla="val 0"/>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r>
                  <a:rPr lang="zh-CN" altLang="en-US" b="1" dirty="0">
                    <a:solidFill>
                      <a:schemeClr val="bg1"/>
                    </a:solidFill>
                    <a:latin typeface="-apple-system"/>
                    <a:ea typeface="黑体" panose="02010609060101010101" pitchFamily="49" charset="-122"/>
                  </a:rPr>
                  <a:t>持久化存储</a:t>
                </a:r>
              </a:p>
            </p:txBody>
          </p:sp>
          <p:sp>
            <p:nvSpPr>
              <p:cNvPr id="35" name="Body-2">
                <a:extLst>
                  <a:ext uri="{FF2B5EF4-FFF2-40B4-BE49-F238E27FC236}">
                    <a16:creationId xmlns:a16="http://schemas.microsoft.com/office/drawing/2014/main" id="{E31D1FD7-C220-6669-E723-B7FC422A79C9}"/>
                  </a:ext>
                </a:extLst>
              </p:cNvPr>
              <p:cNvSpPr/>
              <p:nvPr>
                <p:custDataLst>
                  <p:tags r:id="rId12"/>
                </p:custDataLst>
              </p:nvPr>
            </p:nvSpPr>
            <p:spPr>
              <a:xfrm flipH="1">
                <a:off x="2700871" y="2833052"/>
                <a:ext cx="1543863" cy="1733103"/>
              </a:xfrm>
              <a:prstGeom prst="rect">
                <a:avLst/>
              </a:prstGeom>
              <a:ln>
                <a:noFill/>
              </a:ln>
            </p:spPr>
            <p:txBody>
              <a:bodyPr wrap="square" lIns="91440" tIns="45720" rIns="91440" bIns="45720" anchor="t">
                <a:spAutoFit/>
              </a:bodyPr>
              <a:lstStyle/>
              <a:p>
                <a:pPr algn="ctr">
                  <a:lnSpc>
                    <a:spcPct val="130000"/>
                  </a:lnSpc>
                </a:pPr>
                <a:r>
                  <a:rPr lang="zh-CN" altLang="en-US" sz="1400" b="0" i="0" dirty="0">
                    <a:solidFill>
                      <a:srgbClr val="4D4D4D"/>
                    </a:solidFill>
                    <a:effectLst/>
                    <a:latin typeface="-apple-system"/>
                  </a:rPr>
                  <a:t>使用</a:t>
                </a:r>
                <a:r>
                  <a:rPr lang="en-US" altLang="zh-CN" sz="1400" b="0" i="0" dirty="0" err="1">
                    <a:solidFill>
                      <a:srgbClr val="4D4D4D"/>
                    </a:solidFill>
                    <a:effectLst/>
                    <a:latin typeface="-apple-system"/>
                  </a:rPr>
                  <a:t>rocksdb</a:t>
                </a:r>
                <a:r>
                  <a:rPr lang="zh-CN" altLang="en-US" sz="1400" b="0" i="0" dirty="0">
                    <a:solidFill>
                      <a:srgbClr val="4D4D4D"/>
                    </a:solidFill>
                    <a:effectLst/>
                    <a:latin typeface="-apple-system"/>
                  </a:rPr>
                  <a:t>作为存储引擎，所有数据以特定格式存储在</a:t>
                </a:r>
                <a:r>
                  <a:rPr lang="en-US" altLang="zh-CN" sz="1400" b="0" i="0" dirty="0" err="1">
                    <a:solidFill>
                      <a:srgbClr val="4D4D4D"/>
                    </a:solidFill>
                    <a:effectLst/>
                    <a:latin typeface="-apple-system"/>
                  </a:rPr>
                  <a:t>rocksdb</a:t>
                </a:r>
                <a:r>
                  <a:rPr lang="zh-CN" altLang="en-US" sz="1400" b="0" i="0" dirty="0">
                    <a:solidFill>
                      <a:srgbClr val="4D4D4D"/>
                    </a:solidFill>
                    <a:effectLst/>
                    <a:latin typeface="-apple-system"/>
                  </a:rPr>
                  <a:t>中，最大支持</a:t>
                </a:r>
                <a:r>
                  <a:rPr lang="en-US" altLang="zh-CN" sz="1400" b="0" i="0" dirty="0">
                    <a:solidFill>
                      <a:srgbClr val="4D4D4D"/>
                    </a:solidFill>
                    <a:effectLst/>
                    <a:latin typeface="-apple-system"/>
                  </a:rPr>
                  <a:t>PB</a:t>
                </a:r>
                <a:r>
                  <a:rPr lang="zh-CN" altLang="en-US" sz="1400" b="0" i="0" dirty="0">
                    <a:solidFill>
                      <a:srgbClr val="4D4D4D"/>
                    </a:solidFill>
                    <a:effectLst/>
                    <a:latin typeface="-apple-system"/>
                  </a:rPr>
                  <a:t>级存储</a:t>
                </a:r>
                <a:endParaRPr lang="zh-CN" altLang="en-US" sz="1400" dirty="0">
                  <a:latin typeface="+mn-ea"/>
                </a:endParaRPr>
              </a:p>
            </p:txBody>
          </p:sp>
        </p:grpSp>
        <p:grpSp>
          <p:nvGrpSpPr>
            <p:cNvPr id="9" name="组合 8">
              <a:extLst>
                <a:ext uri="{FF2B5EF4-FFF2-40B4-BE49-F238E27FC236}">
                  <a16:creationId xmlns:a16="http://schemas.microsoft.com/office/drawing/2014/main" id="{E04D0645-1C56-AA94-2908-D533E5DE8C0D}"/>
                </a:ext>
              </a:extLst>
            </p:cNvPr>
            <p:cNvGrpSpPr/>
            <p:nvPr/>
          </p:nvGrpSpPr>
          <p:grpSpPr>
            <a:xfrm>
              <a:off x="4447081" y="1861787"/>
              <a:ext cx="1634503" cy="3540826"/>
              <a:chOff x="4447081" y="1861787"/>
              <a:chExt cx="1634503" cy="3540826"/>
            </a:xfrm>
          </p:grpSpPr>
          <p:sp>
            <p:nvSpPr>
              <p:cNvPr id="28" name="3">
                <a:extLst>
                  <a:ext uri="{FF2B5EF4-FFF2-40B4-BE49-F238E27FC236}">
                    <a16:creationId xmlns:a16="http://schemas.microsoft.com/office/drawing/2014/main" id="{09B1772F-3927-C4B1-523A-9FD0E323BA62}"/>
                  </a:ext>
                </a:extLst>
              </p:cNvPr>
              <p:cNvSpPr/>
              <p:nvPr>
                <p:custDataLst>
                  <p:tags r:id="rId7"/>
                </p:custDataLst>
              </p:nvPr>
            </p:nvSpPr>
            <p:spPr>
              <a:xfrm>
                <a:off x="4447081" y="2510591"/>
                <a:ext cx="1543862" cy="2892022"/>
              </a:xfrm>
              <a:prstGeom prst="roundRect">
                <a:avLst>
                  <a:gd name="adj" fmla="val 0"/>
                </a:avLst>
              </a:prstGeom>
              <a:solidFill>
                <a:schemeClr val="tx1">
                  <a:lumMod val="25000"/>
                  <a:lumOff val="75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latin typeface="+mn-ea"/>
                </a:endParaRPr>
              </a:p>
            </p:txBody>
          </p:sp>
          <p:sp>
            <p:nvSpPr>
              <p:cNvPr id="29" name="Title-3">
                <a:extLst>
                  <a:ext uri="{FF2B5EF4-FFF2-40B4-BE49-F238E27FC236}">
                    <a16:creationId xmlns:a16="http://schemas.microsoft.com/office/drawing/2014/main" id="{B2074A56-38D2-EEB8-ABF9-46F539D13D50}"/>
                  </a:ext>
                </a:extLst>
              </p:cNvPr>
              <p:cNvSpPr/>
              <p:nvPr>
                <p:custDataLst>
                  <p:tags r:id="rId8"/>
                </p:custDataLst>
              </p:nvPr>
            </p:nvSpPr>
            <p:spPr>
              <a:xfrm>
                <a:off x="4447081" y="1861787"/>
                <a:ext cx="1543862" cy="369332"/>
              </a:xfrm>
              <a:prstGeom prst="roundRect">
                <a:avLst>
                  <a:gd name="adj" fmla="val 0"/>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r>
                  <a:rPr lang="zh-CN" altLang="en-US" b="1" dirty="0">
                    <a:solidFill>
                      <a:schemeClr val="bg1"/>
                    </a:solidFill>
                    <a:latin typeface="-apple-system"/>
                    <a:ea typeface="黑体" panose="02010609060101010101" pitchFamily="49" charset="-122"/>
                  </a:rPr>
                  <a:t>水平扩展</a:t>
                </a:r>
              </a:p>
            </p:txBody>
          </p:sp>
          <p:sp>
            <p:nvSpPr>
              <p:cNvPr id="30" name="Body-3">
                <a:extLst>
                  <a:ext uri="{FF2B5EF4-FFF2-40B4-BE49-F238E27FC236}">
                    <a16:creationId xmlns:a16="http://schemas.microsoft.com/office/drawing/2014/main" id="{40F61A9C-5607-469B-FD62-FEA363141470}"/>
                  </a:ext>
                </a:extLst>
              </p:cNvPr>
              <p:cNvSpPr/>
              <p:nvPr>
                <p:custDataLst>
                  <p:tags r:id="rId9"/>
                </p:custDataLst>
              </p:nvPr>
            </p:nvSpPr>
            <p:spPr>
              <a:xfrm flipH="1">
                <a:off x="4537721" y="2849813"/>
                <a:ext cx="1543863" cy="2306850"/>
              </a:xfrm>
              <a:prstGeom prst="rect">
                <a:avLst/>
              </a:prstGeom>
              <a:ln>
                <a:noFill/>
              </a:ln>
            </p:spPr>
            <p:txBody>
              <a:bodyPr wrap="square" lIns="91440" tIns="45720" rIns="91440" bIns="45720" anchor="t">
                <a:spAutoFit/>
              </a:bodyPr>
              <a:lstStyle/>
              <a:p>
                <a:pPr algn="ctr">
                  <a:lnSpc>
                    <a:spcPct val="130000"/>
                  </a:lnSpc>
                </a:pPr>
                <a:r>
                  <a:rPr lang="zh-CN" altLang="en-US" sz="1400" b="0" i="0" dirty="0">
                    <a:solidFill>
                      <a:srgbClr val="4D4D4D"/>
                    </a:solidFill>
                    <a:effectLst/>
                    <a:latin typeface="-apple-system"/>
                  </a:rPr>
                  <a:t>集群支持增删节点，并且数据可以按照</a:t>
                </a:r>
                <a:r>
                  <a:rPr lang="en-US" altLang="zh-CN" sz="1400" b="0" i="0" dirty="0">
                    <a:solidFill>
                      <a:srgbClr val="4D4D4D"/>
                    </a:solidFill>
                    <a:effectLst/>
                    <a:latin typeface="-apple-system"/>
                  </a:rPr>
                  <a:t>slot</a:t>
                </a:r>
                <a:r>
                  <a:rPr lang="zh-CN" altLang="en-US" sz="1400" b="0" i="0" dirty="0">
                    <a:solidFill>
                      <a:srgbClr val="4D4D4D"/>
                    </a:solidFill>
                    <a:effectLst/>
                    <a:latin typeface="-apple-system"/>
                  </a:rPr>
                  <a:t>在任意两节点之间迁移，扩容和缩容过程中对应用运维人员透明，支持扩展至</a:t>
                </a:r>
                <a:r>
                  <a:rPr lang="en-US" altLang="zh-CN" sz="1400" b="0" i="0" dirty="0">
                    <a:solidFill>
                      <a:srgbClr val="4D4D4D"/>
                    </a:solidFill>
                    <a:effectLst/>
                    <a:latin typeface="-apple-system"/>
                  </a:rPr>
                  <a:t>1000</a:t>
                </a:r>
                <a:r>
                  <a:rPr lang="zh-CN" altLang="en-US" sz="1400" b="0" i="0" dirty="0">
                    <a:solidFill>
                      <a:srgbClr val="4D4D4D"/>
                    </a:solidFill>
                    <a:effectLst/>
                    <a:latin typeface="-apple-system"/>
                  </a:rPr>
                  <a:t>个节点。</a:t>
                </a:r>
                <a:endParaRPr lang="zh-CN" altLang="en-US" sz="1400" dirty="0">
                  <a:latin typeface="+mn-ea"/>
                </a:endParaRPr>
              </a:p>
            </p:txBody>
          </p:sp>
        </p:grpSp>
        <p:grpSp>
          <p:nvGrpSpPr>
            <p:cNvPr id="10" name="组合 9">
              <a:extLst>
                <a:ext uri="{FF2B5EF4-FFF2-40B4-BE49-F238E27FC236}">
                  <a16:creationId xmlns:a16="http://schemas.microsoft.com/office/drawing/2014/main" id="{82278448-CE1B-E11B-E16B-C64496FB6A71}"/>
                </a:ext>
              </a:extLst>
            </p:cNvPr>
            <p:cNvGrpSpPr/>
            <p:nvPr/>
          </p:nvGrpSpPr>
          <p:grpSpPr>
            <a:xfrm>
              <a:off x="6190821" y="1861784"/>
              <a:ext cx="1543863" cy="3540829"/>
              <a:chOff x="6190821" y="1861784"/>
              <a:chExt cx="1543863" cy="3540829"/>
            </a:xfrm>
          </p:grpSpPr>
          <p:sp>
            <p:nvSpPr>
              <p:cNvPr id="23" name="4">
                <a:extLst>
                  <a:ext uri="{FF2B5EF4-FFF2-40B4-BE49-F238E27FC236}">
                    <a16:creationId xmlns:a16="http://schemas.microsoft.com/office/drawing/2014/main" id="{CF988350-41DC-24DA-30FE-9C0A77AB80FE}"/>
                  </a:ext>
                </a:extLst>
              </p:cNvPr>
              <p:cNvSpPr/>
              <p:nvPr>
                <p:custDataLst>
                  <p:tags r:id="rId4"/>
                </p:custDataLst>
              </p:nvPr>
            </p:nvSpPr>
            <p:spPr>
              <a:xfrm>
                <a:off x="6190822" y="2510591"/>
                <a:ext cx="1543862" cy="2892022"/>
              </a:xfrm>
              <a:prstGeom prst="roundRect">
                <a:avLst>
                  <a:gd name="adj" fmla="val 0"/>
                </a:avLst>
              </a:prstGeom>
              <a:solidFill>
                <a:schemeClr val="tx1">
                  <a:lumMod val="25000"/>
                  <a:lumOff val="75000"/>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latin typeface="+mn-ea"/>
                </a:endParaRPr>
              </a:p>
            </p:txBody>
          </p:sp>
          <p:sp>
            <p:nvSpPr>
              <p:cNvPr id="24" name="Title-4">
                <a:extLst>
                  <a:ext uri="{FF2B5EF4-FFF2-40B4-BE49-F238E27FC236}">
                    <a16:creationId xmlns:a16="http://schemas.microsoft.com/office/drawing/2014/main" id="{FF729992-581D-F5DA-3068-EBDE1A2B59AE}"/>
                  </a:ext>
                </a:extLst>
              </p:cNvPr>
              <p:cNvSpPr/>
              <p:nvPr>
                <p:custDataLst>
                  <p:tags r:id="rId5"/>
                </p:custDataLst>
              </p:nvPr>
            </p:nvSpPr>
            <p:spPr>
              <a:xfrm>
                <a:off x="6190822" y="1861784"/>
                <a:ext cx="1543862" cy="369332"/>
              </a:xfrm>
              <a:prstGeom prst="roundRect">
                <a:avLst>
                  <a:gd name="adj" fmla="val 0"/>
                </a:avLst>
              </a:prstGeom>
              <a:solidFill>
                <a:schemeClr val="accent4"/>
              </a:solidFill>
              <a:ln w="12700" cap="rnd">
                <a:noFill/>
                <a:prstDash val="solid"/>
                <a:round/>
                <a:headEnd/>
                <a:tailEnd/>
              </a:ln>
              <a:effectLst>
                <a:outerShdw blurRad="254000" dist="127000" algn="ctr" rotWithShape="0">
                  <a:schemeClr val="accent4">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r>
                  <a:rPr lang="zh-CN" altLang="en-US" b="1" dirty="0">
                    <a:solidFill>
                      <a:schemeClr val="bg1"/>
                    </a:solidFill>
                    <a:latin typeface="-apple-system"/>
                    <a:ea typeface="黑体" panose="02010609060101010101" pitchFamily="49" charset="-122"/>
                  </a:rPr>
                  <a:t>故障高可用</a:t>
                </a:r>
              </a:p>
            </p:txBody>
          </p:sp>
          <p:sp>
            <p:nvSpPr>
              <p:cNvPr id="25" name="Body-4">
                <a:extLst>
                  <a:ext uri="{FF2B5EF4-FFF2-40B4-BE49-F238E27FC236}">
                    <a16:creationId xmlns:a16="http://schemas.microsoft.com/office/drawing/2014/main" id="{574E901B-BA33-AAD7-66C2-53114413EBA0}"/>
                  </a:ext>
                </a:extLst>
              </p:cNvPr>
              <p:cNvSpPr/>
              <p:nvPr>
                <p:custDataLst>
                  <p:tags r:id="rId6"/>
                </p:custDataLst>
              </p:nvPr>
            </p:nvSpPr>
            <p:spPr>
              <a:xfrm flipH="1">
                <a:off x="6190821" y="2849807"/>
                <a:ext cx="1543863" cy="1453026"/>
              </a:xfrm>
              <a:prstGeom prst="rect">
                <a:avLst/>
              </a:prstGeom>
              <a:ln>
                <a:noFill/>
              </a:ln>
            </p:spPr>
            <p:txBody>
              <a:bodyPr wrap="square" lIns="91440" tIns="45720" rIns="91440" bIns="45720" anchor="t">
                <a:spAutoFit/>
              </a:bodyPr>
              <a:lstStyle/>
              <a:p>
                <a:pPr algn="ctr">
                  <a:lnSpc>
                    <a:spcPct val="130000"/>
                  </a:lnSpc>
                </a:pPr>
                <a:r>
                  <a:rPr lang="zh-CN" altLang="en-US" sz="1400" b="0" i="0" dirty="0">
                    <a:solidFill>
                      <a:srgbClr val="4D4D4D"/>
                    </a:solidFill>
                    <a:effectLst/>
                    <a:latin typeface="-apple-system"/>
                  </a:rPr>
                  <a:t>自动检测故障节点，当故障发生，</a:t>
                </a:r>
                <a:r>
                  <a:rPr lang="en-US" altLang="zh-CN" sz="1400" b="0" i="0" dirty="0">
                    <a:solidFill>
                      <a:srgbClr val="4D4D4D"/>
                    </a:solidFill>
                    <a:effectLst/>
                    <a:latin typeface="-apple-system"/>
                  </a:rPr>
                  <a:t>slave</a:t>
                </a:r>
                <a:r>
                  <a:rPr lang="zh-CN" altLang="en-US" sz="1400" b="0" i="0" dirty="0">
                    <a:solidFill>
                      <a:srgbClr val="4D4D4D"/>
                    </a:solidFill>
                    <a:effectLst/>
                    <a:latin typeface="-apple-system"/>
                  </a:rPr>
                  <a:t>会提升为</a:t>
                </a:r>
                <a:r>
                  <a:rPr lang="en-US" altLang="zh-CN" sz="1400" b="0" i="0" dirty="0">
                    <a:solidFill>
                      <a:srgbClr val="4D4D4D"/>
                    </a:solidFill>
                    <a:effectLst/>
                    <a:latin typeface="-apple-system"/>
                  </a:rPr>
                  <a:t>master</a:t>
                </a:r>
                <a:r>
                  <a:rPr lang="zh-CN" altLang="en-US" sz="1400" b="0" i="0" dirty="0">
                    <a:solidFill>
                      <a:srgbClr val="4D4D4D"/>
                    </a:solidFill>
                    <a:effectLst/>
                    <a:latin typeface="-apple-system"/>
                  </a:rPr>
                  <a:t>继续对外服务。</a:t>
                </a:r>
                <a:endParaRPr lang="zh-CN" altLang="en-US" sz="1400" dirty="0">
                  <a:latin typeface="+mn-ea"/>
                </a:endParaRPr>
              </a:p>
            </p:txBody>
          </p:sp>
        </p:grpSp>
        <p:sp>
          <p:nvSpPr>
            <p:cNvPr id="20" name="Body-5">
              <a:extLst>
                <a:ext uri="{FF2B5EF4-FFF2-40B4-BE49-F238E27FC236}">
                  <a16:creationId xmlns:a16="http://schemas.microsoft.com/office/drawing/2014/main" id="{78BF614D-C1A7-CC23-CC0E-963DD90505CD}"/>
                </a:ext>
              </a:extLst>
            </p:cNvPr>
            <p:cNvSpPr/>
            <p:nvPr>
              <p:custDataLst>
                <p:tags r:id="rId2"/>
              </p:custDataLst>
            </p:nvPr>
          </p:nvSpPr>
          <p:spPr>
            <a:xfrm flipH="1">
              <a:off x="7934563" y="3644482"/>
              <a:ext cx="1543863" cy="332720"/>
            </a:xfrm>
            <a:prstGeom prst="rect">
              <a:avLst/>
            </a:prstGeom>
            <a:ln>
              <a:noFill/>
            </a:ln>
          </p:spPr>
          <p:txBody>
            <a:bodyPr wrap="square" lIns="91440" tIns="45720" rIns="91440" bIns="45720" anchor="t">
              <a:spAutoFit/>
            </a:bodyPr>
            <a:lstStyle/>
            <a:p>
              <a:pPr algn="ctr">
                <a:lnSpc>
                  <a:spcPct val="130000"/>
                </a:lnSpc>
              </a:pPr>
              <a:endParaRPr lang="zh-CN" altLang="en-US" sz="1400" dirty="0">
                <a:latin typeface="+mn-ea"/>
              </a:endParaRPr>
            </a:p>
          </p:txBody>
        </p:sp>
        <p:sp>
          <p:nvSpPr>
            <p:cNvPr id="15" name="Body-6">
              <a:extLst>
                <a:ext uri="{FF2B5EF4-FFF2-40B4-BE49-F238E27FC236}">
                  <a16:creationId xmlns:a16="http://schemas.microsoft.com/office/drawing/2014/main" id="{9523CB1C-723B-3358-9468-A372235C5372}"/>
                </a:ext>
              </a:extLst>
            </p:cNvPr>
            <p:cNvSpPr/>
            <p:nvPr>
              <p:custDataLst>
                <p:tags r:id="rId3"/>
              </p:custDataLst>
            </p:nvPr>
          </p:nvSpPr>
          <p:spPr>
            <a:xfrm flipH="1">
              <a:off x="9677072" y="3644482"/>
              <a:ext cx="1543863" cy="332720"/>
            </a:xfrm>
            <a:prstGeom prst="rect">
              <a:avLst/>
            </a:prstGeom>
            <a:ln>
              <a:noFill/>
            </a:ln>
          </p:spPr>
          <p:txBody>
            <a:bodyPr wrap="square" lIns="91440" tIns="45720" rIns="91440" bIns="45720" anchor="t">
              <a:spAutoFit/>
            </a:bodyPr>
            <a:lstStyle/>
            <a:p>
              <a:pPr algn="ctr">
                <a:lnSpc>
                  <a:spcPct val="130000"/>
                </a:lnSpc>
              </a:pPr>
              <a:endParaRPr lang="zh-CN" altLang="en-US" sz="1400" dirty="0">
                <a:latin typeface="+mn-ea"/>
              </a:endParaRPr>
            </a:p>
          </p:txBody>
        </p:sp>
      </p:grpSp>
    </p:spTree>
    <p:extLst>
      <p:ext uri="{BB962C8B-B14F-4D97-AF65-F5344CB8AC3E}">
        <p14:creationId xmlns:p14="http://schemas.microsoft.com/office/powerpoint/2010/main" val="29487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884A974-F65A-3B73-11B2-09D18B4B244A}"/>
              </a:ext>
            </a:extLst>
          </p:cNvPr>
          <p:cNvSpPr>
            <a:spLocks noGrp="1"/>
          </p:cNvSpPr>
          <p:nvPr>
            <p:ph type="sldNum" sz="quarter" idx="12"/>
          </p:nvPr>
        </p:nvSpPr>
        <p:spPr/>
        <p:txBody>
          <a:bodyPr/>
          <a:lstStyle/>
          <a:p>
            <a:fld id="{FA48DFA3-26EC-3040-BB4E-0FB5C02CC096}" type="slidenum">
              <a:rPr kumimoji="1" lang="zh-CN" altLang="en-US" smtClean="0"/>
              <a:t>12</a:t>
            </a:fld>
            <a:endParaRPr kumimoji="1" lang="zh-CN" altLang="en-US" dirty="0"/>
          </a:p>
        </p:txBody>
      </p:sp>
      <p:sp>
        <p:nvSpPr>
          <p:cNvPr id="3" name="标题 2">
            <a:extLst>
              <a:ext uri="{FF2B5EF4-FFF2-40B4-BE49-F238E27FC236}">
                <a16:creationId xmlns:a16="http://schemas.microsoft.com/office/drawing/2014/main" id="{AFBBC064-4785-7699-E502-09979F730C26}"/>
              </a:ext>
            </a:extLst>
          </p:cNvPr>
          <p:cNvSpPr>
            <a:spLocks noGrp="1"/>
          </p:cNvSpPr>
          <p:nvPr>
            <p:ph type="title"/>
          </p:nvPr>
        </p:nvSpPr>
        <p:spPr/>
        <p:txBody>
          <a:bodyPr>
            <a:normAutofit fontScale="90000"/>
          </a:bodyPr>
          <a:lstStyle/>
          <a:p>
            <a:r>
              <a:rPr lang="zh-CN" altLang="en-US" dirty="0">
                <a:solidFill>
                  <a:srgbClr val="1F2328"/>
                </a:solidFill>
                <a:latin typeface="-apple-system"/>
              </a:rPr>
              <a:t>研究的难点及创新点</a:t>
            </a:r>
            <a:endParaRPr lang="zh-CN" altLang="en-US" dirty="0"/>
          </a:p>
        </p:txBody>
      </p:sp>
      <p:sp>
        <p:nvSpPr>
          <p:cNvPr id="4" name="文本框 3">
            <a:extLst>
              <a:ext uri="{FF2B5EF4-FFF2-40B4-BE49-F238E27FC236}">
                <a16:creationId xmlns:a16="http://schemas.microsoft.com/office/drawing/2014/main" id="{1818331A-DC73-E78C-9BCC-472BA76C6FA7}"/>
              </a:ext>
            </a:extLst>
          </p:cNvPr>
          <p:cNvSpPr txBox="1"/>
          <p:nvPr/>
        </p:nvSpPr>
        <p:spPr>
          <a:xfrm>
            <a:off x="890016" y="1584960"/>
            <a:ext cx="8071104" cy="5262979"/>
          </a:xfrm>
          <a:prstGeom prst="rect">
            <a:avLst/>
          </a:prstGeom>
          <a:noFill/>
        </p:spPr>
        <p:txBody>
          <a:bodyPr wrap="square" rtlCol="0">
            <a:spAutoFit/>
          </a:bodyPr>
          <a:lstStyle/>
          <a:p>
            <a:r>
              <a:rPr lang="en-US" altLang="zh-CN" sz="2400" b="1" dirty="0">
                <a:solidFill>
                  <a:srgbClr val="1F2328"/>
                </a:solidFill>
                <a:latin typeface="-apple-system"/>
              </a:rPr>
              <a:t>1</a:t>
            </a:r>
            <a:r>
              <a:rPr lang="zh-CN" altLang="en-US" sz="2400" b="1" dirty="0">
                <a:solidFill>
                  <a:srgbClr val="1F2328"/>
                </a:solidFill>
                <a:latin typeface="-apple-system"/>
              </a:rPr>
              <a:t>）</a:t>
            </a:r>
            <a:r>
              <a:rPr lang="zh-CN" altLang="en-US" sz="2400" dirty="0">
                <a:solidFill>
                  <a:srgbClr val="1F2328"/>
                </a:solidFill>
                <a:latin typeface="-apple-system"/>
              </a:rPr>
              <a:t>使用</a:t>
            </a:r>
            <a:r>
              <a:rPr lang="en-US" altLang="zh-CN" sz="2400" dirty="0">
                <a:solidFill>
                  <a:srgbClr val="1F2328"/>
                </a:solidFill>
                <a:latin typeface="-apple-system"/>
              </a:rPr>
              <a:t>Raft</a:t>
            </a:r>
            <a:r>
              <a:rPr lang="zh-CN" altLang="en-US" sz="2400" dirty="0">
                <a:solidFill>
                  <a:srgbClr val="1F2328"/>
                </a:solidFill>
                <a:latin typeface="-apple-system"/>
              </a:rPr>
              <a:t>算法管理的副本机制，解决副本机制带来的数据一致性问题</a:t>
            </a:r>
            <a:endParaRPr lang="en-US" altLang="zh-CN" sz="2400" dirty="0">
              <a:solidFill>
                <a:srgbClr val="1F2328"/>
              </a:solidFill>
              <a:latin typeface="-apple-system"/>
            </a:endParaRPr>
          </a:p>
          <a:p>
            <a:endParaRPr lang="en-US" altLang="zh-CN" sz="2400" b="1" dirty="0">
              <a:solidFill>
                <a:srgbClr val="1F2328"/>
              </a:solidFill>
              <a:latin typeface="-apple-system"/>
            </a:endParaRPr>
          </a:p>
          <a:p>
            <a:r>
              <a:rPr lang="en-US" altLang="zh-CN" sz="2400" b="1" dirty="0">
                <a:solidFill>
                  <a:srgbClr val="1F2328"/>
                </a:solidFill>
                <a:latin typeface="-apple-system"/>
              </a:rPr>
              <a:t>2</a:t>
            </a:r>
            <a:r>
              <a:rPr lang="zh-CN" altLang="en-US" sz="2400" b="1" dirty="0">
                <a:solidFill>
                  <a:srgbClr val="1F2328"/>
                </a:solidFill>
                <a:latin typeface="-apple-system"/>
              </a:rPr>
              <a:t>）</a:t>
            </a:r>
            <a:r>
              <a:rPr lang="zh-CN" altLang="en-US" sz="2400" dirty="0">
                <a:solidFill>
                  <a:srgbClr val="1F2328"/>
                </a:solidFill>
                <a:latin typeface="-apple-system"/>
              </a:rPr>
              <a:t>使用</a:t>
            </a:r>
            <a:r>
              <a:rPr lang="en-US" altLang="zh-CN" sz="2400" dirty="0" err="1">
                <a:solidFill>
                  <a:srgbClr val="1F2328"/>
                </a:solidFill>
                <a:latin typeface="-apple-system"/>
              </a:rPr>
              <a:t>Rocksdb</a:t>
            </a:r>
            <a:r>
              <a:rPr lang="zh-CN" altLang="en-US" sz="2400" dirty="0">
                <a:solidFill>
                  <a:srgbClr val="1F2328"/>
                </a:solidFill>
                <a:latin typeface="-apple-system"/>
              </a:rPr>
              <a:t>作为存储引擎，所有数据存储到磁盘，提供更大的容量和更低的成本，数据可靠性更高</a:t>
            </a:r>
            <a:endParaRPr lang="en-US" altLang="zh-CN" sz="2400" dirty="0">
              <a:solidFill>
                <a:srgbClr val="1F2328"/>
              </a:solidFill>
              <a:latin typeface="-apple-system"/>
            </a:endParaRPr>
          </a:p>
          <a:p>
            <a:endParaRPr lang="en-US" altLang="zh-CN" sz="2400" b="1" dirty="0">
              <a:solidFill>
                <a:srgbClr val="1F2328"/>
              </a:solidFill>
              <a:latin typeface="-apple-system"/>
            </a:endParaRPr>
          </a:p>
          <a:p>
            <a:r>
              <a:rPr lang="en-US" altLang="zh-CN" sz="2400" b="1" dirty="0">
                <a:solidFill>
                  <a:srgbClr val="1F2328"/>
                </a:solidFill>
                <a:latin typeface="-apple-system"/>
              </a:rPr>
              <a:t>3</a:t>
            </a:r>
            <a:r>
              <a:rPr lang="zh-CN" altLang="en-US" sz="2400" b="1" dirty="0">
                <a:solidFill>
                  <a:srgbClr val="1F2328"/>
                </a:solidFill>
                <a:latin typeface="-apple-system"/>
              </a:rPr>
              <a:t>）</a:t>
            </a:r>
            <a:r>
              <a:rPr lang="zh-CN" altLang="en-US" sz="2400" dirty="0">
                <a:solidFill>
                  <a:srgbClr val="05073B"/>
                </a:solidFill>
                <a:latin typeface="-apple-system"/>
              </a:rPr>
              <a:t>针对</a:t>
            </a:r>
            <a:r>
              <a:rPr lang="en-US" altLang="zh-CN" sz="2400" dirty="0">
                <a:solidFill>
                  <a:srgbClr val="05073B"/>
                </a:solidFill>
                <a:latin typeface="-apple-system"/>
              </a:rPr>
              <a:t>Raft</a:t>
            </a:r>
            <a:r>
              <a:rPr lang="zh-CN" altLang="en-US" sz="2400" dirty="0">
                <a:solidFill>
                  <a:srgbClr val="05073B"/>
                </a:solidFill>
                <a:latin typeface="-apple-system"/>
              </a:rPr>
              <a:t>算法仅通过</a:t>
            </a:r>
            <a:r>
              <a:rPr lang="en-US" altLang="zh-CN" sz="2400" dirty="0">
                <a:solidFill>
                  <a:srgbClr val="05073B"/>
                </a:solidFill>
                <a:latin typeface="-apple-system"/>
              </a:rPr>
              <a:t>Leader</a:t>
            </a:r>
            <a:r>
              <a:rPr lang="zh-CN" altLang="en-US" sz="2400" dirty="0">
                <a:solidFill>
                  <a:srgbClr val="05073B"/>
                </a:solidFill>
                <a:latin typeface="-apple-system"/>
              </a:rPr>
              <a:t>节点进行数据查询，导致存储集群利用不均衡的问题，能够让</a:t>
            </a:r>
            <a:r>
              <a:rPr lang="en-US" altLang="zh-CN" sz="2400" dirty="0">
                <a:solidFill>
                  <a:srgbClr val="05073B"/>
                </a:solidFill>
                <a:latin typeface="-apple-system"/>
              </a:rPr>
              <a:t>Follower</a:t>
            </a:r>
            <a:r>
              <a:rPr lang="zh-CN" altLang="en-US" sz="2400" dirty="0">
                <a:solidFill>
                  <a:srgbClr val="05073B"/>
                </a:solidFill>
                <a:latin typeface="-apple-system"/>
              </a:rPr>
              <a:t>节点参与查询操作</a:t>
            </a:r>
            <a:endParaRPr lang="en-US" altLang="zh-CN" sz="2400" dirty="0">
              <a:solidFill>
                <a:srgbClr val="05073B"/>
              </a:solidFill>
              <a:latin typeface="-apple-system"/>
            </a:endParaRPr>
          </a:p>
          <a:p>
            <a:endParaRPr lang="en-US" altLang="zh-CN" sz="2400" dirty="0">
              <a:solidFill>
                <a:srgbClr val="05073B"/>
              </a:solidFill>
              <a:latin typeface="-apple-system"/>
            </a:endParaRPr>
          </a:p>
          <a:p>
            <a:r>
              <a:rPr lang="en-US" altLang="zh-CN" sz="2400" dirty="0">
                <a:solidFill>
                  <a:srgbClr val="05073B"/>
                </a:solidFill>
                <a:latin typeface="-apple-system"/>
              </a:rPr>
              <a:t>4) </a:t>
            </a:r>
            <a:r>
              <a:rPr lang="zh-CN" altLang="en-US" sz="2400" dirty="0">
                <a:solidFill>
                  <a:srgbClr val="05073B"/>
                </a:solidFill>
                <a:latin typeface="-apple-system"/>
              </a:rPr>
              <a:t>采用集中式元数据管理机制，使故障恢复的时间更短，减少系统不可用时间</a:t>
            </a:r>
            <a:endParaRPr lang="en-US" altLang="zh-CN" sz="2400" dirty="0">
              <a:solidFill>
                <a:srgbClr val="05073B"/>
              </a:solidFill>
              <a:latin typeface="-apple-system"/>
            </a:endParaRPr>
          </a:p>
          <a:p>
            <a:endParaRPr lang="en-US" altLang="zh-CN" sz="2400" b="1" dirty="0">
              <a:solidFill>
                <a:srgbClr val="1F2328"/>
              </a:solidFill>
              <a:latin typeface="-apple-system"/>
            </a:endParaRPr>
          </a:p>
          <a:p>
            <a:endParaRPr lang="en-US" altLang="zh-CN" sz="2400" b="1" dirty="0">
              <a:solidFill>
                <a:srgbClr val="1F2328"/>
              </a:solidFill>
              <a:latin typeface="-apple-system"/>
            </a:endParaRPr>
          </a:p>
        </p:txBody>
      </p:sp>
    </p:spTree>
    <p:extLst>
      <p:ext uri="{BB962C8B-B14F-4D97-AF65-F5344CB8AC3E}">
        <p14:creationId xmlns:p14="http://schemas.microsoft.com/office/powerpoint/2010/main" val="1381793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884A974-F65A-3B73-11B2-09D18B4B244A}"/>
              </a:ext>
            </a:extLst>
          </p:cNvPr>
          <p:cNvSpPr>
            <a:spLocks noGrp="1"/>
          </p:cNvSpPr>
          <p:nvPr>
            <p:ph type="sldNum" sz="quarter" idx="12"/>
          </p:nvPr>
        </p:nvSpPr>
        <p:spPr/>
        <p:txBody>
          <a:bodyPr/>
          <a:lstStyle/>
          <a:p>
            <a:fld id="{FA48DFA3-26EC-3040-BB4E-0FB5C02CC096}" type="slidenum">
              <a:rPr kumimoji="1" lang="zh-CN" altLang="en-US" smtClean="0"/>
              <a:t>13</a:t>
            </a:fld>
            <a:endParaRPr kumimoji="1" lang="zh-CN" altLang="en-US" dirty="0"/>
          </a:p>
        </p:txBody>
      </p:sp>
      <p:sp>
        <p:nvSpPr>
          <p:cNvPr id="3" name="标题 2">
            <a:extLst>
              <a:ext uri="{FF2B5EF4-FFF2-40B4-BE49-F238E27FC236}">
                <a16:creationId xmlns:a16="http://schemas.microsoft.com/office/drawing/2014/main" id="{AFBBC064-4785-7699-E502-09979F730C26}"/>
              </a:ext>
            </a:extLst>
          </p:cNvPr>
          <p:cNvSpPr>
            <a:spLocks noGrp="1"/>
          </p:cNvSpPr>
          <p:nvPr>
            <p:ph type="title"/>
          </p:nvPr>
        </p:nvSpPr>
        <p:spPr/>
        <p:txBody>
          <a:bodyPr>
            <a:normAutofit fontScale="90000"/>
          </a:bodyPr>
          <a:lstStyle/>
          <a:p>
            <a:r>
              <a:rPr lang="zh-CN" altLang="en-US" dirty="0">
                <a:solidFill>
                  <a:srgbClr val="1F2328"/>
                </a:solidFill>
                <a:latin typeface="-apple-system"/>
              </a:rPr>
              <a:t>时间安排</a:t>
            </a:r>
            <a:endParaRPr lang="zh-CN" altLang="en-US" dirty="0"/>
          </a:p>
        </p:txBody>
      </p:sp>
      <p:sp>
        <p:nvSpPr>
          <p:cNvPr id="4" name="文本框 3">
            <a:extLst>
              <a:ext uri="{FF2B5EF4-FFF2-40B4-BE49-F238E27FC236}">
                <a16:creationId xmlns:a16="http://schemas.microsoft.com/office/drawing/2014/main" id="{1818331A-DC73-E78C-9BCC-472BA76C6FA7}"/>
              </a:ext>
            </a:extLst>
          </p:cNvPr>
          <p:cNvSpPr txBox="1"/>
          <p:nvPr/>
        </p:nvSpPr>
        <p:spPr>
          <a:xfrm>
            <a:off x="890016" y="1584961"/>
            <a:ext cx="8406384" cy="4093428"/>
          </a:xfrm>
          <a:prstGeom prst="rect">
            <a:avLst/>
          </a:prstGeom>
          <a:noFill/>
        </p:spPr>
        <p:txBody>
          <a:bodyPr wrap="square" rtlCol="0">
            <a:spAutoFit/>
          </a:bodyPr>
          <a:lstStyle/>
          <a:p>
            <a:pPr indent="304800">
              <a:lnSpc>
                <a:spcPct val="200000"/>
              </a:lnSpc>
            </a:pPr>
            <a:r>
              <a:rPr lang="zh-CN" altLang="en-US" sz="2000" b="1" kern="100" dirty="0">
                <a:solidFill>
                  <a:srgbClr val="000000"/>
                </a:solidFill>
                <a:latin typeface="Times New Roman" panose="02020603050405020304" pitchFamily="18" charset="0"/>
              </a:rPr>
              <a:t>第一阶段，</a:t>
            </a:r>
            <a:r>
              <a:rPr lang="en-US" altLang="zh-CN" sz="2000" kern="100" dirty="0">
                <a:solidFill>
                  <a:srgbClr val="000000"/>
                </a:solidFill>
                <a:latin typeface="Times New Roman" panose="02020603050405020304" pitchFamily="18" charset="0"/>
              </a:rPr>
              <a:t>2024.12-2025.01</a:t>
            </a:r>
            <a:r>
              <a:rPr lang="zh-CN" altLang="en-US" sz="2000" kern="100" dirty="0">
                <a:solidFill>
                  <a:srgbClr val="000000"/>
                </a:solidFill>
                <a:latin typeface="Times New Roman" panose="02020603050405020304" pitchFamily="18" charset="0"/>
              </a:rPr>
              <a:t>，查阅相关文献资料，并对查阅的资料文献分类总结。</a:t>
            </a:r>
            <a:endParaRPr lang="en-US" altLang="zh-CN" sz="2000" kern="100" dirty="0">
              <a:solidFill>
                <a:srgbClr val="000000"/>
              </a:solidFill>
              <a:latin typeface="Times New Roman" panose="02020603050405020304" pitchFamily="18" charset="0"/>
            </a:endParaRPr>
          </a:p>
          <a:p>
            <a:pPr indent="304800">
              <a:lnSpc>
                <a:spcPct val="200000"/>
              </a:lnSpc>
            </a:pPr>
            <a:r>
              <a:rPr lang="zh-CN" altLang="en-US" sz="2000" b="1" kern="100" dirty="0">
                <a:solidFill>
                  <a:srgbClr val="000000"/>
                </a:solidFill>
                <a:latin typeface="Times New Roman" panose="02020603050405020304" pitchFamily="18" charset="0"/>
              </a:rPr>
              <a:t>第二阶段，</a:t>
            </a:r>
            <a:r>
              <a:rPr lang="en-US" altLang="zh-CN" sz="2000" kern="100" dirty="0">
                <a:solidFill>
                  <a:srgbClr val="000000"/>
                </a:solidFill>
                <a:latin typeface="Times New Roman" panose="02020603050405020304" pitchFamily="18" charset="0"/>
              </a:rPr>
              <a:t>2025.01~2025.02</a:t>
            </a:r>
            <a:r>
              <a:rPr lang="zh-CN" altLang="zh-CN" sz="2000" kern="100" dirty="0">
                <a:solidFill>
                  <a:srgbClr val="000000"/>
                </a:solidFill>
                <a:latin typeface="Times New Roman" panose="02020603050405020304" pitchFamily="18" charset="0"/>
              </a:rPr>
              <a:t> </a:t>
            </a:r>
            <a:r>
              <a:rPr lang="zh-CN" altLang="en-US" sz="2000" kern="100" dirty="0">
                <a:solidFill>
                  <a:srgbClr val="000000"/>
                </a:solidFill>
                <a:latin typeface="Times New Roman" panose="02020603050405020304" pitchFamily="18" charset="0"/>
              </a:rPr>
              <a:t>，完成软件方案。</a:t>
            </a:r>
          </a:p>
          <a:p>
            <a:pPr indent="304800">
              <a:lnSpc>
                <a:spcPct val="200000"/>
              </a:lnSpc>
            </a:pPr>
            <a:r>
              <a:rPr lang="zh-CN" altLang="en-US" sz="2000" b="1" kern="100" dirty="0">
                <a:solidFill>
                  <a:srgbClr val="000000"/>
                </a:solidFill>
                <a:latin typeface="Times New Roman" panose="02020603050405020304" pitchFamily="18" charset="0"/>
              </a:rPr>
              <a:t>第二阶段，</a:t>
            </a:r>
            <a:r>
              <a:rPr lang="en-US" altLang="zh-CN" sz="2000" kern="100" dirty="0">
                <a:solidFill>
                  <a:srgbClr val="000000"/>
                </a:solidFill>
                <a:latin typeface="Times New Roman" panose="02020603050405020304" pitchFamily="18" charset="0"/>
              </a:rPr>
              <a:t>2025.02~2025.06</a:t>
            </a:r>
            <a:r>
              <a:rPr lang="zh-CN" altLang="zh-CN" sz="2000" kern="100" dirty="0">
                <a:solidFill>
                  <a:srgbClr val="000000"/>
                </a:solidFill>
                <a:latin typeface="Times New Roman" panose="02020603050405020304" pitchFamily="18" charset="0"/>
              </a:rPr>
              <a:t> </a:t>
            </a:r>
            <a:r>
              <a:rPr lang="zh-CN" altLang="en-US" sz="2000" kern="100" dirty="0">
                <a:solidFill>
                  <a:srgbClr val="000000"/>
                </a:solidFill>
                <a:latin typeface="Times New Roman" panose="02020603050405020304" pitchFamily="18" charset="0"/>
              </a:rPr>
              <a:t>，完成软件的开发与调试。</a:t>
            </a:r>
          </a:p>
          <a:p>
            <a:pPr indent="304800">
              <a:lnSpc>
                <a:spcPct val="200000"/>
              </a:lnSpc>
            </a:pPr>
            <a:r>
              <a:rPr lang="zh-CN" altLang="en-US" sz="2000" b="1" kern="100" dirty="0">
                <a:solidFill>
                  <a:srgbClr val="000000"/>
                </a:solidFill>
                <a:latin typeface="Times New Roman" panose="02020603050405020304" pitchFamily="18" charset="0"/>
              </a:rPr>
              <a:t>第三阶段，</a:t>
            </a:r>
            <a:r>
              <a:rPr lang="en-US" altLang="zh-CN" sz="2000" kern="100" dirty="0">
                <a:solidFill>
                  <a:srgbClr val="000000"/>
                </a:solidFill>
                <a:latin typeface="Times New Roman" panose="02020603050405020304" pitchFamily="18" charset="0"/>
              </a:rPr>
              <a:t>2025.06-2025.07</a:t>
            </a:r>
            <a:r>
              <a:rPr lang="zh-CN" altLang="en-US" sz="2000" kern="100" dirty="0">
                <a:solidFill>
                  <a:srgbClr val="000000"/>
                </a:solidFill>
                <a:latin typeface="Times New Roman" panose="02020603050405020304" pitchFamily="18" charset="0"/>
              </a:rPr>
              <a:t>，完成软件的测试。</a:t>
            </a:r>
          </a:p>
          <a:p>
            <a:pPr indent="304800">
              <a:lnSpc>
                <a:spcPct val="200000"/>
              </a:lnSpc>
            </a:pPr>
            <a:r>
              <a:rPr lang="zh-CN" altLang="en-US" sz="2000" b="1" kern="100" dirty="0">
                <a:solidFill>
                  <a:srgbClr val="000000"/>
                </a:solidFill>
                <a:latin typeface="Times New Roman" panose="02020603050405020304" pitchFamily="18" charset="0"/>
              </a:rPr>
              <a:t>第四阶段</a:t>
            </a:r>
            <a:r>
              <a:rPr lang="zh-CN" altLang="en-US" sz="2000" kern="100" dirty="0">
                <a:solidFill>
                  <a:srgbClr val="000000"/>
                </a:solidFill>
                <a:latin typeface="Times New Roman" panose="02020603050405020304" pitchFamily="18" charset="0"/>
              </a:rPr>
              <a:t>，</a:t>
            </a:r>
            <a:r>
              <a:rPr lang="en-US" altLang="zh-CN" sz="2000" kern="100" dirty="0">
                <a:solidFill>
                  <a:srgbClr val="000000"/>
                </a:solidFill>
                <a:latin typeface="Times New Roman" panose="02020603050405020304" pitchFamily="18" charset="0"/>
              </a:rPr>
              <a:t> 2025.07-2025.11 </a:t>
            </a:r>
            <a:r>
              <a:rPr lang="zh-CN" altLang="en-US" sz="2000" kern="100" dirty="0">
                <a:solidFill>
                  <a:srgbClr val="000000"/>
                </a:solidFill>
                <a:latin typeface="Times New Roman" panose="02020603050405020304" pitchFamily="18" charset="0"/>
              </a:rPr>
              <a:t>，进行论文的撰写，完成查重要求。</a:t>
            </a:r>
          </a:p>
          <a:p>
            <a:endParaRPr lang="en-US" altLang="zh-CN" sz="2000" b="1" dirty="0">
              <a:solidFill>
                <a:srgbClr val="1F2328"/>
              </a:solidFill>
              <a:latin typeface="-apple-system"/>
            </a:endParaRPr>
          </a:p>
        </p:txBody>
      </p:sp>
    </p:spTree>
    <p:extLst>
      <p:ext uri="{BB962C8B-B14F-4D97-AF65-F5344CB8AC3E}">
        <p14:creationId xmlns:p14="http://schemas.microsoft.com/office/powerpoint/2010/main" val="343726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199190" y="3028244"/>
            <a:ext cx="8264323" cy="801511"/>
          </a:xfrm>
        </p:spPr>
        <p:txBody>
          <a:bodyPr>
            <a:normAutofit fontScale="90000"/>
          </a:bodyPr>
          <a:lstStyle/>
          <a:p>
            <a:pPr algn="ctr"/>
            <a:r>
              <a:rPr lang="zh-CN" altLang="en-US" dirty="0"/>
              <a:t>谢谢！</a:t>
            </a:r>
            <a:br>
              <a:rPr lang="en-US" altLang="zh-CN" dirty="0"/>
            </a:br>
            <a:r>
              <a:rPr lang="zh-CN" altLang="en-US" sz="4400" dirty="0">
                <a:ln w="0"/>
                <a:effectLst>
                  <a:outerShdw blurRad="38100" dist="25400" dir="5400000" algn="ctr" rotWithShape="0">
                    <a:srgbClr val="6E747A">
                      <a:alpha val="43000"/>
                    </a:srgbClr>
                  </a:outerShdw>
                </a:effectLst>
              </a:rPr>
              <a:t>敬</a:t>
            </a:r>
            <a:r>
              <a:rPr lang="zh-CN" altLang="en-US" sz="4400" cap="none" spc="0" dirty="0">
                <a:ln w="0"/>
                <a:effectLst>
                  <a:outerShdw blurRad="38100" dist="25400" dir="5400000" algn="ctr" rotWithShape="0">
                    <a:srgbClr val="6E747A">
                      <a:alpha val="43000"/>
                    </a:srgbClr>
                  </a:outerShdw>
                </a:effectLst>
              </a:rPr>
              <a:t>请各位老师</a:t>
            </a:r>
            <a:br>
              <a:rPr lang="en-US" altLang="zh-CN" sz="4400" cap="none" spc="0" dirty="0">
                <a:ln w="0"/>
                <a:effectLst>
                  <a:outerShdw blurRad="38100" dist="25400" dir="5400000" algn="ctr" rotWithShape="0">
                    <a:srgbClr val="6E747A">
                      <a:alpha val="43000"/>
                    </a:srgbClr>
                  </a:outerShdw>
                </a:effectLst>
              </a:rPr>
            </a:br>
            <a:r>
              <a:rPr lang="zh-CN" altLang="en-US" sz="4400" cap="none" spc="0" dirty="0">
                <a:ln w="0"/>
                <a:effectLst>
                  <a:outerShdw blurRad="38100" dist="25400" dir="5400000" algn="ctr" rotWithShape="0">
                    <a:srgbClr val="6E747A">
                      <a:alpha val="43000"/>
                    </a:srgbClr>
                  </a:outerShdw>
                </a:effectLst>
              </a:rPr>
              <a:t>批评指正！</a:t>
            </a:r>
            <a:br>
              <a:rPr lang="zh-CN" altLang="en-US" sz="4400" cap="none" spc="0" dirty="0">
                <a:ln w="0"/>
                <a:effectLst>
                  <a:outerShdw blurRad="38100" dist="25400" dir="5400000" algn="ctr" rotWithShape="0">
                    <a:srgbClr val="6E747A">
                      <a:alpha val="43000"/>
                    </a:srgbClr>
                  </a:outerShdw>
                </a:effectLst>
              </a:rPr>
            </a:b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2"/>
          </p:nvPr>
        </p:nvSpPr>
        <p:spPr>
          <a:xfrm>
            <a:off x="5639800" y="4522920"/>
            <a:ext cx="5543549" cy="598714"/>
          </a:xfrm>
        </p:spPr>
        <p:txBody>
          <a:bodyPr/>
          <a:lstStyle/>
          <a:p>
            <a:r>
              <a:rPr kumimoji="1" lang="zh-CN" altLang="en-US" spc="300" dirty="0">
                <a:solidFill>
                  <a:srgbClr val="0A509E"/>
                </a:solidFill>
                <a:latin typeface="微软雅黑"/>
                <a:ea typeface="微软雅黑"/>
                <a:cs typeface="微软雅黑"/>
              </a:rPr>
              <a:t>研究的难点及创新点</a:t>
            </a:r>
          </a:p>
          <a:p>
            <a:endParaRPr lang="zh-CN" altLang="en-US" dirty="0"/>
          </a:p>
        </p:txBody>
      </p:sp>
      <p:sp>
        <p:nvSpPr>
          <p:cNvPr id="8" name="文本占位符 7"/>
          <p:cNvSpPr>
            <a:spLocks noGrp="1"/>
          </p:cNvSpPr>
          <p:nvPr>
            <p:ph type="body" sz="quarter" idx="13"/>
          </p:nvPr>
        </p:nvSpPr>
        <p:spPr/>
        <p:txBody>
          <a:bodyPr/>
          <a:lstStyle/>
          <a:p>
            <a:r>
              <a:rPr kumimoji="1" lang="zh-CN" altLang="en-US" spc="300" dirty="0">
                <a:solidFill>
                  <a:srgbClr val="0A509E"/>
                </a:solidFill>
                <a:latin typeface="微软雅黑"/>
                <a:ea typeface="微软雅黑"/>
                <a:cs typeface="微软雅黑"/>
              </a:rPr>
              <a:t>预期成果及目标</a:t>
            </a:r>
            <a:endParaRPr kumimoji="1" lang="en-US" altLang="zh-CN" spc="300" dirty="0">
              <a:solidFill>
                <a:srgbClr val="0A509E"/>
              </a:solidFill>
              <a:latin typeface="微软雅黑"/>
              <a:ea typeface="微软雅黑"/>
              <a:cs typeface="微软雅黑"/>
            </a:endParaRPr>
          </a:p>
          <a:p>
            <a:endParaRPr kumimoji="1" lang="en-US" altLang="zh-CN" spc="300" dirty="0">
              <a:solidFill>
                <a:srgbClr val="0A509E"/>
              </a:solidFill>
              <a:latin typeface="微软雅黑"/>
              <a:ea typeface="微软雅黑"/>
              <a:cs typeface="微软雅黑"/>
            </a:endParaRPr>
          </a:p>
          <a:p>
            <a:endParaRPr kumimoji="1" lang="en-US" altLang="zh-CN" spc="300" dirty="0">
              <a:solidFill>
                <a:srgbClr val="0A509E"/>
              </a:solidFill>
              <a:latin typeface="微软雅黑"/>
              <a:ea typeface="微软雅黑"/>
              <a:cs typeface="微软雅黑"/>
            </a:endParaRPr>
          </a:p>
          <a:p>
            <a:endParaRPr kumimoji="1" lang="en-US" altLang="zh-CN" spc="300" dirty="0">
              <a:solidFill>
                <a:srgbClr val="0A509E"/>
              </a:solidFill>
              <a:latin typeface="微软雅黑"/>
              <a:ea typeface="微软雅黑"/>
              <a:cs typeface="微软雅黑"/>
            </a:endParaRPr>
          </a:p>
          <a:p>
            <a:endParaRPr kumimoji="1" lang="zh-CN" altLang="en-US" spc="300" dirty="0">
              <a:solidFill>
                <a:srgbClr val="0A509E"/>
              </a:solidFill>
              <a:latin typeface="微软雅黑"/>
              <a:ea typeface="微软雅黑"/>
              <a:cs typeface="微软雅黑"/>
            </a:endParaRPr>
          </a:p>
          <a:p>
            <a:endParaRPr lang="zh-CN" altLang="en-US" dirty="0"/>
          </a:p>
        </p:txBody>
      </p:sp>
      <p:sp>
        <p:nvSpPr>
          <p:cNvPr id="9" name="文本占位符 8"/>
          <p:cNvSpPr>
            <a:spLocks noGrp="1"/>
          </p:cNvSpPr>
          <p:nvPr>
            <p:ph type="body" sz="quarter" idx="14"/>
          </p:nvPr>
        </p:nvSpPr>
        <p:spPr/>
        <p:txBody>
          <a:bodyPr/>
          <a:lstStyle/>
          <a:p>
            <a:r>
              <a:rPr kumimoji="1" lang="zh-CN" altLang="en-US" spc="300" dirty="0">
                <a:solidFill>
                  <a:srgbClr val="0A509E"/>
                </a:solidFill>
                <a:latin typeface="微软雅黑"/>
                <a:ea typeface="微软雅黑"/>
                <a:cs typeface="微软雅黑"/>
              </a:rPr>
              <a:t>研究方案和技术路线</a:t>
            </a:r>
          </a:p>
          <a:p>
            <a:endParaRPr lang="zh-CN" altLang="en-US" dirty="0"/>
          </a:p>
        </p:txBody>
      </p:sp>
      <p:sp>
        <p:nvSpPr>
          <p:cNvPr id="6" name="文本占位符 5"/>
          <p:cNvSpPr>
            <a:spLocks noGrp="1"/>
          </p:cNvSpPr>
          <p:nvPr>
            <p:ph type="body" sz="quarter" idx="11"/>
          </p:nvPr>
        </p:nvSpPr>
        <p:spPr/>
        <p:txBody>
          <a:bodyPr/>
          <a:lstStyle/>
          <a:p>
            <a:r>
              <a:rPr kumimoji="1" lang="zh-CN" altLang="en-US" spc="300" dirty="0">
                <a:solidFill>
                  <a:srgbClr val="0A509E"/>
                </a:solidFill>
                <a:latin typeface="微软雅黑"/>
                <a:ea typeface="微软雅黑"/>
                <a:cs typeface="微软雅黑"/>
              </a:rPr>
              <a:t>研究内容</a:t>
            </a:r>
          </a:p>
        </p:txBody>
      </p:sp>
      <p:sp>
        <p:nvSpPr>
          <p:cNvPr id="5" name="文本占位符 4"/>
          <p:cNvSpPr>
            <a:spLocks noGrp="1"/>
          </p:cNvSpPr>
          <p:nvPr>
            <p:ph type="body" sz="quarter" idx="10"/>
          </p:nvPr>
        </p:nvSpPr>
        <p:spPr/>
        <p:txBody>
          <a:bodyPr/>
          <a:lstStyle/>
          <a:p>
            <a:r>
              <a:rPr kumimoji="1" lang="zh-CN" altLang="en-US" spc="300" dirty="0">
                <a:solidFill>
                  <a:srgbClr val="0A509E"/>
                </a:solidFill>
                <a:latin typeface="微软雅黑"/>
                <a:ea typeface="微软雅黑"/>
                <a:cs typeface="微软雅黑"/>
              </a:rPr>
              <a:t>选题背景及意义</a:t>
            </a:r>
          </a:p>
          <a:p>
            <a:endParaRPr lang="zh-CN" altLang="en-US" dirty="0"/>
          </a:p>
        </p:txBody>
      </p:sp>
      <p:sp>
        <p:nvSpPr>
          <p:cNvPr id="14" name="文本占位符 13"/>
          <p:cNvSpPr>
            <a:spLocks noGrp="1"/>
          </p:cNvSpPr>
          <p:nvPr>
            <p:ph type="body" sz="quarter" idx="20"/>
          </p:nvPr>
        </p:nvSpPr>
        <p:spPr>
          <a:xfrm>
            <a:off x="4787587" y="5190515"/>
            <a:ext cx="622137" cy="598714"/>
          </a:xfrm>
        </p:spPr>
        <p:txBody>
          <a:bodyPr>
            <a:noAutofit/>
          </a:bodyPr>
          <a:lstStyle/>
          <a:p>
            <a:r>
              <a:rPr lang="en-US" altLang="zh-CN" dirty="0"/>
              <a:t>6</a:t>
            </a:r>
            <a:endParaRPr lang="zh-CN" altLang="en-US" dirty="0"/>
          </a:p>
        </p:txBody>
      </p:sp>
      <p:sp>
        <p:nvSpPr>
          <p:cNvPr id="13" name="文本占位符 12"/>
          <p:cNvSpPr>
            <a:spLocks noGrp="1"/>
          </p:cNvSpPr>
          <p:nvPr>
            <p:ph type="body" sz="quarter" idx="18"/>
          </p:nvPr>
        </p:nvSpPr>
        <p:spPr/>
        <p:txBody>
          <a:bodyPr>
            <a:noAutofit/>
          </a:bodyPr>
          <a:lstStyle/>
          <a:p>
            <a:r>
              <a:rPr lang="en-US" altLang="zh-CN" dirty="0"/>
              <a:t>4</a:t>
            </a:r>
            <a:endParaRPr lang="zh-CN" altLang="en-US" dirty="0"/>
          </a:p>
        </p:txBody>
      </p:sp>
      <p:sp>
        <p:nvSpPr>
          <p:cNvPr id="12" name="文本占位符 11"/>
          <p:cNvSpPr>
            <a:spLocks noGrp="1"/>
          </p:cNvSpPr>
          <p:nvPr>
            <p:ph type="body" sz="quarter" idx="17"/>
          </p:nvPr>
        </p:nvSpPr>
        <p:spPr/>
        <p:txBody>
          <a:bodyPr>
            <a:noAutofit/>
          </a:bodyPr>
          <a:lstStyle/>
          <a:p>
            <a:r>
              <a:rPr lang="en-US" altLang="zh-CN" dirty="0"/>
              <a:t>3</a:t>
            </a:r>
            <a:endParaRPr lang="zh-CN" altLang="en-US" dirty="0"/>
          </a:p>
        </p:txBody>
      </p:sp>
      <p:sp>
        <p:nvSpPr>
          <p:cNvPr id="11" name="文本占位符 10"/>
          <p:cNvSpPr>
            <a:spLocks noGrp="1"/>
          </p:cNvSpPr>
          <p:nvPr>
            <p:ph type="body" sz="quarter" idx="16"/>
          </p:nvPr>
        </p:nvSpPr>
        <p:spPr/>
        <p:txBody>
          <a:bodyPr>
            <a:noAutofit/>
          </a:bodyPr>
          <a:lstStyle/>
          <a:p>
            <a:r>
              <a:rPr lang="en-US" altLang="zh-CN" dirty="0"/>
              <a:t>2</a:t>
            </a:r>
            <a:endParaRPr lang="zh-CN" altLang="en-US" dirty="0"/>
          </a:p>
        </p:txBody>
      </p:sp>
      <p:sp>
        <p:nvSpPr>
          <p:cNvPr id="10" name="文本占位符 9"/>
          <p:cNvSpPr>
            <a:spLocks noGrp="1"/>
          </p:cNvSpPr>
          <p:nvPr>
            <p:ph type="body" sz="quarter" idx="15"/>
          </p:nvPr>
        </p:nvSpPr>
        <p:spPr/>
        <p:txBody>
          <a:bodyPr>
            <a:noAutofit/>
          </a:bodyPr>
          <a:lstStyle/>
          <a:p>
            <a:r>
              <a:rPr lang="en-US" altLang="zh-CN" dirty="0"/>
              <a:t>1</a:t>
            </a:r>
            <a:endParaRPr lang="zh-CN" altLang="en-US" dirty="0"/>
          </a:p>
        </p:txBody>
      </p:sp>
      <p:sp>
        <p:nvSpPr>
          <p:cNvPr id="2" name="灯片编号占位符 1"/>
          <p:cNvSpPr>
            <a:spLocks noGrp="1"/>
          </p:cNvSpPr>
          <p:nvPr>
            <p:ph type="sldNum" sz="quarter" idx="4294967295"/>
          </p:nvPr>
        </p:nvSpPr>
        <p:spPr>
          <a:xfrm>
            <a:off x="11347450" y="6356350"/>
            <a:ext cx="844550" cy="365125"/>
          </a:xfrm>
        </p:spPr>
        <p:txBody>
          <a:bodyPr/>
          <a:lstStyle/>
          <a:p>
            <a:fld id="{FA48DFA3-26EC-3040-BB4E-0FB5C02CC096}" type="slidenum">
              <a:rPr kumimoji="1" lang="zh-CN" altLang="en-US" smtClean="0"/>
              <a:t>2</a:t>
            </a:fld>
            <a:endParaRPr kumimoji="1" lang="zh-CN" altLang="en-US" dirty="0"/>
          </a:p>
        </p:txBody>
      </p:sp>
      <p:sp>
        <p:nvSpPr>
          <p:cNvPr id="18" name="文本框 17"/>
          <p:cNvSpPr txBox="1"/>
          <p:nvPr/>
        </p:nvSpPr>
        <p:spPr>
          <a:xfrm>
            <a:off x="8899945" y="5634229"/>
            <a:ext cx="2998033" cy="1223771"/>
          </a:xfrm>
          <a:prstGeom prst="rect">
            <a:avLst/>
          </a:prstGeom>
          <a:solidFill>
            <a:schemeClr val="bg1"/>
          </a:solidFill>
        </p:spPr>
        <p:txBody>
          <a:bodyPr wrap="square" rtlCol="0">
            <a:spAutoFit/>
          </a:bodyPr>
          <a:lstStyle/>
          <a:p>
            <a:endParaRPr kumimoji="1" lang="zh-CN" altLang="en-US" dirty="0"/>
          </a:p>
        </p:txBody>
      </p:sp>
      <p:sp>
        <p:nvSpPr>
          <p:cNvPr id="15" name="文本占位符 6">
            <a:extLst>
              <a:ext uri="{FF2B5EF4-FFF2-40B4-BE49-F238E27FC236}">
                <a16:creationId xmlns:a16="http://schemas.microsoft.com/office/drawing/2014/main" id="{9A8F68FD-543B-EEB4-125D-E621A6B6996F}"/>
              </a:ext>
            </a:extLst>
          </p:cNvPr>
          <p:cNvSpPr txBox="1">
            <a:spLocks/>
          </p:cNvSpPr>
          <p:nvPr/>
        </p:nvSpPr>
        <p:spPr>
          <a:xfrm>
            <a:off x="5676590" y="5232367"/>
            <a:ext cx="5543549" cy="598714"/>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panose="020B0604020202020204"/>
              <a:buNone/>
              <a:defRPr sz="3200" kern="1200">
                <a:solidFill>
                  <a:schemeClr val="tx2">
                    <a:lumMod val="75000"/>
                  </a:schemeClr>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kumimoji="1" lang="zh-CN" altLang="en-US" spc="300" dirty="0">
                <a:solidFill>
                  <a:srgbClr val="0A509E"/>
                </a:solidFill>
                <a:latin typeface="微软雅黑"/>
                <a:ea typeface="微软雅黑"/>
                <a:cs typeface="微软雅黑"/>
              </a:rPr>
              <a:t>时间安排</a:t>
            </a:r>
          </a:p>
          <a:p>
            <a:endParaRPr lang="zh-CN" altLang="en-US" dirty="0"/>
          </a:p>
        </p:txBody>
      </p:sp>
      <p:sp>
        <p:nvSpPr>
          <p:cNvPr id="23" name="文本占位符 13">
            <a:extLst>
              <a:ext uri="{FF2B5EF4-FFF2-40B4-BE49-F238E27FC236}">
                <a16:creationId xmlns:a16="http://schemas.microsoft.com/office/drawing/2014/main" id="{A7146109-2C7F-C257-B9DD-2F2A2525954A}"/>
              </a:ext>
            </a:extLst>
          </p:cNvPr>
          <p:cNvSpPr txBox="1">
            <a:spLocks/>
          </p:cNvSpPr>
          <p:nvPr/>
        </p:nvSpPr>
        <p:spPr>
          <a:xfrm>
            <a:off x="4787586" y="4522920"/>
            <a:ext cx="622137" cy="598714"/>
          </a:xfrm>
          <a:prstGeom prst="diamond">
            <a:avLst/>
          </a:prstGeom>
          <a:solidFill>
            <a:schemeClr val="accent1">
              <a:lumMod val="75000"/>
            </a:schemeClr>
          </a:solidFill>
          <a:ln>
            <a:solidFill>
              <a:schemeClr val="accent1">
                <a:lumMod val="75000"/>
              </a:schemeClr>
            </a:solidFill>
          </a:ln>
        </p:spPr>
        <p:txBody>
          <a:bodyPr vert="horz" lIns="91440" tIns="45720" rIns="91440" bIns="45720" rtlCol="0" anchor="ctr">
            <a:noAutofit/>
          </a:bodyPr>
          <a:lstStyle>
            <a:lvl1pPr marL="0" indent="0" algn="ctr" defTabSz="457200" rtl="0" eaLnBrk="1" latinLnBrk="0" hangingPunct="1">
              <a:spcBef>
                <a:spcPct val="20000"/>
              </a:spcBef>
              <a:buFont typeface="Arial" panose="020B0604020202020204"/>
              <a:buNone/>
              <a:defRPr sz="3200" kern="1200">
                <a:solidFill>
                  <a:schemeClr val="bg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dirty="0"/>
              <a:t>5</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48DFA3-26EC-3040-BB4E-0FB5C02CC096}" type="slidenum">
              <a:rPr kumimoji="1" lang="zh-CN" altLang="en-US" smtClean="0"/>
              <a:t>3</a:t>
            </a:fld>
            <a:endParaRPr kumimoji="1" lang="zh-CN" altLang="en-US" dirty="0"/>
          </a:p>
        </p:txBody>
      </p:sp>
      <p:sp>
        <p:nvSpPr>
          <p:cNvPr id="5" name="标题 4"/>
          <p:cNvSpPr>
            <a:spLocks noGrp="1"/>
          </p:cNvSpPr>
          <p:nvPr>
            <p:ph type="title"/>
          </p:nvPr>
        </p:nvSpPr>
        <p:spPr/>
        <p:txBody>
          <a:bodyPr>
            <a:normAutofit fontScale="90000"/>
          </a:bodyPr>
          <a:lstStyle/>
          <a:p>
            <a:r>
              <a:rPr kumimoji="1" lang="zh-CN" altLang="en-US" sz="4400" spc="300" dirty="0">
                <a:solidFill>
                  <a:srgbClr val="0A509E"/>
                </a:solidFill>
                <a:latin typeface="微软雅黑"/>
                <a:ea typeface="微软雅黑"/>
                <a:cs typeface="微软雅黑"/>
              </a:rPr>
              <a:t>选题背景及意义</a:t>
            </a:r>
            <a:endParaRPr lang="zh-CN" altLang="en-US" dirty="0"/>
          </a:p>
        </p:txBody>
      </p:sp>
      <p:sp>
        <p:nvSpPr>
          <p:cNvPr id="27" name="文本框 26"/>
          <p:cNvSpPr txBox="1"/>
          <p:nvPr/>
        </p:nvSpPr>
        <p:spPr>
          <a:xfrm>
            <a:off x="264547" y="4773856"/>
            <a:ext cx="5175535" cy="535916"/>
          </a:xfrm>
          <a:prstGeom prst="rect">
            <a:avLst/>
          </a:prstGeom>
          <a:solidFill>
            <a:schemeClr val="bg1"/>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endParaRPr lang="en-US" altLang="zh-CN" sz="2200" dirty="0"/>
          </a:p>
        </p:txBody>
      </p:sp>
      <p:sp>
        <p:nvSpPr>
          <p:cNvPr id="3" name="文本框 2">
            <a:extLst>
              <a:ext uri="{FF2B5EF4-FFF2-40B4-BE49-F238E27FC236}">
                <a16:creationId xmlns:a16="http://schemas.microsoft.com/office/drawing/2014/main" id="{0C8A6B00-C3C0-8C5D-7F31-314ADAE3476E}"/>
              </a:ext>
            </a:extLst>
          </p:cNvPr>
          <p:cNvSpPr txBox="1"/>
          <p:nvPr/>
        </p:nvSpPr>
        <p:spPr>
          <a:xfrm>
            <a:off x="840829" y="1418897"/>
            <a:ext cx="10216054" cy="2031325"/>
          </a:xfrm>
          <a:prstGeom prst="rect">
            <a:avLst/>
          </a:prstGeom>
          <a:noFill/>
        </p:spPr>
        <p:txBody>
          <a:bodyPr wrap="square" rtlCol="0">
            <a:spAutoFit/>
          </a:bodyPr>
          <a:lstStyle/>
          <a:p>
            <a:pPr algn="l"/>
            <a:r>
              <a:rPr lang="en-US" altLang="zh-CN" b="0" i="0" dirty="0">
                <a:solidFill>
                  <a:srgbClr val="2C3E50"/>
                </a:solidFill>
                <a:effectLst/>
                <a:latin typeface="-apple-system"/>
              </a:rPr>
              <a:t>1</a:t>
            </a:r>
            <a:r>
              <a:rPr lang="en-US" altLang="zh-CN" dirty="0">
                <a:solidFill>
                  <a:srgbClr val="2C3E50"/>
                </a:solidFill>
                <a:latin typeface="-apple-system"/>
              </a:rPr>
              <a:t>)</a:t>
            </a:r>
            <a:r>
              <a:rPr lang="zh-CN" altLang="en-US" b="0" i="0" dirty="0">
                <a:solidFill>
                  <a:srgbClr val="2C3E50"/>
                </a:solidFill>
                <a:effectLst/>
                <a:latin typeface="-apple-system"/>
              </a:rPr>
              <a:t>在当今大规模分布式系统的背景下，需要可靠、高可用性的分布式数据存储系统。</a:t>
            </a:r>
            <a:endParaRPr lang="en-US" altLang="zh-CN" b="0" i="0" dirty="0">
              <a:solidFill>
                <a:srgbClr val="2C3E50"/>
              </a:solidFill>
              <a:effectLst/>
              <a:latin typeface="-apple-system"/>
            </a:endParaRPr>
          </a:p>
          <a:p>
            <a:pPr algn="l"/>
            <a:endParaRPr lang="zh-CN" altLang="en-US" b="0" i="0" dirty="0">
              <a:solidFill>
                <a:srgbClr val="2C3E50"/>
              </a:solidFill>
              <a:effectLst/>
              <a:latin typeface="-apple-system"/>
            </a:endParaRPr>
          </a:p>
          <a:p>
            <a:pPr algn="l"/>
            <a:r>
              <a:rPr lang="en-US" altLang="zh-CN" b="0" i="0" dirty="0">
                <a:solidFill>
                  <a:srgbClr val="2C3E50"/>
                </a:solidFill>
                <a:effectLst/>
                <a:latin typeface="-apple-system"/>
              </a:rPr>
              <a:t>2)</a:t>
            </a:r>
            <a:r>
              <a:rPr lang="zh-CN" altLang="en-US" b="0" i="0" dirty="0">
                <a:solidFill>
                  <a:srgbClr val="2C3E50"/>
                </a:solidFill>
                <a:effectLst/>
                <a:latin typeface="-apple-system"/>
              </a:rPr>
              <a:t>传统的集中式数据库在面对大规模数据和高并发访问时可能面临单点故障和性能瓶颈的问题。</a:t>
            </a:r>
            <a:endParaRPr lang="en-US" altLang="zh-CN" b="0" i="0" dirty="0">
              <a:solidFill>
                <a:srgbClr val="2C3E50"/>
              </a:solidFill>
              <a:effectLst/>
              <a:latin typeface="-apple-system"/>
            </a:endParaRPr>
          </a:p>
          <a:p>
            <a:pPr algn="l"/>
            <a:endParaRPr lang="zh-CN" altLang="en-US" b="0" i="0" dirty="0">
              <a:solidFill>
                <a:srgbClr val="2C3E50"/>
              </a:solidFill>
              <a:effectLst/>
              <a:latin typeface="-apple-system"/>
            </a:endParaRPr>
          </a:p>
          <a:p>
            <a:pPr algn="l"/>
            <a:r>
              <a:rPr lang="en-US" altLang="zh-CN" b="0" i="0" dirty="0">
                <a:solidFill>
                  <a:srgbClr val="2C3E50"/>
                </a:solidFill>
                <a:effectLst/>
                <a:latin typeface="-apple-system"/>
              </a:rPr>
              <a:t>3)</a:t>
            </a:r>
            <a:r>
              <a:rPr lang="zh-CN" altLang="en-US" b="0" i="0" dirty="0">
                <a:solidFill>
                  <a:srgbClr val="2C3E50"/>
                </a:solidFill>
                <a:effectLst/>
                <a:latin typeface="-apple-system"/>
              </a:rPr>
              <a:t>为了解决这些问题，本项目致力于构建一种基于</a:t>
            </a:r>
            <a:r>
              <a:rPr lang="en-US" altLang="zh-CN" b="0" i="0" dirty="0">
                <a:solidFill>
                  <a:srgbClr val="2C3E50"/>
                </a:solidFill>
                <a:effectLst/>
                <a:latin typeface="-apple-system"/>
              </a:rPr>
              <a:t>Raft</a:t>
            </a:r>
            <a:r>
              <a:rPr lang="zh-CN" altLang="en-US" b="0" i="0" dirty="0">
                <a:solidFill>
                  <a:srgbClr val="2C3E50"/>
                </a:solidFill>
                <a:effectLst/>
                <a:latin typeface="-apple-system"/>
              </a:rPr>
              <a:t>一致性算法的分布式键值存储数据库，以确保数据的一致性、可用性和分区容错性。</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48DFA3-26EC-3040-BB4E-0FB5C02CC096}" type="slidenum">
              <a:rPr kumimoji="1" lang="zh-CN" altLang="en-US" smtClean="0"/>
              <a:t>4</a:t>
            </a:fld>
            <a:endParaRPr kumimoji="1" lang="zh-CN" altLang="en-US" dirty="0"/>
          </a:p>
        </p:txBody>
      </p:sp>
      <p:sp>
        <p:nvSpPr>
          <p:cNvPr id="5" name="标题 4"/>
          <p:cNvSpPr>
            <a:spLocks noGrp="1"/>
          </p:cNvSpPr>
          <p:nvPr>
            <p:ph type="title"/>
          </p:nvPr>
        </p:nvSpPr>
        <p:spPr/>
        <p:txBody>
          <a:bodyPr>
            <a:normAutofit fontScale="90000"/>
          </a:bodyPr>
          <a:lstStyle/>
          <a:p>
            <a:r>
              <a:rPr kumimoji="1" lang="zh-CN" altLang="en-US" sz="4400" spc="300" dirty="0">
                <a:solidFill>
                  <a:srgbClr val="0A509E"/>
                </a:solidFill>
                <a:latin typeface="微软雅黑"/>
                <a:ea typeface="微软雅黑"/>
                <a:cs typeface="微软雅黑"/>
              </a:rPr>
              <a:t>选题背景及意义</a:t>
            </a:r>
            <a:r>
              <a:rPr kumimoji="1" lang="en-US" altLang="zh-CN" sz="4400" spc="300" dirty="0">
                <a:solidFill>
                  <a:srgbClr val="0A509E"/>
                </a:solidFill>
                <a:latin typeface="微软雅黑"/>
                <a:ea typeface="微软雅黑"/>
                <a:cs typeface="微软雅黑"/>
              </a:rPr>
              <a:t>- </a:t>
            </a:r>
            <a:r>
              <a:rPr kumimoji="1" lang="zh-CN" altLang="en-US" sz="4400" spc="300" dirty="0">
                <a:solidFill>
                  <a:srgbClr val="0A509E"/>
                </a:solidFill>
                <a:latin typeface="微软雅黑"/>
                <a:ea typeface="微软雅黑"/>
                <a:cs typeface="微软雅黑"/>
              </a:rPr>
              <a:t>行业应用</a:t>
            </a:r>
            <a:endParaRPr lang="zh-CN" altLang="en-US" dirty="0"/>
          </a:p>
        </p:txBody>
      </p:sp>
      <p:sp>
        <p:nvSpPr>
          <p:cNvPr id="4" name="文本框 3"/>
          <p:cNvSpPr txBox="1"/>
          <p:nvPr/>
        </p:nvSpPr>
        <p:spPr>
          <a:xfrm>
            <a:off x="748093" y="1290128"/>
            <a:ext cx="10853962" cy="4401205"/>
          </a:xfrm>
          <a:prstGeom prst="rect">
            <a:avLst/>
          </a:prstGeom>
          <a:noFill/>
        </p:spPr>
        <p:txBody>
          <a:bodyPr wrap="square">
            <a:spAutoFit/>
          </a:bodyPr>
          <a:lstStyle/>
          <a:p>
            <a:r>
              <a:rPr lang="en-US" altLang="zh-CN" sz="2000" b="1" dirty="0"/>
              <a:t>1. </a:t>
            </a:r>
            <a:r>
              <a:rPr lang="zh-CN" altLang="en-US" sz="2000" b="1" dirty="0"/>
              <a:t>缓存系统</a:t>
            </a:r>
          </a:p>
          <a:p>
            <a:pPr>
              <a:buFont typeface="Arial" panose="020B0604020202020204" pitchFamily="34" charset="0"/>
              <a:buChar char="•"/>
            </a:pPr>
            <a:r>
              <a:rPr lang="zh-CN" altLang="en-US" sz="2000" b="1" dirty="0"/>
              <a:t>场景</a:t>
            </a:r>
            <a:r>
              <a:rPr lang="zh-CN" altLang="en-US" sz="2000" dirty="0"/>
              <a:t>：如 </a:t>
            </a:r>
            <a:r>
              <a:rPr lang="en-US" altLang="zh-CN" sz="2000" dirty="0"/>
              <a:t>Redis</a:t>
            </a:r>
            <a:r>
              <a:rPr lang="zh-CN" altLang="en-US" sz="2000" dirty="0"/>
              <a:t>、</a:t>
            </a:r>
            <a:r>
              <a:rPr lang="en-US" altLang="zh-CN" sz="2000" dirty="0"/>
              <a:t>Memcached </a:t>
            </a:r>
            <a:r>
              <a:rPr lang="zh-CN" altLang="en-US" sz="2000" dirty="0"/>
              <a:t>等 </a:t>
            </a:r>
            <a:r>
              <a:rPr lang="en-US" altLang="zh-CN" sz="2000" dirty="0"/>
              <a:t>KV </a:t>
            </a:r>
            <a:r>
              <a:rPr lang="zh-CN" altLang="en-US" sz="2000" dirty="0"/>
              <a:t>存储常用于缓存频繁访问的数据，减少数据库的压力，提高系统的响应速度。</a:t>
            </a:r>
          </a:p>
          <a:p>
            <a:pPr>
              <a:buFont typeface="Arial" panose="020B0604020202020204" pitchFamily="34" charset="0"/>
              <a:buChar char="•"/>
            </a:pPr>
            <a:r>
              <a:rPr lang="zh-CN" altLang="en-US" sz="2000" b="1" dirty="0"/>
              <a:t>应用</a:t>
            </a:r>
            <a:r>
              <a:rPr lang="zh-CN" altLang="en-US" sz="2000" dirty="0"/>
              <a:t>：例如缓存网页内容、</a:t>
            </a:r>
            <a:r>
              <a:rPr lang="en-US" altLang="zh-CN" sz="2000" dirty="0"/>
              <a:t>API</a:t>
            </a:r>
            <a:r>
              <a:rPr lang="zh-CN" altLang="en-US" sz="2000" dirty="0"/>
              <a:t>响应、用户会话数据等，特别适合需要快速读取但不常更新的数据场景。</a:t>
            </a:r>
            <a:endParaRPr lang="en-US" altLang="zh-CN" sz="2000" dirty="0"/>
          </a:p>
          <a:p>
            <a:r>
              <a:rPr lang="en-US" altLang="zh-CN" sz="2000" b="1" dirty="0"/>
              <a:t>2. </a:t>
            </a:r>
            <a:r>
              <a:rPr lang="zh-CN" altLang="en-US" sz="2000" b="1" dirty="0"/>
              <a:t>实时排行榜</a:t>
            </a:r>
          </a:p>
          <a:p>
            <a:pPr>
              <a:buFont typeface="Arial" panose="020B0604020202020204" pitchFamily="34" charset="0"/>
              <a:buChar char="•"/>
            </a:pPr>
            <a:r>
              <a:rPr lang="zh-CN" altLang="en-US" sz="2000" b="1" dirty="0"/>
              <a:t>场景</a:t>
            </a:r>
            <a:r>
              <a:rPr lang="zh-CN" altLang="en-US" sz="2000" dirty="0"/>
              <a:t>：</a:t>
            </a:r>
            <a:r>
              <a:rPr lang="en-US" altLang="zh-CN" sz="2000" dirty="0"/>
              <a:t>KV </a:t>
            </a:r>
            <a:r>
              <a:rPr lang="zh-CN" altLang="en-US" sz="2000" dirty="0"/>
              <a:t>存储可以用于维护实时更新的数据，例如游戏中的排行榜、社交平台上的点赞数等。</a:t>
            </a:r>
          </a:p>
          <a:p>
            <a:pPr>
              <a:buFont typeface="Arial" panose="020B0604020202020204" pitchFamily="34" charset="0"/>
              <a:buChar char="•"/>
            </a:pPr>
            <a:r>
              <a:rPr lang="zh-CN" altLang="en-US" sz="2000" b="1" dirty="0"/>
              <a:t>应用</a:t>
            </a:r>
            <a:r>
              <a:rPr lang="zh-CN" altLang="en-US" sz="2000" dirty="0"/>
              <a:t>：游戏排行榜、视频点赞数统计、社交平台上的互动计数等。</a:t>
            </a:r>
          </a:p>
          <a:p>
            <a:r>
              <a:rPr lang="en-US" altLang="zh-CN" sz="2000" b="1" dirty="0"/>
              <a:t>3. Session</a:t>
            </a:r>
            <a:r>
              <a:rPr lang="zh-CN" altLang="en-US" sz="2000" b="1" dirty="0"/>
              <a:t>管理</a:t>
            </a:r>
          </a:p>
          <a:p>
            <a:pPr>
              <a:buFont typeface="Arial" panose="020B0604020202020204" pitchFamily="34" charset="0"/>
              <a:buChar char="•"/>
            </a:pPr>
            <a:r>
              <a:rPr lang="zh-CN" altLang="en-US" sz="2000" b="1" dirty="0"/>
              <a:t>场景</a:t>
            </a:r>
            <a:r>
              <a:rPr lang="zh-CN" altLang="en-US" sz="2000" dirty="0"/>
              <a:t>：在分布式系统中，用户的 </a:t>
            </a:r>
            <a:r>
              <a:rPr lang="en-US" altLang="zh-CN" sz="2000" dirty="0"/>
              <a:t>Session </a:t>
            </a:r>
            <a:r>
              <a:rPr lang="zh-CN" altLang="en-US" sz="2000" dirty="0"/>
              <a:t>信息需要跨服务器共享，</a:t>
            </a:r>
            <a:r>
              <a:rPr lang="en-US" altLang="zh-CN" sz="2000" dirty="0"/>
              <a:t>KV </a:t>
            </a:r>
            <a:r>
              <a:rPr lang="zh-CN" altLang="en-US" sz="2000" dirty="0"/>
              <a:t>数据库可以快速存取这些 </a:t>
            </a:r>
            <a:r>
              <a:rPr lang="en-US" altLang="zh-CN" sz="2000" dirty="0"/>
              <a:t>Session </a:t>
            </a:r>
            <a:r>
              <a:rPr lang="zh-CN" altLang="en-US" sz="2000" dirty="0"/>
              <a:t>数据。</a:t>
            </a:r>
          </a:p>
          <a:p>
            <a:pPr>
              <a:buFont typeface="Arial" panose="020B0604020202020204" pitchFamily="34" charset="0"/>
              <a:buChar char="•"/>
            </a:pPr>
            <a:r>
              <a:rPr lang="zh-CN" altLang="en-US" sz="2000" b="1" dirty="0"/>
              <a:t>应用</a:t>
            </a:r>
            <a:r>
              <a:rPr lang="zh-CN" altLang="en-US" sz="2000" dirty="0"/>
              <a:t>：例如在网站登录、身份验证过程中，</a:t>
            </a:r>
            <a:r>
              <a:rPr lang="en-US" altLang="zh-CN" sz="2000" dirty="0"/>
              <a:t>Session </a:t>
            </a:r>
            <a:r>
              <a:rPr lang="zh-CN" altLang="en-US" sz="2000" dirty="0"/>
              <a:t>数据常保存在如 </a:t>
            </a:r>
            <a:r>
              <a:rPr lang="en-US" altLang="zh-CN" sz="2000" dirty="0"/>
              <a:t>Redis </a:t>
            </a:r>
            <a:r>
              <a:rPr lang="zh-CN" altLang="en-US" sz="2000" dirty="0"/>
              <a:t>等 </a:t>
            </a:r>
            <a:r>
              <a:rPr lang="en-US" altLang="zh-CN" sz="2000" dirty="0"/>
              <a:t>KV </a:t>
            </a:r>
            <a:r>
              <a:rPr lang="zh-CN" altLang="en-US" sz="2000" dirty="0"/>
              <a:t>存储中，提供高效的会话管理。</a:t>
            </a:r>
            <a:r>
              <a:rPr lang="en-US" altLang="zh-CN" sz="2000" dirty="0"/>
              <a:t>(</a:t>
            </a:r>
            <a:r>
              <a:rPr lang="zh-CN" altLang="en-US" sz="2000" dirty="0">
                <a:solidFill>
                  <a:srgbClr val="FF0000"/>
                </a:solidFill>
              </a:rPr>
              <a:t>应用场景选择，测试性能指标，框架搭建，数据模块化，通信细节协议</a:t>
            </a:r>
            <a:r>
              <a:rPr lang="en-US" altLang="zh-CN" sz="2000" dirty="0"/>
              <a:t>)</a:t>
            </a:r>
            <a:endParaRPr lang="zh-CN" altLang="en-US" sz="2000" dirty="0"/>
          </a:p>
          <a:p>
            <a:pPr algn="l"/>
            <a:endParaRPr lang="en-US" altLang="zh-CN" sz="2000" b="0" i="0" dirty="0">
              <a:solidFill>
                <a:srgbClr val="05073B"/>
              </a:solidFill>
              <a:effectLst/>
              <a:latin typeface="PingFang-SC-Regular" panose="020B0400000000000000" pitchFamily="34" charset="-122"/>
              <a:ea typeface="PingFang-SC-Regular" panose="020B0400000000000000"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FA48DFA3-26EC-3040-BB4E-0FB5C02CC096}" type="slidenum">
              <a:rPr kumimoji="1" lang="zh-CN" altLang="en-US" smtClean="0"/>
              <a:t>5</a:t>
            </a:fld>
            <a:endParaRPr kumimoji="1" lang="zh-CN" altLang="en-US" dirty="0"/>
          </a:p>
        </p:txBody>
      </p:sp>
      <p:sp>
        <p:nvSpPr>
          <p:cNvPr id="5" name="标题 4"/>
          <p:cNvSpPr>
            <a:spLocks noGrp="1"/>
          </p:cNvSpPr>
          <p:nvPr>
            <p:ph type="title"/>
          </p:nvPr>
        </p:nvSpPr>
        <p:spPr/>
        <p:txBody>
          <a:bodyPr>
            <a:normAutofit fontScale="90000"/>
          </a:bodyPr>
          <a:lstStyle/>
          <a:p>
            <a:r>
              <a:rPr kumimoji="1" lang="zh-CN" altLang="en-US" spc="300" dirty="0">
                <a:solidFill>
                  <a:srgbClr val="0A509E"/>
                </a:solidFill>
                <a:latin typeface="微软雅黑"/>
                <a:ea typeface="微软雅黑"/>
              </a:rPr>
              <a:t>研究内容</a:t>
            </a:r>
            <a:endParaRPr lang="zh-CN" altLang="en-US" dirty="0"/>
          </a:p>
        </p:txBody>
      </p:sp>
      <p:sp>
        <p:nvSpPr>
          <p:cNvPr id="10" name="矩形 9"/>
          <p:cNvSpPr/>
          <p:nvPr/>
        </p:nvSpPr>
        <p:spPr>
          <a:xfrm>
            <a:off x="1168087" y="1082566"/>
            <a:ext cx="7923361" cy="4619854"/>
          </a:xfrm>
          <a:prstGeom prst="rect">
            <a:avLst/>
          </a:prstGeom>
        </p:spPr>
        <p:txBody>
          <a:bodyPr wrap="square">
            <a:spAutoFit/>
          </a:bodyPr>
          <a:lstStyle/>
          <a:p>
            <a:pPr algn="just">
              <a:lnSpc>
                <a:spcPct val="150000"/>
              </a:lnSpc>
            </a:pPr>
            <a:r>
              <a:rPr lang="en-US" altLang="zh-CN" sz="1600" kern="100" dirty="0">
                <a:latin typeface="宋体" panose="02010600030101010101" pitchFamily="2" charset="-122"/>
                <a:ea typeface="宋体" panose="02010600030101010101" pitchFamily="2" charset="-122"/>
                <a:cs typeface="Times New Roman" panose="02020603050405020304" pitchFamily="18" charset="0"/>
              </a:rPr>
              <a:t>	</a:t>
            </a:r>
            <a:r>
              <a:rPr lang="zh-CN" altLang="en-US" dirty="0">
                <a:solidFill>
                  <a:srgbClr val="05073B"/>
                </a:solidFill>
                <a:latin typeface="-apple-system"/>
              </a:rPr>
              <a:t>主要包含四个部分：</a:t>
            </a:r>
            <a:endParaRPr lang="en-US" altLang="zh-CN" dirty="0">
              <a:solidFill>
                <a:srgbClr val="05073B"/>
              </a:solidFill>
              <a:latin typeface="-apple-system"/>
            </a:endParaRPr>
          </a:p>
          <a:p>
            <a:pPr marL="800100" lvl="1" indent="-342900" algn="just">
              <a:lnSpc>
                <a:spcPct val="150000"/>
              </a:lnSpc>
              <a:buFont typeface="Wingdings" panose="05000000000000000000" pitchFamily="2" charset="2"/>
              <a:buChar char=""/>
            </a:pPr>
            <a:r>
              <a:rPr lang="zh-CN" altLang="en-US" dirty="0"/>
              <a:t>基于分布式系统理论、</a:t>
            </a:r>
            <a:r>
              <a:rPr lang="en-US" altLang="zh-CN" dirty="0"/>
              <a:t>Raft</a:t>
            </a:r>
            <a:r>
              <a:rPr lang="zh-CN" altLang="en-US" dirty="0"/>
              <a:t>数据一致性算法、</a:t>
            </a:r>
            <a:r>
              <a:rPr lang="en-US" altLang="zh-CN" dirty="0" err="1"/>
              <a:t>RocksDB</a:t>
            </a:r>
            <a:r>
              <a:rPr lang="zh-CN" altLang="en-US" dirty="0"/>
              <a:t>存储引擎存储引擎实现</a:t>
            </a:r>
            <a:r>
              <a:rPr lang="zh-CN" altLang="en-US" dirty="0">
                <a:solidFill>
                  <a:srgbClr val="FF0000"/>
                </a:solidFill>
              </a:rPr>
              <a:t>分布式键值存储系统</a:t>
            </a:r>
            <a:endParaRPr lang="en-US" altLang="zh-CN" dirty="0">
              <a:solidFill>
                <a:srgbClr val="FF0000"/>
              </a:solidFill>
            </a:endParaRPr>
          </a:p>
          <a:p>
            <a:pPr marL="800100" lvl="1" indent="-342900" algn="just">
              <a:lnSpc>
                <a:spcPct val="150000"/>
              </a:lnSpc>
              <a:buFont typeface="Wingdings" panose="05000000000000000000" pitchFamily="2" charset="2"/>
              <a:buChar char=""/>
            </a:pPr>
            <a:r>
              <a:rPr lang="zh-CN" altLang="en-US" dirty="0">
                <a:solidFill>
                  <a:srgbClr val="05073B"/>
                </a:solidFill>
                <a:latin typeface="-apple-system"/>
              </a:rPr>
              <a:t>针对</a:t>
            </a:r>
            <a:r>
              <a:rPr lang="en-US" altLang="zh-CN" dirty="0">
                <a:solidFill>
                  <a:srgbClr val="05073B"/>
                </a:solidFill>
                <a:latin typeface="-apple-system"/>
              </a:rPr>
              <a:t>Raft</a:t>
            </a:r>
            <a:r>
              <a:rPr lang="zh-CN" altLang="en-US" dirty="0">
                <a:solidFill>
                  <a:srgbClr val="05073B"/>
                </a:solidFill>
                <a:latin typeface="-apple-system"/>
              </a:rPr>
              <a:t>算法仅通过</a:t>
            </a:r>
            <a:r>
              <a:rPr lang="en-US" altLang="zh-CN" dirty="0">
                <a:solidFill>
                  <a:srgbClr val="05073B"/>
                </a:solidFill>
                <a:latin typeface="-apple-system"/>
              </a:rPr>
              <a:t>Leader</a:t>
            </a:r>
            <a:r>
              <a:rPr lang="zh-CN" altLang="en-US" dirty="0">
                <a:solidFill>
                  <a:srgbClr val="05073B"/>
                </a:solidFill>
                <a:latin typeface="-apple-system"/>
              </a:rPr>
              <a:t>节点进行数据查询，导致存储集群利用不均衡的问题，能够让</a:t>
            </a:r>
            <a:r>
              <a:rPr lang="en-US" altLang="zh-CN" dirty="0">
                <a:solidFill>
                  <a:srgbClr val="05073B"/>
                </a:solidFill>
                <a:latin typeface="-apple-system"/>
              </a:rPr>
              <a:t>Follower</a:t>
            </a:r>
            <a:r>
              <a:rPr lang="zh-CN" altLang="en-US" dirty="0">
                <a:solidFill>
                  <a:srgbClr val="05073B"/>
                </a:solidFill>
                <a:latin typeface="-apple-system"/>
              </a:rPr>
              <a:t>节点参与查询操作</a:t>
            </a:r>
            <a:r>
              <a:rPr lang="en-US" altLang="zh-CN" dirty="0">
                <a:solidFill>
                  <a:srgbClr val="05073B"/>
                </a:solidFill>
                <a:latin typeface="-apple-system"/>
              </a:rPr>
              <a:t>(</a:t>
            </a:r>
            <a:r>
              <a:rPr lang="zh-CN" altLang="en-US" dirty="0">
                <a:solidFill>
                  <a:srgbClr val="FF0000"/>
                </a:solidFill>
                <a:latin typeface="-apple-system"/>
              </a:rPr>
              <a:t>改</a:t>
            </a:r>
            <a:r>
              <a:rPr lang="en-US" altLang="zh-CN" dirty="0">
                <a:solidFill>
                  <a:srgbClr val="FF0000"/>
                </a:solidFill>
                <a:latin typeface="-apple-system"/>
              </a:rPr>
              <a:t>Raft</a:t>
            </a:r>
            <a:r>
              <a:rPr lang="zh-CN" altLang="en-US" dirty="0">
                <a:solidFill>
                  <a:srgbClr val="FF0000"/>
                </a:solidFill>
                <a:latin typeface="-apple-system"/>
              </a:rPr>
              <a:t>协议</a:t>
            </a:r>
            <a:r>
              <a:rPr lang="en-US" altLang="zh-CN" dirty="0">
                <a:solidFill>
                  <a:srgbClr val="05073B"/>
                </a:solidFill>
                <a:latin typeface="-apple-system"/>
              </a:rPr>
              <a:t>)</a:t>
            </a:r>
          </a:p>
          <a:p>
            <a:pPr marL="800100" lvl="1" indent="-342900" algn="just">
              <a:lnSpc>
                <a:spcPct val="150000"/>
              </a:lnSpc>
              <a:buFont typeface="Wingdings" panose="05000000000000000000" pitchFamily="2" charset="2"/>
              <a:buChar char=""/>
            </a:pPr>
            <a:r>
              <a:rPr lang="zh-CN" altLang="en-US" dirty="0">
                <a:solidFill>
                  <a:srgbClr val="05073B"/>
                </a:solidFill>
                <a:latin typeface="-apple-system"/>
              </a:rPr>
              <a:t>采用集中式元数据管理，</a:t>
            </a:r>
            <a:r>
              <a:rPr lang="en-US" altLang="zh-CN" dirty="0"/>
              <a:t>Zookeeper</a:t>
            </a:r>
            <a:r>
              <a:rPr lang="zh-CN" altLang="en-US" dirty="0"/>
              <a:t>一致性保证服务，确保分布式系统元数据的一致性</a:t>
            </a:r>
            <a:r>
              <a:rPr lang="en-US" altLang="zh-CN" dirty="0"/>
              <a:t>(</a:t>
            </a:r>
            <a:r>
              <a:rPr lang="zh-CN" altLang="en-US" dirty="0"/>
              <a:t>保证元数据强一致性</a:t>
            </a:r>
            <a:r>
              <a:rPr lang="en-US" altLang="zh-CN" dirty="0"/>
              <a:t>)</a:t>
            </a:r>
            <a:endParaRPr lang="en-US" altLang="zh-CN" b="1" dirty="0">
              <a:solidFill>
                <a:srgbClr val="05073B"/>
              </a:solidFill>
              <a:latin typeface="-apple-system"/>
            </a:endParaRPr>
          </a:p>
          <a:p>
            <a:pPr marL="800100" lvl="1" indent="-342900" algn="just">
              <a:lnSpc>
                <a:spcPct val="150000"/>
              </a:lnSpc>
              <a:buFont typeface="Wingdings" panose="05000000000000000000" pitchFamily="2" charset="2"/>
              <a:buChar char=""/>
            </a:pPr>
            <a:r>
              <a:rPr lang="zh-CN" altLang="en-US" dirty="0"/>
              <a:t>设计并实现高可用分布式</a:t>
            </a:r>
            <a:r>
              <a:rPr lang="en-US" altLang="zh-CN" dirty="0"/>
              <a:t>KV</a:t>
            </a:r>
            <a:r>
              <a:rPr lang="zh-CN" altLang="en-US" dirty="0"/>
              <a:t>存储系统，其中包括管理运维后台，客户端</a:t>
            </a:r>
            <a:r>
              <a:rPr lang="en-US" altLang="zh-CN" dirty="0"/>
              <a:t>SKD</a:t>
            </a:r>
          </a:p>
          <a:p>
            <a:pPr lvl="1" algn="just">
              <a:lnSpc>
                <a:spcPct val="150000"/>
              </a:lnSpc>
            </a:pPr>
            <a:endParaRPr lang="en-US" altLang="zh-CN" dirty="0">
              <a:solidFill>
                <a:srgbClr val="05073B"/>
              </a:solidFill>
              <a:latin typeface="-apple-system"/>
              <a:sym typeface="Wingdings" panose="05000000000000000000" pitchFamily="2" charset="2"/>
            </a:endParaRPr>
          </a:p>
          <a:p>
            <a:pPr lvl="1" algn="just">
              <a:lnSpc>
                <a:spcPct val="150000"/>
              </a:lnSpc>
            </a:pPr>
            <a:endParaRPr lang="en-US" altLang="zh-CN" dirty="0">
              <a:solidFill>
                <a:srgbClr val="05073B"/>
              </a:solidFill>
              <a:latin typeface="-apple-system"/>
            </a:endParaRPr>
          </a:p>
        </p:txBody>
      </p:sp>
    </p:spTree>
    <p:extLst>
      <p:ext uri="{BB962C8B-B14F-4D97-AF65-F5344CB8AC3E}">
        <p14:creationId xmlns:p14="http://schemas.microsoft.com/office/powerpoint/2010/main" val="1763362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8495DD-9AD8-8B6D-5EA6-CCD8413691D7}"/>
              </a:ext>
            </a:extLst>
          </p:cNvPr>
          <p:cNvSpPr>
            <a:spLocks noGrp="1"/>
          </p:cNvSpPr>
          <p:nvPr>
            <p:ph type="sldNum" sz="quarter" idx="12"/>
          </p:nvPr>
        </p:nvSpPr>
        <p:spPr/>
        <p:txBody>
          <a:bodyPr/>
          <a:lstStyle/>
          <a:p>
            <a:fld id="{FA48DFA3-26EC-3040-BB4E-0FB5C02CC096}" type="slidenum">
              <a:rPr kumimoji="1" lang="zh-CN" altLang="en-US" smtClean="0"/>
              <a:t>6</a:t>
            </a:fld>
            <a:endParaRPr kumimoji="1" lang="zh-CN" altLang="en-US" dirty="0"/>
          </a:p>
        </p:txBody>
      </p:sp>
      <p:sp>
        <p:nvSpPr>
          <p:cNvPr id="3" name="标题 2">
            <a:extLst>
              <a:ext uri="{FF2B5EF4-FFF2-40B4-BE49-F238E27FC236}">
                <a16:creationId xmlns:a16="http://schemas.microsoft.com/office/drawing/2014/main" id="{D1BD7B48-288D-AA84-7FDD-D1276CD30324}"/>
              </a:ext>
            </a:extLst>
          </p:cNvPr>
          <p:cNvSpPr>
            <a:spLocks noGrp="1"/>
          </p:cNvSpPr>
          <p:nvPr>
            <p:ph type="title"/>
          </p:nvPr>
        </p:nvSpPr>
        <p:spPr/>
        <p:txBody>
          <a:bodyPr>
            <a:normAutofit fontScale="90000"/>
          </a:bodyPr>
          <a:lstStyle/>
          <a:p>
            <a:r>
              <a:rPr lang="zh-CN" altLang="en-US" dirty="0"/>
              <a:t>研究方案和技术路线</a:t>
            </a:r>
            <a:r>
              <a:rPr lang="en-US" altLang="zh-CN" dirty="0"/>
              <a:t>-</a:t>
            </a:r>
            <a:r>
              <a:rPr lang="zh-CN" altLang="en-US" dirty="0"/>
              <a:t>整体架构</a:t>
            </a:r>
          </a:p>
        </p:txBody>
      </p:sp>
      <p:pic>
        <p:nvPicPr>
          <p:cNvPr id="1026" name="Picture 2">
            <a:extLst>
              <a:ext uri="{FF2B5EF4-FFF2-40B4-BE49-F238E27FC236}">
                <a16:creationId xmlns:a16="http://schemas.microsoft.com/office/drawing/2014/main" id="{6F63D9BE-2B33-CE65-D5F8-6ED1C2725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627" y="949192"/>
            <a:ext cx="7868745" cy="5772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43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8495DD-9AD8-8B6D-5EA6-CCD8413691D7}"/>
              </a:ext>
            </a:extLst>
          </p:cNvPr>
          <p:cNvSpPr>
            <a:spLocks noGrp="1"/>
          </p:cNvSpPr>
          <p:nvPr>
            <p:ph type="sldNum" sz="quarter" idx="12"/>
          </p:nvPr>
        </p:nvSpPr>
        <p:spPr/>
        <p:txBody>
          <a:bodyPr/>
          <a:lstStyle/>
          <a:p>
            <a:fld id="{FA48DFA3-26EC-3040-BB4E-0FB5C02CC096}" type="slidenum">
              <a:rPr kumimoji="1" lang="zh-CN" altLang="en-US" smtClean="0"/>
              <a:t>7</a:t>
            </a:fld>
            <a:endParaRPr kumimoji="1" lang="zh-CN" altLang="en-US" dirty="0"/>
          </a:p>
        </p:txBody>
      </p:sp>
      <p:sp>
        <p:nvSpPr>
          <p:cNvPr id="3" name="标题 2">
            <a:extLst>
              <a:ext uri="{FF2B5EF4-FFF2-40B4-BE49-F238E27FC236}">
                <a16:creationId xmlns:a16="http://schemas.microsoft.com/office/drawing/2014/main" id="{D1BD7B48-288D-AA84-7FDD-D1276CD30324}"/>
              </a:ext>
            </a:extLst>
          </p:cNvPr>
          <p:cNvSpPr>
            <a:spLocks noGrp="1"/>
          </p:cNvSpPr>
          <p:nvPr>
            <p:ph type="title"/>
          </p:nvPr>
        </p:nvSpPr>
        <p:spPr/>
        <p:txBody>
          <a:bodyPr>
            <a:normAutofit fontScale="90000"/>
          </a:bodyPr>
          <a:lstStyle/>
          <a:p>
            <a:r>
              <a:rPr lang="zh-CN" altLang="en-US" dirty="0"/>
              <a:t>研究方案和技术路线</a:t>
            </a:r>
            <a:r>
              <a:rPr lang="en-US" altLang="zh-CN" dirty="0"/>
              <a:t>-</a:t>
            </a:r>
            <a:r>
              <a:rPr lang="zh-CN" altLang="en-US" dirty="0"/>
              <a:t>多副本一致性协议</a:t>
            </a:r>
          </a:p>
        </p:txBody>
      </p:sp>
      <p:pic>
        <p:nvPicPr>
          <p:cNvPr id="2052" name="Picture 4">
            <a:extLst>
              <a:ext uri="{FF2B5EF4-FFF2-40B4-BE49-F238E27FC236}">
                <a16:creationId xmlns:a16="http://schemas.microsoft.com/office/drawing/2014/main" id="{CA81067D-6A3C-5DA1-F61F-C6711F17D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88162"/>
            <a:ext cx="6858000" cy="351472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15B44B9-71C3-CC7A-6F79-39FC367D0EF9}"/>
              </a:ext>
            </a:extLst>
          </p:cNvPr>
          <p:cNvSpPr txBox="1"/>
          <p:nvPr/>
        </p:nvSpPr>
        <p:spPr>
          <a:xfrm>
            <a:off x="1305696" y="5475890"/>
            <a:ext cx="6453352" cy="646331"/>
          </a:xfrm>
          <a:prstGeom prst="rect">
            <a:avLst/>
          </a:prstGeom>
          <a:noFill/>
        </p:spPr>
        <p:txBody>
          <a:bodyPr wrap="square" rtlCol="0">
            <a:spAutoFit/>
          </a:bodyPr>
          <a:lstStyle/>
          <a:p>
            <a:r>
              <a:rPr lang="zh-CN" altLang="en-US" b="0" i="0" dirty="0">
                <a:solidFill>
                  <a:srgbClr val="1F2328"/>
                </a:solidFill>
                <a:effectLst/>
                <a:latin typeface="-apple-system"/>
              </a:rPr>
              <a:t>每个 </a:t>
            </a:r>
            <a:r>
              <a:rPr lang="en-US" altLang="zh-CN" b="0" i="0" dirty="0">
                <a:solidFill>
                  <a:srgbClr val="1F2328"/>
                </a:solidFill>
                <a:effectLst/>
                <a:latin typeface="-apple-system"/>
              </a:rPr>
              <a:t>Partition </a:t>
            </a:r>
            <a:r>
              <a:rPr lang="zh-CN" altLang="en-US" b="0" i="0" dirty="0">
                <a:solidFill>
                  <a:srgbClr val="1F2328"/>
                </a:solidFill>
                <a:effectLst/>
                <a:latin typeface="-apple-system"/>
              </a:rPr>
              <a:t>都是有多副本的，为了满足多副本情况下的强一致性，</a:t>
            </a:r>
            <a:r>
              <a:rPr lang="zh-CN" altLang="en-US" dirty="0">
                <a:solidFill>
                  <a:srgbClr val="1F2328"/>
                </a:solidFill>
                <a:latin typeface="-apple-system"/>
              </a:rPr>
              <a:t>通过</a:t>
            </a:r>
            <a:r>
              <a:rPr lang="en-US" altLang="zh-CN" dirty="0">
                <a:solidFill>
                  <a:srgbClr val="1F2328"/>
                </a:solidFill>
                <a:latin typeface="-apple-system"/>
              </a:rPr>
              <a:t>Raft</a:t>
            </a:r>
            <a:r>
              <a:rPr lang="zh-CN" altLang="en-US" dirty="0">
                <a:solidFill>
                  <a:srgbClr val="1F2328"/>
                </a:solidFill>
                <a:latin typeface="-apple-system"/>
              </a:rPr>
              <a:t>实现多副本间的一致性</a:t>
            </a:r>
            <a:endParaRPr lang="zh-CN" altLang="en-US" dirty="0"/>
          </a:p>
        </p:txBody>
      </p:sp>
    </p:spTree>
    <p:extLst>
      <p:ext uri="{BB962C8B-B14F-4D97-AF65-F5344CB8AC3E}">
        <p14:creationId xmlns:p14="http://schemas.microsoft.com/office/powerpoint/2010/main" val="149336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8495DD-9AD8-8B6D-5EA6-CCD8413691D7}"/>
              </a:ext>
            </a:extLst>
          </p:cNvPr>
          <p:cNvSpPr>
            <a:spLocks noGrp="1"/>
          </p:cNvSpPr>
          <p:nvPr>
            <p:ph type="sldNum" sz="quarter" idx="12"/>
          </p:nvPr>
        </p:nvSpPr>
        <p:spPr/>
        <p:txBody>
          <a:bodyPr/>
          <a:lstStyle/>
          <a:p>
            <a:fld id="{FA48DFA3-26EC-3040-BB4E-0FB5C02CC096}" type="slidenum">
              <a:rPr kumimoji="1" lang="zh-CN" altLang="en-US" smtClean="0"/>
              <a:t>8</a:t>
            </a:fld>
            <a:endParaRPr kumimoji="1" lang="zh-CN" altLang="en-US" dirty="0"/>
          </a:p>
        </p:txBody>
      </p:sp>
      <p:sp>
        <p:nvSpPr>
          <p:cNvPr id="3" name="标题 2">
            <a:extLst>
              <a:ext uri="{FF2B5EF4-FFF2-40B4-BE49-F238E27FC236}">
                <a16:creationId xmlns:a16="http://schemas.microsoft.com/office/drawing/2014/main" id="{D1BD7B48-288D-AA84-7FDD-D1276CD30324}"/>
              </a:ext>
            </a:extLst>
          </p:cNvPr>
          <p:cNvSpPr>
            <a:spLocks noGrp="1"/>
          </p:cNvSpPr>
          <p:nvPr>
            <p:ph type="title"/>
          </p:nvPr>
        </p:nvSpPr>
        <p:spPr/>
        <p:txBody>
          <a:bodyPr>
            <a:normAutofit fontScale="90000"/>
          </a:bodyPr>
          <a:lstStyle/>
          <a:p>
            <a:r>
              <a:rPr lang="zh-CN" altLang="en-US" dirty="0"/>
              <a:t>研究方案和技术路线</a:t>
            </a:r>
            <a:r>
              <a:rPr lang="en-US" altLang="zh-CN" dirty="0"/>
              <a:t>-</a:t>
            </a:r>
            <a:r>
              <a:rPr lang="zh-CN" altLang="en-US" dirty="0"/>
              <a:t>写请求流程</a:t>
            </a:r>
          </a:p>
        </p:txBody>
      </p:sp>
      <p:sp>
        <p:nvSpPr>
          <p:cNvPr id="4" name="文本框 3">
            <a:extLst>
              <a:ext uri="{FF2B5EF4-FFF2-40B4-BE49-F238E27FC236}">
                <a16:creationId xmlns:a16="http://schemas.microsoft.com/office/drawing/2014/main" id="{A15B44B9-71C3-CC7A-6F79-39FC367D0EF9}"/>
              </a:ext>
            </a:extLst>
          </p:cNvPr>
          <p:cNvSpPr txBox="1"/>
          <p:nvPr/>
        </p:nvSpPr>
        <p:spPr>
          <a:xfrm>
            <a:off x="1305696" y="5475890"/>
            <a:ext cx="6453352" cy="1200329"/>
          </a:xfrm>
          <a:prstGeom prst="rect">
            <a:avLst/>
          </a:prstGeom>
          <a:noFill/>
        </p:spPr>
        <p:txBody>
          <a:bodyPr wrap="square" rtlCol="0">
            <a:spAutoFit/>
          </a:bodyPr>
          <a:lstStyle/>
          <a:p>
            <a:r>
              <a:rPr lang="zh-CN" altLang="en-US" b="0" i="0" dirty="0">
                <a:solidFill>
                  <a:srgbClr val="1F2328"/>
                </a:solidFill>
                <a:effectLst/>
                <a:latin typeface="-apple-system"/>
              </a:rPr>
              <a:t>如果客户端有一个写请求，首先需要向 </a:t>
            </a:r>
            <a:r>
              <a:rPr lang="en-US" altLang="zh-CN" b="0" i="0" dirty="0" err="1">
                <a:solidFill>
                  <a:srgbClr val="1F2328"/>
                </a:solidFill>
                <a:effectLst/>
                <a:latin typeface="-apple-system"/>
              </a:rPr>
              <a:t>MetaServer</a:t>
            </a:r>
            <a:r>
              <a:rPr lang="en-US" altLang="zh-CN" b="0" i="0" dirty="0">
                <a:solidFill>
                  <a:srgbClr val="1F2328"/>
                </a:solidFill>
                <a:effectLst/>
                <a:latin typeface="-apple-system"/>
              </a:rPr>
              <a:t> </a:t>
            </a:r>
            <a:r>
              <a:rPr lang="zh-CN" altLang="en-US" b="0" i="0" dirty="0">
                <a:solidFill>
                  <a:srgbClr val="1F2328"/>
                </a:solidFill>
                <a:effectLst/>
                <a:latin typeface="-apple-system"/>
              </a:rPr>
              <a:t>来查询 </a:t>
            </a:r>
            <a:r>
              <a:rPr lang="en-US" altLang="zh-CN" b="0" i="0" dirty="0">
                <a:solidFill>
                  <a:srgbClr val="1F2328"/>
                </a:solidFill>
                <a:effectLst/>
                <a:latin typeface="-apple-system"/>
              </a:rPr>
              <a:t>Key </a:t>
            </a:r>
            <a:r>
              <a:rPr lang="zh-CN" altLang="en-US" b="0" i="0" dirty="0">
                <a:solidFill>
                  <a:srgbClr val="1F2328"/>
                </a:solidFill>
                <a:effectLst/>
                <a:latin typeface="-apple-system"/>
              </a:rPr>
              <a:t>的位置，之后再向 </a:t>
            </a:r>
            <a:r>
              <a:rPr lang="en-US" altLang="zh-CN" b="0" i="0" dirty="0">
                <a:solidFill>
                  <a:srgbClr val="1F2328"/>
                </a:solidFill>
                <a:effectLst/>
                <a:latin typeface="-apple-system"/>
              </a:rPr>
              <a:t>primary </a:t>
            </a:r>
            <a:r>
              <a:rPr lang="zh-CN" altLang="en-US" b="0" i="0" dirty="0">
                <a:solidFill>
                  <a:srgbClr val="1F2328"/>
                </a:solidFill>
                <a:effectLst/>
                <a:latin typeface="-apple-system"/>
              </a:rPr>
              <a:t>所在的 </a:t>
            </a:r>
            <a:r>
              <a:rPr lang="en-US" altLang="zh-CN" b="0" i="0" dirty="0" err="1">
                <a:solidFill>
                  <a:srgbClr val="1F2328"/>
                </a:solidFill>
                <a:effectLst/>
                <a:latin typeface="-apple-system"/>
              </a:rPr>
              <a:t>ReplicaServer</a:t>
            </a:r>
            <a:r>
              <a:rPr lang="en-US" altLang="zh-CN" b="0" i="0" dirty="0">
                <a:solidFill>
                  <a:srgbClr val="1F2328"/>
                </a:solidFill>
                <a:effectLst/>
                <a:latin typeface="-apple-system"/>
              </a:rPr>
              <a:t> </a:t>
            </a:r>
            <a:r>
              <a:rPr lang="zh-CN" altLang="en-US" b="0" i="0" dirty="0">
                <a:solidFill>
                  <a:srgbClr val="1F2328"/>
                </a:solidFill>
                <a:effectLst/>
                <a:latin typeface="-apple-system"/>
              </a:rPr>
              <a:t>发起写请求，然后 </a:t>
            </a:r>
            <a:r>
              <a:rPr lang="en-US" altLang="zh-CN" b="0" i="0" dirty="0">
                <a:solidFill>
                  <a:srgbClr val="1F2328"/>
                </a:solidFill>
                <a:effectLst/>
                <a:latin typeface="-apple-system"/>
              </a:rPr>
              <a:t>primary </a:t>
            </a:r>
            <a:r>
              <a:rPr lang="zh-CN" altLang="en-US" b="0" i="0" dirty="0">
                <a:solidFill>
                  <a:srgbClr val="1F2328"/>
                </a:solidFill>
                <a:effectLst/>
                <a:latin typeface="-apple-system"/>
              </a:rPr>
              <a:t>将其同步给 </a:t>
            </a:r>
            <a:r>
              <a:rPr lang="en-US" altLang="zh-CN" b="0" i="0" dirty="0">
                <a:solidFill>
                  <a:srgbClr val="1F2328"/>
                </a:solidFill>
                <a:effectLst/>
                <a:latin typeface="-apple-system"/>
              </a:rPr>
              <a:t>secondary</a:t>
            </a:r>
            <a:r>
              <a:rPr lang="zh-CN" altLang="en-US" b="0" i="0" dirty="0">
                <a:solidFill>
                  <a:srgbClr val="1F2328"/>
                </a:solidFill>
                <a:effectLst/>
                <a:latin typeface="-apple-system"/>
              </a:rPr>
              <a:t>，二者都成功后再返回客户端写请求成功的回复。</a:t>
            </a:r>
            <a:endParaRPr lang="zh-CN" altLang="en-US" dirty="0"/>
          </a:p>
        </p:txBody>
      </p:sp>
      <p:pic>
        <p:nvPicPr>
          <p:cNvPr id="3074" name="Picture 2">
            <a:extLst>
              <a:ext uri="{FF2B5EF4-FFF2-40B4-BE49-F238E27FC236}">
                <a16:creationId xmlns:a16="http://schemas.microsoft.com/office/drawing/2014/main" id="{43219444-AB2A-C9FD-0B3C-490B808C9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647825"/>
            <a:ext cx="68580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21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B8495DD-9AD8-8B6D-5EA6-CCD8413691D7}"/>
              </a:ext>
            </a:extLst>
          </p:cNvPr>
          <p:cNvSpPr>
            <a:spLocks noGrp="1"/>
          </p:cNvSpPr>
          <p:nvPr>
            <p:ph type="sldNum" sz="quarter" idx="12"/>
          </p:nvPr>
        </p:nvSpPr>
        <p:spPr/>
        <p:txBody>
          <a:bodyPr/>
          <a:lstStyle/>
          <a:p>
            <a:fld id="{FA48DFA3-26EC-3040-BB4E-0FB5C02CC096}" type="slidenum">
              <a:rPr kumimoji="1" lang="zh-CN" altLang="en-US" smtClean="0"/>
              <a:t>9</a:t>
            </a:fld>
            <a:endParaRPr kumimoji="1" lang="zh-CN" altLang="en-US" dirty="0"/>
          </a:p>
        </p:txBody>
      </p:sp>
      <p:sp>
        <p:nvSpPr>
          <p:cNvPr id="3" name="标题 2">
            <a:extLst>
              <a:ext uri="{FF2B5EF4-FFF2-40B4-BE49-F238E27FC236}">
                <a16:creationId xmlns:a16="http://schemas.microsoft.com/office/drawing/2014/main" id="{D1BD7B48-288D-AA84-7FDD-D1276CD30324}"/>
              </a:ext>
            </a:extLst>
          </p:cNvPr>
          <p:cNvSpPr>
            <a:spLocks noGrp="1"/>
          </p:cNvSpPr>
          <p:nvPr>
            <p:ph type="title"/>
          </p:nvPr>
        </p:nvSpPr>
        <p:spPr/>
        <p:txBody>
          <a:bodyPr>
            <a:normAutofit fontScale="90000"/>
          </a:bodyPr>
          <a:lstStyle/>
          <a:p>
            <a:r>
              <a:rPr lang="zh-CN" altLang="en-US" dirty="0"/>
              <a:t>研究方案和技术路线</a:t>
            </a:r>
            <a:r>
              <a:rPr lang="en-US" altLang="zh-CN" dirty="0"/>
              <a:t>-</a:t>
            </a:r>
            <a:r>
              <a:rPr lang="zh-CN" altLang="en-US" b="0" i="0" dirty="0">
                <a:solidFill>
                  <a:srgbClr val="1F2328"/>
                </a:solidFill>
                <a:effectLst/>
                <a:latin typeface="-apple-system"/>
              </a:rPr>
              <a:t>读请求流程</a:t>
            </a:r>
            <a:endParaRPr lang="zh-CN" altLang="en-US" dirty="0"/>
          </a:p>
        </p:txBody>
      </p:sp>
      <p:sp>
        <p:nvSpPr>
          <p:cNvPr id="4" name="文本框 3">
            <a:extLst>
              <a:ext uri="{FF2B5EF4-FFF2-40B4-BE49-F238E27FC236}">
                <a16:creationId xmlns:a16="http://schemas.microsoft.com/office/drawing/2014/main" id="{A15B44B9-71C3-CC7A-6F79-39FC367D0EF9}"/>
              </a:ext>
            </a:extLst>
          </p:cNvPr>
          <p:cNvSpPr txBox="1"/>
          <p:nvPr/>
        </p:nvSpPr>
        <p:spPr>
          <a:xfrm>
            <a:off x="1305696" y="5475890"/>
            <a:ext cx="6453352" cy="646331"/>
          </a:xfrm>
          <a:prstGeom prst="rect">
            <a:avLst/>
          </a:prstGeom>
          <a:noFill/>
        </p:spPr>
        <p:txBody>
          <a:bodyPr wrap="square" rtlCol="0">
            <a:spAutoFit/>
          </a:bodyPr>
          <a:lstStyle/>
          <a:p>
            <a:r>
              <a:rPr lang="zh-CN" altLang="en-US" b="0" i="0" dirty="0">
                <a:solidFill>
                  <a:srgbClr val="1F2328"/>
                </a:solidFill>
                <a:effectLst/>
                <a:latin typeface="-apple-system"/>
              </a:rPr>
              <a:t>每个 </a:t>
            </a:r>
            <a:r>
              <a:rPr lang="en-US" altLang="zh-CN" b="0" i="0" dirty="0">
                <a:solidFill>
                  <a:srgbClr val="1F2328"/>
                </a:solidFill>
                <a:effectLst/>
                <a:latin typeface="-apple-system"/>
              </a:rPr>
              <a:t>Partition </a:t>
            </a:r>
            <a:r>
              <a:rPr lang="zh-CN" altLang="en-US" b="0" i="0" dirty="0">
                <a:solidFill>
                  <a:srgbClr val="1F2328"/>
                </a:solidFill>
                <a:effectLst/>
                <a:latin typeface="-apple-system"/>
              </a:rPr>
              <a:t>都是有多副本的，</a:t>
            </a:r>
            <a:r>
              <a:rPr lang="zh-CN" altLang="en-US" dirty="0">
                <a:solidFill>
                  <a:srgbClr val="1F2328"/>
                </a:solidFill>
                <a:latin typeface="-apple-system"/>
              </a:rPr>
              <a:t>所以把读取器根据负载均衡算法打到</a:t>
            </a:r>
            <a:r>
              <a:rPr lang="en-US" altLang="zh-CN" dirty="0">
                <a:solidFill>
                  <a:srgbClr val="1F2328"/>
                </a:solidFill>
                <a:latin typeface="-apple-system"/>
              </a:rPr>
              <a:t>secondary</a:t>
            </a:r>
            <a:r>
              <a:rPr lang="zh-CN" altLang="en-US" dirty="0">
                <a:solidFill>
                  <a:srgbClr val="1F2328"/>
                </a:solidFill>
                <a:latin typeface="-apple-system"/>
              </a:rPr>
              <a:t>所在的</a:t>
            </a:r>
            <a:r>
              <a:rPr lang="en-US" altLang="zh-CN" b="0" i="0" dirty="0" err="1">
                <a:solidFill>
                  <a:srgbClr val="1F2328"/>
                </a:solidFill>
                <a:effectLst/>
                <a:latin typeface="-apple-system"/>
              </a:rPr>
              <a:t>ReplicaServer</a:t>
            </a:r>
            <a:endParaRPr lang="zh-CN" altLang="en-US" dirty="0"/>
          </a:p>
        </p:txBody>
      </p:sp>
      <p:pic>
        <p:nvPicPr>
          <p:cNvPr id="4100" name="Picture 4">
            <a:extLst>
              <a:ext uri="{FF2B5EF4-FFF2-40B4-BE49-F238E27FC236}">
                <a16:creationId xmlns:a16="http://schemas.microsoft.com/office/drawing/2014/main" id="{679382B0-3CF6-5326-7463-20FDDCAF6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166813"/>
            <a:ext cx="68580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070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127"/>
  <p:tag name="OP_SCP_COMPONENT_INFO" val="{&quot;title&quot;:&quot;渐变阴影6项列表PPT组件&quot;,&quot;description&quot;:&quot;渐变阴影6项列表PPT组件&quot;,&quot;keywords&quot;:[&quot;渐变&quot;,&quot;阴影&quot;,&quot;6项&quot;,&quot;列表&quot;,&quot;PPT组件&quot;],&quot;labels&quot;:[]}"/>
  <p:tag name="OP_SCP_GROUP_ID" val="e6a0d15a-4667-9758-12fc-4fce2551075f"/>
  <p:tag name="OP_SCP_ITEM_COUNT" val="6"/>
</p:tagLst>
</file>

<file path=ppt/tags/tag10.xml><?xml version="1.0" encoding="utf-8"?>
<p:tagLst xmlns:a="http://schemas.openxmlformats.org/drawingml/2006/main" xmlns:r="http://schemas.openxmlformats.org/officeDocument/2006/relationships" xmlns:p="http://schemas.openxmlformats.org/presentationml/2006/main">
  <p:tag name="OP_SCP_ITEM_INDEX" val="2"/>
</p:tagLst>
</file>

<file path=ppt/tags/tag11.xml><?xml version="1.0" encoding="utf-8"?>
<p:tagLst xmlns:a="http://schemas.openxmlformats.org/drawingml/2006/main" xmlns:r="http://schemas.openxmlformats.org/officeDocument/2006/relationships" xmlns:p="http://schemas.openxmlformats.org/presentationml/2006/main">
  <p:tag name="OP_SCP_SHAPE_TYPE" val="Title"/>
  <p:tag name="OP_SCP_ITEM_INDEX" val="2"/>
  <p:tag name="OP_SCP_DEFAULT_TEXT" val="添加标题"/>
</p:tagLst>
</file>

<file path=ppt/tags/tag12.xml><?xml version="1.0" encoding="utf-8"?>
<p:tagLst xmlns:a="http://schemas.openxmlformats.org/drawingml/2006/main" xmlns:r="http://schemas.openxmlformats.org/officeDocument/2006/relationships" xmlns:p="http://schemas.openxmlformats.org/presentationml/2006/main">
  <p:tag name="OP_SCP_SHAPE_TYPE" val="Body"/>
  <p:tag name="OP_SCP_ITEM_INDEX" val="2"/>
  <p:tag name="OP_SCP_DEFAULT_TEXT" val="单击此处添加文本，单击此处添加文本，单击此处添加文本。"/>
</p:tagLst>
</file>

<file path=ppt/tags/tag13.xml><?xml version="1.0" encoding="utf-8"?>
<p:tagLst xmlns:a="http://schemas.openxmlformats.org/drawingml/2006/main" xmlns:r="http://schemas.openxmlformats.org/officeDocument/2006/relationships" xmlns:p="http://schemas.openxmlformats.org/presentationml/2006/main">
  <p:tag name="OP_SCP_ITEM_INDEX" val="1"/>
</p:tagLst>
</file>

<file path=ppt/tags/tag14.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15.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
</p:tagLst>
</file>

<file path=ppt/tags/tag2.xml><?xml version="1.0" encoding="utf-8"?>
<p:tagLst xmlns:a="http://schemas.openxmlformats.org/drawingml/2006/main" xmlns:r="http://schemas.openxmlformats.org/officeDocument/2006/relationships" xmlns:p="http://schemas.openxmlformats.org/presentationml/2006/main">
  <p:tag name="OP_SCP_SHAPE_TYPE" val="Body"/>
  <p:tag name="OP_SCP_ITEM_INDEX" val="5"/>
  <p:tag name="OP_SCP_DEFAULT_TEXT" val="单击此处添加文本，单击此处添加文本，单击此处添加文本。"/>
</p:tagLst>
</file>

<file path=ppt/tags/tag3.xml><?xml version="1.0" encoding="utf-8"?>
<p:tagLst xmlns:a="http://schemas.openxmlformats.org/drawingml/2006/main" xmlns:r="http://schemas.openxmlformats.org/officeDocument/2006/relationships" xmlns:p="http://schemas.openxmlformats.org/presentationml/2006/main">
  <p:tag name="OP_SCP_SHAPE_TYPE" val="Body"/>
  <p:tag name="OP_SCP_ITEM_INDEX" val="6"/>
  <p:tag name="OP_SCP_DEFAULT_TEXT" val="单击此处添加文本，单击此处添加文本，单击此处添加文本。"/>
</p:tagLst>
</file>

<file path=ppt/tags/tag4.xml><?xml version="1.0" encoding="utf-8"?>
<p:tagLst xmlns:a="http://schemas.openxmlformats.org/drawingml/2006/main" xmlns:r="http://schemas.openxmlformats.org/officeDocument/2006/relationships" xmlns:p="http://schemas.openxmlformats.org/presentationml/2006/main">
  <p:tag name="OP_SCP_ITEM_INDEX" val="4"/>
</p:tagLst>
</file>

<file path=ppt/tags/tag5.xml><?xml version="1.0" encoding="utf-8"?>
<p:tagLst xmlns:a="http://schemas.openxmlformats.org/drawingml/2006/main" xmlns:r="http://schemas.openxmlformats.org/officeDocument/2006/relationships" xmlns:p="http://schemas.openxmlformats.org/presentationml/2006/main">
  <p:tag name="OP_SCP_SHAPE_TYPE" val="Title"/>
  <p:tag name="OP_SCP_ITEM_INDEX" val="4"/>
  <p:tag name="OP_SCP_DEFAULT_TEXT" val="添加标题"/>
</p:tagLst>
</file>

<file path=ppt/tags/tag6.xml><?xml version="1.0" encoding="utf-8"?>
<p:tagLst xmlns:a="http://schemas.openxmlformats.org/drawingml/2006/main" xmlns:r="http://schemas.openxmlformats.org/officeDocument/2006/relationships" xmlns:p="http://schemas.openxmlformats.org/presentationml/2006/main">
  <p:tag name="OP_SCP_SHAPE_TYPE" val="Body"/>
  <p:tag name="OP_SCP_ITEM_INDEX" val="4"/>
  <p:tag name="OP_SCP_DEFAULT_TEXT" val="单击此处添加文本，单击此处添加文本，单击此处添加文本。"/>
</p:tagLst>
</file>

<file path=ppt/tags/tag7.xml><?xml version="1.0" encoding="utf-8"?>
<p:tagLst xmlns:a="http://schemas.openxmlformats.org/drawingml/2006/main" xmlns:r="http://schemas.openxmlformats.org/officeDocument/2006/relationships" xmlns:p="http://schemas.openxmlformats.org/presentationml/2006/main">
  <p:tag name="OP_SCP_ITEM_INDEX" val="3"/>
</p:tagLst>
</file>

<file path=ppt/tags/tag8.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9.xml><?xml version="1.0" encoding="utf-8"?>
<p:tagLst xmlns:a="http://schemas.openxmlformats.org/drawingml/2006/main" xmlns:r="http://schemas.openxmlformats.org/officeDocument/2006/relationships" xmlns:p="http://schemas.openxmlformats.org/presentationml/2006/main">
  <p:tag name="OP_SCP_SHAPE_TYPE" val="Body"/>
  <p:tag name="OP_SCP_ITEM_INDEX" val="3"/>
  <p:tag name="OP_SCP_DEFAULT_TEXT" val="单击此处添加文本，单击此处添加文本，单击此处添加文本。"/>
</p:tagLst>
</file>

<file path=ppt/theme/theme1.xml><?xml version="1.0" encoding="utf-8"?>
<a:theme xmlns:a="http://schemas.openxmlformats.org/drawingml/2006/main" name="MICL宽屏">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CL">
      <a:majorFont>
        <a:latin typeface="Arial"/>
        <a:ea typeface="微软雅黑"/>
        <a:cs typeface=""/>
      </a:majorFont>
      <a:minorFont>
        <a:latin typeface="Times New Roman"/>
        <a:ea typeface="黑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MICL宽屏</Template>
  <TotalTime>11347</TotalTime>
  <Words>1283</Words>
  <Application>Microsoft Office PowerPoint</Application>
  <PresentationFormat>宽屏</PresentationFormat>
  <Paragraphs>108</Paragraphs>
  <Slides>14</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-apple-system</vt:lpstr>
      <vt:lpstr>PingFang-SC-Regular</vt:lpstr>
      <vt:lpstr>等线</vt:lpstr>
      <vt:lpstr>黑体</vt:lpstr>
      <vt:lpstr>宋体</vt:lpstr>
      <vt:lpstr>微软雅黑</vt:lpstr>
      <vt:lpstr>Arial</vt:lpstr>
      <vt:lpstr>Times New Roman</vt:lpstr>
      <vt:lpstr>Wingdings</vt:lpstr>
      <vt:lpstr>MICL宽屏</vt:lpstr>
      <vt:lpstr>基于Raft算法的KV存储系统的设计与实现 </vt:lpstr>
      <vt:lpstr>PowerPoint 演示文稿</vt:lpstr>
      <vt:lpstr>选题背景及意义</vt:lpstr>
      <vt:lpstr>选题背景及意义- 行业应用</vt:lpstr>
      <vt:lpstr>研究内容</vt:lpstr>
      <vt:lpstr>研究方案和技术路线-整体架构</vt:lpstr>
      <vt:lpstr>研究方案和技术路线-多副本一致性协议</vt:lpstr>
      <vt:lpstr>研究方案和技术路线-写请求流程</vt:lpstr>
      <vt:lpstr>研究方案和技术路线-读请求流程</vt:lpstr>
      <vt:lpstr>研究方案和技术路线-技术实现</vt:lpstr>
      <vt:lpstr>预期成果及目标</vt:lpstr>
      <vt:lpstr>研究的难点及创新点</vt:lpstr>
      <vt:lpstr>时间安排</vt:lpstr>
      <vt:lpstr>谢谢！ 敬请各位老师 批评指正！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Long Einstein</dc:creator>
  <cp:lastModifiedBy>jk ding</cp:lastModifiedBy>
  <cp:revision>82</cp:revision>
  <dcterms:created xsi:type="dcterms:W3CDTF">2024-03-15T14:28:18Z</dcterms:created>
  <dcterms:modified xsi:type="dcterms:W3CDTF">2024-11-02T06:41:54Z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4622EC325795299C025BF465B8384A06</vt:lpwstr>
  </property>
  <property fmtid="{D5CDD505-2E9C-101B-9397-08002B2CF9AE}" pid="3" name="KSOProductBuildVer">
    <vt:lpwstr>2052-5.1.1.7662</vt:lpwstr>
  </property>
</Properties>
</file>