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221"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JKILLEER/Edunet_Cyber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93276" y="3979457"/>
            <a:ext cx="914400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2"/>
                </a:solidFill>
                <a:latin typeface="Arial"/>
                <a:cs typeface="Arial"/>
              </a:rPr>
              <a:t>Dharmik Jain  </a:t>
            </a:r>
            <a:r>
              <a:rPr lang="en-US" sz="2000" b="1" dirty="0" err="1">
                <a:solidFill>
                  <a:schemeClr val="bg2"/>
                </a:solidFill>
                <a:latin typeface="Arial"/>
                <a:cs typeface="Arial"/>
              </a:rPr>
              <a:t>ParasKumar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bg2"/>
                </a:solidFill>
                <a:latin typeface="Arial"/>
                <a:cs typeface="Arial"/>
              </a:rPr>
              <a:t>Dharmik Jain </a:t>
            </a:r>
          </a:p>
          <a:p>
            <a:r>
              <a:rPr lang="en-US" sz="2000" b="1" dirty="0">
                <a:solidFill>
                  <a:schemeClr val="accent1">
                    <a:lumMod val="75000"/>
                  </a:schemeClr>
                </a:solidFill>
                <a:latin typeface="Arial"/>
                <a:cs typeface="Arial"/>
              </a:rPr>
              <a:t>College Name &amp; Department : </a:t>
            </a:r>
            <a:r>
              <a:rPr lang="en-US" sz="2000" b="1" i="0" dirty="0">
                <a:solidFill>
                  <a:schemeClr val="bg2"/>
                </a:solidFill>
                <a:effectLst/>
                <a:latin typeface="Google Sans"/>
              </a:rPr>
              <a:t>Drs. Kiran and Pallavi Patel Global University                                                                                                                                                   Diploma Computer Engineering</a:t>
            </a:r>
            <a:endParaRPr lang="en-US" sz="2000" b="1" dirty="0">
              <a:solidFill>
                <a:schemeClr val="bg2"/>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FFCF6A95-6111-BB5B-50DE-CF3C31F9D0AC}"/>
              </a:ext>
            </a:extLst>
          </p:cNvPr>
          <p:cNvSpPr>
            <a:spLocks noGrp="1" noChangeArrowheads="1"/>
          </p:cNvSpPr>
          <p:nvPr>
            <p:ph idx="1"/>
          </p:nvPr>
        </p:nvSpPr>
        <p:spPr bwMode="auto">
          <a:xfrm>
            <a:off x="316525" y="2168676"/>
            <a:ext cx="1176410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Black" panose="020B0A04020102020204" pitchFamily="34" charset="0"/>
              </a:rPr>
              <a:t>Integration with Blockchain:</a:t>
            </a:r>
            <a:r>
              <a:rPr kumimoji="0" lang="en-US" altLang="en-US" sz="2000" b="0" i="0" u="none" strike="noStrike" cap="none" normalizeH="0" baseline="0" dirty="0">
                <a:ln>
                  <a:noFill/>
                </a:ln>
                <a:solidFill>
                  <a:schemeClr val="tx1"/>
                </a:solidFill>
                <a:effectLst/>
                <a:latin typeface="Arial Black" panose="020B0A04020102020204" pitchFamily="34" charset="0"/>
              </a:rPr>
              <a:t> Enhancing security by using decentralized authentication.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Black" panose="020B0A04020102020204" pitchFamily="34" charset="0"/>
              </a:rPr>
              <a:t>Real-Time Data Steganography:</a:t>
            </a:r>
            <a:r>
              <a:rPr kumimoji="0" lang="en-US" altLang="en-US" sz="2000" b="0" i="0" u="none" strike="noStrike" cap="none" normalizeH="0" baseline="0" dirty="0">
                <a:ln>
                  <a:noFill/>
                </a:ln>
                <a:solidFill>
                  <a:schemeClr val="tx1"/>
                </a:solidFill>
                <a:effectLst/>
                <a:latin typeface="Arial Black" panose="020B0A04020102020204" pitchFamily="34" charset="0"/>
              </a:rPr>
              <a:t> Implementing live video steganography for dynamic communication.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Black" panose="020B0A04020102020204" pitchFamily="34" charset="0"/>
              </a:rPr>
              <a:t>AI-Based Image Selection:</a:t>
            </a:r>
            <a:r>
              <a:rPr kumimoji="0" lang="en-US" altLang="en-US" sz="2000" b="0" i="0" u="none" strike="noStrike" cap="none" normalizeH="0" baseline="0" dirty="0">
                <a:ln>
                  <a:noFill/>
                </a:ln>
                <a:solidFill>
                  <a:schemeClr val="tx1"/>
                </a:solidFill>
                <a:effectLst/>
                <a:latin typeface="Arial Black" panose="020B0A04020102020204" pitchFamily="34" charset="0"/>
              </a:rPr>
              <a:t> Using AI to optimize image selection for better data hiding.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Black" panose="020B0A04020102020204" pitchFamily="34" charset="0"/>
              </a:rPr>
              <a:t>Cross-Platform Mobile Application:</a:t>
            </a:r>
            <a:r>
              <a:rPr kumimoji="0" lang="en-US" altLang="en-US" sz="2000" b="0" i="0" u="none" strike="noStrike" cap="none" normalizeH="0" baseline="0" dirty="0">
                <a:ln>
                  <a:noFill/>
                </a:ln>
                <a:solidFill>
                  <a:schemeClr val="tx1"/>
                </a:solidFill>
                <a:effectLst/>
                <a:latin typeface="Arial Black" panose="020B0A04020102020204" pitchFamily="34" charset="0"/>
              </a:rPr>
              <a:t> Developing an Android/iOS app for on-the-go secure messaging.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970671" y="3288323"/>
            <a:ext cx="9298744" cy="610027"/>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 </a:t>
            </a:r>
            <a:r>
              <a:rPr lang="en-US" sz="2000" b="1" dirty="0">
                <a:solidFill>
                  <a:srgbClr val="FF0000"/>
                </a:solidFill>
                <a:latin typeface="Arial"/>
                <a:ea typeface="+mn-lt"/>
                <a:cs typeface="Arial"/>
              </a:rPr>
              <a:t>Page nu: 3 </a:t>
            </a:r>
          </a:p>
          <a:p>
            <a:pPr marL="305435" indent="-305435"/>
            <a:r>
              <a:rPr lang="en-US" sz="2000" b="1" dirty="0">
                <a:latin typeface="Arial"/>
                <a:ea typeface="+mn-lt"/>
                <a:cs typeface="Arial"/>
              </a:rPr>
              <a:t>Technology used : </a:t>
            </a:r>
            <a:r>
              <a:rPr lang="en-US" sz="2000" b="1" dirty="0">
                <a:solidFill>
                  <a:srgbClr val="FF0000"/>
                </a:solidFill>
                <a:latin typeface="Arial"/>
                <a:ea typeface="+mn-lt"/>
                <a:cs typeface="Arial"/>
              </a:rPr>
              <a:t>Page nu: 4</a:t>
            </a:r>
            <a:endParaRPr lang="en-US" dirty="0">
              <a:solidFill>
                <a:srgbClr val="FF0000"/>
              </a:solidFill>
              <a:latin typeface="Arial"/>
              <a:cs typeface="Arial"/>
            </a:endParaRPr>
          </a:p>
          <a:p>
            <a:pPr marL="305435" indent="-305435"/>
            <a:r>
              <a:rPr lang="en-US" sz="2000" b="1" dirty="0">
                <a:latin typeface="Arial"/>
                <a:ea typeface="+mn-lt"/>
                <a:cs typeface="+mn-lt"/>
              </a:rPr>
              <a:t>Wow factor : </a:t>
            </a:r>
            <a:r>
              <a:rPr lang="en-US" sz="2000" b="1" dirty="0">
                <a:solidFill>
                  <a:srgbClr val="FF0000"/>
                </a:solidFill>
                <a:latin typeface="Arial"/>
                <a:ea typeface="+mn-lt"/>
                <a:cs typeface="Arial"/>
              </a:rPr>
              <a:t>Page nu: 5</a:t>
            </a:r>
            <a:endParaRPr lang="en-US" sz="2000" dirty="0">
              <a:solidFill>
                <a:srgbClr val="FF0000"/>
              </a:solidFill>
              <a:latin typeface="Arial"/>
              <a:ea typeface="+mn-lt"/>
              <a:cs typeface="+mn-lt"/>
            </a:endParaRPr>
          </a:p>
          <a:p>
            <a:pPr marL="305435" indent="-305435"/>
            <a:r>
              <a:rPr lang="en-US" sz="2000" b="1" dirty="0">
                <a:latin typeface="Arial"/>
                <a:ea typeface="+mn-lt"/>
                <a:cs typeface="+mn-lt"/>
              </a:rPr>
              <a:t>End users : </a:t>
            </a:r>
            <a:r>
              <a:rPr lang="en-US" sz="2000" b="1" dirty="0">
                <a:solidFill>
                  <a:srgbClr val="FF0000"/>
                </a:solidFill>
                <a:latin typeface="Arial"/>
                <a:ea typeface="+mn-lt"/>
                <a:cs typeface="Arial"/>
              </a:rPr>
              <a:t>Page nu: 6</a:t>
            </a:r>
            <a:endParaRPr lang="en-US" sz="2000" b="1" dirty="0">
              <a:solidFill>
                <a:srgbClr val="FF0000"/>
              </a:solidFill>
              <a:latin typeface="Arial"/>
              <a:ea typeface="+mn-lt"/>
              <a:cs typeface="+mn-lt"/>
            </a:endParaRPr>
          </a:p>
          <a:p>
            <a:pPr marL="305435" indent="-305435"/>
            <a:r>
              <a:rPr lang="en-US" sz="2000" b="1" dirty="0">
                <a:latin typeface="Arial"/>
                <a:ea typeface="+mn-lt"/>
                <a:cs typeface="+mn-lt"/>
              </a:rPr>
              <a:t>Result : </a:t>
            </a:r>
            <a:r>
              <a:rPr lang="en-US" sz="2000" b="1" dirty="0">
                <a:solidFill>
                  <a:srgbClr val="FF0000"/>
                </a:solidFill>
                <a:latin typeface="Arial"/>
                <a:ea typeface="+mn-lt"/>
                <a:cs typeface="Arial"/>
              </a:rPr>
              <a:t>Page nu: 7</a:t>
            </a:r>
            <a:endParaRPr lang="en-US" sz="2000" b="1" dirty="0">
              <a:solidFill>
                <a:srgbClr val="FF0000"/>
              </a:solidFill>
              <a:latin typeface="Arial"/>
              <a:ea typeface="+mn-lt"/>
              <a:cs typeface="+mn-lt"/>
            </a:endParaRPr>
          </a:p>
          <a:p>
            <a:pPr marL="305435" indent="-305435"/>
            <a:r>
              <a:rPr lang="en-US" sz="2000" b="1" dirty="0">
                <a:latin typeface="Arial"/>
                <a:ea typeface="+mn-lt"/>
                <a:cs typeface="+mn-lt"/>
              </a:rPr>
              <a:t>Conclusion: </a:t>
            </a:r>
            <a:r>
              <a:rPr lang="en-US" sz="2000" b="1" dirty="0">
                <a:solidFill>
                  <a:srgbClr val="FF0000"/>
                </a:solidFill>
                <a:latin typeface="Arial"/>
                <a:ea typeface="+mn-lt"/>
                <a:cs typeface="Arial"/>
              </a:rPr>
              <a:t>Page nu: 8</a:t>
            </a:r>
            <a:endParaRPr lang="en-US" sz="2000" b="1" dirty="0">
              <a:solidFill>
                <a:srgbClr val="FF0000"/>
              </a:solidFill>
              <a:latin typeface="Arial"/>
              <a:ea typeface="+mn-lt"/>
              <a:cs typeface="+mn-lt"/>
            </a:endParaRPr>
          </a:p>
          <a:p>
            <a:pPr marL="305435" indent="-305435"/>
            <a:r>
              <a:rPr lang="en-US" sz="2000" b="1" dirty="0">
                <a:latin typeface="Arial"/>
                <a:ea typeface="+mn-lt"/>
                <a:cs typeface="+mn-lt"/>
              </a:rPr>
              <a:t>Git-hub Link: </a:t>
            </a:r>
            <a:r>
              <a:rPr lang="en-US" sz="2000" b="1" dirty="0">
                <a:solidFill>
                  <a:srgbClr val="FF0000"/>
                </a:solidFill>
                <a:latin typeface="Arial"/>
                <a:ea typeface="+mn-lt"/>
                <a:cs typeface="Arial"/>
              </a:rPr>
              <a:t>Page nu: 9</a:t>
            </a:r>
            <a:endParaRPr lang="en-US" sz="2000" b="1" dirty="0">
              <a:solidFill>
                <a:srgbClr val="FF0000"/>
              </a:solidFill>
              <a:latin typeface="Arial"/>
              <a:ea typeface="+mn-lt"/>
              <a:cs typeface="+mn-lt"/>
            </a:endParaRPr>
          </a:p>
          <a:p>
            <a:pPr marL="305435" indent="-305435"/>
            <a:r>
              <a:rPr lang="en-US" sz="2000" b="1" dirty="0">
                <a:latin typeface="Arial"/>
                <a:ea typeface="+mn-lt"/>
                <a:cs typeface="+mn-lt"/>
              </a:rPr>
              <a:t>Future scope: </a:t>
            </a:r>
            <a:r>
              <a:rPr lang="en-US" sz="2000" b="1" dirty="0">
                <a:solidFill>
                  <a:srgbClr val="FF0000"/>
                </a:solidFill>
                <a:latin typeface="Arial"/>
                <a:ea typeface="+mn-lt"/>
                <a:cs typeface="Arial"/>
              </a:rPr>
              <a:t>Page nu: 10</a:t>
            </a:r>
            <a:endParaRPr lang="en-US" sz="2000" b="1" dirty="0">
              <a:solidFill>
                <a:srgbClr val="FF0000"/>
              </a:solidFill>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3200" dirty="0"/>
              <a:t>With the increasing amount of digital communication, ensuring data confidentiality is a major challenge. Traditional encryption methods are vulnerable to cyber threats, making secure data transmission crucial. Steganography provides an innovative approach to embedding sensitive data within images, making it nearly undetectable to unauthorized users. This project aims to enhance data security by leveraging advanced steganographic techniques.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  </a:t>
            </a:r>
            <a:endParaRPr lang="en-IN" dirty="0"/>
          </a:p>
        </p:txBody>
      </p:sp>
      <p:sp>
        <p:nvSpPr>
          <p:cNvPr id="7" name="Rectangle 4">
            <a:extLst>
              <a:ext uri="{FF2B5EF4-FFF2-40B4-BE49-F238E27FC236}">
                <a16:creationId xmlns:a16="http://schemas.microsoft.com/office/drawing/2014/main" id="{3AA3C629-1991-C98C-91AE-87F9D91D6E17}"/>
              </a:ext>
            </a:extLst>
          </p:cNvPr>
          <p:cNvSpPr>
            <a:spLocks noChangeArrowheads="1"/>
          </p:cNvSpPr>
          <p:nvPr/>
        </p:nvSpPr>
        <p:spPr bwMode="auto">
          <a:xfrm>
            <a:off x="136844" y="2383656"/>
            <a:ext cx="1300163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Programming Language: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Libraries: OpenCV, NumPy, PIL (Pillow), Cryptography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Platform: Windows/Linux</a:t>
            </a:r>
          </a:p>
          <a:p>
            <a:pPr marL="0" marR="0" lvl="0" indent="0" algn="l" defTabSz="914400" rtl="0" eaLnBrk="0" fontAlgn="base" latinLnBrk="0" hangingPunct="0">
              <a:lnSpc>
                <a:spcPct val="100000"/>
              </a:lnSpc>
              <a:spcBef>
                <a:spcPct val="0"/>
              </a:spcBef>
              <a:spcAft>
                <a:spcPct val="0"/>
              </a:spcAft>
              <a:buClrTx/>
              <a:buSzTx/>
              <a:buFontTx/>
              <a:buChar char="•"/>
              <a:tabLst/>
            </a:pPr>
            <a:r>
              <a:rPr lang="en-US" sz="3200" b="1" dirty="0"/>
              <a:t>Additional Tools: </a:t>
            </a:r>
            <a:r>
              <a:rPr lang="en-US" sz="3200" b="1" dirty="0" err="1"/>
              <a:t>Jupyter</a:t>
            </a:r>
            <a:r>
              <a:rPr lang="en-US" sz="3200" b="1" dirty="0"/>
              <a:t> Notebook/PyCharm for development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EA50C10B-1EBC-9594-89DC-99948CECC23E}"/>
              </a:ext>
            </a:extLst>
          </p:cNvPr>
          <p:cNvSpPr>
            <a:spLocks noChangeArrowheads="1"/>
          </p:cNvSpPr>
          <p:nvPr/>
        </p:nvSpPr>
        <p:spPr bwMode="auto">
          <a:xfrm>
            <a:off x="-1" y="1294199"/>
            <a:ext cx="131093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r>
              <a:rPr kumimoji="0" lang="en-US" altLang="en-US" sz="2400" b="0" i="0" u="none" strike="noStrike" cap="none" normalizeH="0" baseline="0" dirty="0">
                <a:ln>
                  <a:noFill/>
                </a:ln>
                <a:solidFill>
                  <a:schemeClr val="tx1"/>
                </a:solidFill>
                <a:effectLst/>
                <a:latin typeface="Arial" panose="020B0604020202020204" pitchFamily="34" charset="0"/>
              </a:rPr>
              <a:t> Uses cryptographic encryption before embedding data into images.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Undetectable Communication:</a:t>
            </a:r>
            <a:r>
              <a:rPr kumimoji="0" lang="en-US" altLang="en-US" sz="2400" b="0" i="0" u="none" strike="noStrike" cap="none" normalizeH="0" baseline="0" dirty="0">
                <a:ln>
                  <a:noFill/>
                </a:ln>
                <a:solidFill>
                  <a:schemeClr val="tx1"/>
                </a:solidFill>
                <a:effectLst/>
                <a:latin typeface="Arial" panose="020B0604020202020204" pitchFamily="34" charset="0"/>
              </a:rPr>
              <a:t> Data is hidden in image pixels without altering visual</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appearance.</a:t>
            </a:r>
          </a:p>
          <a:p>
            <a:pPr marL="0" marR="0" lvl="0" indent="0"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Multi-Layer Protection:</a:t>
            </a:r>
            <a:r>
              <a:rPr kumimoji="0" lang="en-US" altLang="en-US" sz="2400" b="0" i="0" u="none" strike="noStrike" cap="none" normalizeH="0" baseline="0" dirty="0">
                <a:ln>
                  <a:noFill/>
                </a:ln>
                <a:solidFill>
                  <a:schemeClr val="tx1"/>
                </a:solidFill>
                <a:effectLst/>
                <a:latin typeface="Arial" panose="020B0604020202020204" pitchFamily="34" charset="0"/>
              </a:rPr>
              <a:t> Combination of steganography and encryption ensures </a:t>
            </a:r>
          </a:p>
          <a:p>
            <a:pPr marL="0" marR="0" lvl="0" indent="0"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high-level security.</a:t>
            </a:r>
          </a:p>
          <a:p>
            <a:pPr marL="0" marR="0" lvl="0" indent="0"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 Encoding Algorithm:</a:t>
            </a:r>
            <a:r>
              <a:rPr kumimoji="0" lang="en-US" altLang="en-US" sz="2400" b="0" i="0" u="none" strike="noStrike" cap="none" normalizeH="0" baseline="0" dirty="0">
                <a:ln>
                  <a:noFill/>
                </a:ln>
                <a:solidFill>
                  <a:schemeClr val="tx1"/>
                </a:solidFill>
                <a:effectLst/>
                <a:latin typeface="Arial" panose="020B0604020202020204" pitchFamily="34" charset="0"/>
              </a:rPr>
              <a:t> Optimized algorithm to improve data embedding </a:t>
            </a:r>
          </a:p>
          <a:p>
            <a:pPr marL="0" marR="0" lvl="0" indent="0"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efficiency and resistance to attacks.</a:t>
            </a:r>
          </a:p>
          <a:p>
            <a:pPr marL="0" marR="0" lvl="0" indent="0"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400" b="0" i="0" u="none" strike="noStrike" cap="none" normalizeH="0" baseline="0" dirty="0">
                <a:ln>
                  <a:noFill/>
                </a:ln>
                <a:solidFill>
                  <a:schemeClr val="tx1"/>
                </a:solidFill>
                <a:effectLst/>
                <a:latin typeface="Arial" panose="020B0604020202020204" pitchFamily="34" charset="0"/>
              </a:rPr>
              <a:t> Simple GUI for easy encryption, embedding, and extraction.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2">
            <a:extLst>
              <a:ext uri="{FF2B5EF4-FFF2-40B4-BE49-F238E27FC236}">
                <a16:creationId xmlns:a16="http://schemas.microsoft.com/office/drawing/2014/main" id="{10D56960-BC21-1224-5B8D-D05CFB27052E}"/>
              </a:ext>
            </a:extLst>
          </p:cNvPr>
          <p:cNvSpPr>
            <a:spLocks noChangeArrowheads="1"/>
          </p:cNvSpPr>
          <p:nvPr/>
        </p:nvSpPr>
        <p:spPr bwMode="auto">
          <a:xfrm>
            <a:off x="351692" y="2060592"/>
            <a:ext cx="116673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Secure transmission of confidential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Safe communication without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Sector:</a:t>
            </a:r>
            <a:r>
              <a:rPr kumimoji="0" lang="en-US" altLang="en-US" sz="1800" b="0" i="0" u="none" strike="noStrike" cap="none" normalizeH="0" baseline="0" dirty="0">
                <a:ln>
                  <a:noFill/>
                </a:ln>
                <a:solidFill>
                  <a:schemeClr val="tx1"/>
                </a:solidFill>
                <a:effectLst/>
                <a:latin typeface="Arial" panose="020B0604020202020204" pitchFamily="34" charset="0"/>
              </a:rPr>
              <a:t> Protecting sensitive business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Secure storage and sharing of private keys or credentials.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212D8F4-6BB8-BBB6-BC9A-4E3CFDDF9E82}"/>
              </a:ext>
            </a:extLst>
          </p:cNvPr>
          <p:cNvPicPr>
            <a:picLocks noChangeAspect="1"/>
          </p:cNvPicPr>
          <p:nvPr/>
        </p:nvPicPr>
        <p:blipFill>
          <a:blip r:embed="rId2"/>
          <a:stretch>
            <a:fillRect/>
          </a:stretch>
        </p:blipFill>
        <p:spPr>
          <a:xfrm>
            <a:off x="71286" y="2225402"/>
            <a:ext cx="4015684" cy="4587918"/>
          </a:xfrm>
          <a:prstGeom prst="rect">
            <a:avLst/>
          </a:prstGeom>
        </p:spPr>
      </p:pic>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954595D3-A93C-DCF5-B3E9-A1911E2E3A98}"/>
              </a:ext>
            </a:extLst>
          </p:cNvPr>
          <p:cNvPicPr>
            <a:picLocks noGrp="1" noChangeAspect="1"/>
          </p:cNvPicPr>
          <p:nvPr>
            <p:ph idx="1"/>
          </p:nvPr>
        </p:nvPicPr>
        <p:blipFill>
          <a:blip r:embed="rId3"/>
          <a:stretch>
            <a:fillRect/>
          </a:stretch>
        </p:blipFill>
        <p:spPr>
          <a:xfrm>
            <a:off x="71286" y="1451695"/>
            <a:ext cx="3686689" cy="676369"/>
          </a:xfrm>
        </p:spPr>
      </p:pic>
      <p:pic>
        <p:nvPicPr>
          <p:cNvPr id="11" name="Picture 10">
            <a:extLst>
              <a:ext uri="{FF2B5EF4-FFF2-40B4-BE49-F238E27FC236}">
                <a16:creationId xmlns:a16="http://schemas.microsoft.com/office/drawing/2014/main" id="{9E67242E-5D22-CF0C-09FB-1C112EAA1561}"/>
              </a:ext>
            </a:extLst>
          </p:cNvPr>
          <p:cNvPicPr>
            <a:picLocks noChangeAspect="1"/>
          </p:cNvPicPr>
          <p:nvPr/>
        </p:nvPicPr>
        <p:blipFill>
          <a:blip r:embed="rId4"/>
          <a:stretch>
            <a:fillRect/>
          </a:stretch>
        </p:blipFill>
        <p:spPr>
          <a:xfrm>
            <a:off x="3931109" y="943085"/>
            <a:ext cx="4906060" cy="1838582"/>
          </a:xfrm>
          <a:prstGeom prst="rect">
            <a:avLst/>
          </a:prstGeom>
        </p:spPr>
      </p:pic>
      <p:pic>
        <p:nvPicPr>
          <p:cNvPr id="13" name="Picture 12">
            <a:extLst>
              <a:ext uri="{FF2B5EF4-FFF2-40B4-BE49-F238E27FC236}">
                <a16:creationId xmlns:a16="http://schemas.microsoft.com/office/drawing/2014/main" id="{2266BA65-AB83-13D9-8388-69AEB71BDF11}"/>
              </a:ext>
            </a:extLst>
          </p:cNvPr>
          <p:cNvPicPr>
            <a:picLocks noChangeAspect="1"/>
          </p:cNvPicPr>
          <p:nvPr/>
        </p:nvPicPr>
        <p:blipFill>
          <a:blip r:embed="rId5"/>
          <a:stretch>
            <a:fillRect/>
          </a:stretch>
        </p:blipFill>
        <p:spPr>
          <a:xfrm>
            <a:off x="9335997" y="870589"/>
            <a:ext cx="2538532" cy="1838582"/>
          </a:xfrm>
          <a:prstGeom prst="rect">
            <a:avLst/>
          </a:prstGeom>
        </p:spPr>
      </p:pic>
      <p:pic>
        <p:nvPicPr>
          <p:cNvPr id="15" name="Picture 14">
            <a:extLst>
              <a:ext uri="{FF2B5EF4-FFF2-40B4-BE49-F238E27FC236}">
                <a16:creationId xmlns:a16="http://schemas.microsoft.com/office/drawing/2014/main" id="{6AE3B6D7-ED2C-5F42-B442-7189B512ADD4}"/>
              </a:ext>
            </a:extLst>
          </p:cNvPr>
          <p:cNvPicPr>
            <a:picLocks noChangeAspect="1"/>
          </p:cNvPicPr>
          <p:nvPr/>
        </p:nvPicPr>
        <p:blipFill>
          <a:blip r:embed="rId6"/>
          <a:stretch>
            <a:fillRect/>
          </a:stretch>
        </p:blipFill>
        <p:spPr>
          <a:xfrm>
            <a:off x="5442462" y="2910254"/>
            <a:ext cx="4647263" cy="388352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b="1" dirty="0">
                <a:latin typeface="Arial Black" panose="020B0A04020102020204" pitchFamily="34" charset="0"/>
              </a:rPr>
              <a:t>This project provides an effective solution for securely hiding sensitive data within images using steganography. By integrating cryptographic techniques, it ensures high-level security while maintaining the visual integrity of images. The project successfully addresses the problem of secure data transmission, making it an invaluable tool for privacy protection in digital communication.</a:t>
            </a:r>
            <a:endParaRPr lang="en-IN" sz="2400" b="1" dirty="0">
              <a:latin typeface="Arial Black" panose="020B0A040201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4800" dirty="0">
                <a:solidFill>
                  <a:schemeClr val="accent1"/>
                </a:solidFill>
                <a:hlinkClick r:id="rId2">
                  <a:extLst>
                    <a:ext uri="{A12FA001-AC4F-418D-AE19-62706E023703}">
                      <ahyp:hlinkClr xmlns:ahyp="http://schemas.microsoft.com/office/drawing/2018/hyperlinkcolor" val="tx"/>
                    </a:ext>
                  </a:extLst>
                </a:hlinkClick>
              </a:rPr>
              <a:t>Click</a:t>
            </a:r>
            <a:r>
              <a:rPr lang="en-IN" sz="4800" dirty="0"/>
              <a:t> On </a:t>
            </a:r>
            <a:r>
              <a:rPr lang="en-IN" sz="4800" dirty="0">
                <a:solidFill>
                  <a:schemeClr val="accent1"/>
                </a:solidFill>
                <a:hlinkClick r:id="rId2">
                  <a:extLst>
                    <a:ext uri="{A12FA001-AC4F-418D-AE19-62706E023703}">
                      <ahyp:hlinkClr xmlns:ahyp="http://schemas.microsoft.com/office/drawing/2018/hyperlinkcolor" val="tx"/>
                    </a:ext>
                  </a:extLst>
                </a:hlinkClick>
              </a:rPr>
              <a:t>Click</a:t>
            </a:r>
            <a:r>
              <a:rPr lang="en-IN" sz="4800" dirty="0"/>
              <a:t> Word Sir/Mam</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431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Calibri Light</vt:lpstr>
      <vt:lpstr>Franklin Gothic Book</vt:lpstr>
      <vt:lpstr>Franklin Gothic Demi</vt:lpstr>
      <vt:lpstr>Google Sans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dharmik jain</cp:lastModifiedBy>
  <cp:revision>28</cp:revision>
  <dcterms:created xsi:type="dcterms:W3CDTF">2021-05-26T16:50:10Z</dcterms:created>
  <dcterms:modified xsi:type="dcterms:W3CDTF">2025-02-19T09:42:48Z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