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7b60492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7b60492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7b60492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7b60492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8c7da06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8c7da06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7b604928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7b604928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7b604928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7b604928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7b60492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7b60492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cc35d430f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cc35d430f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cc35d430f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cc35d430f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7a74c40d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7a74c40d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7a74c40d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7a74c40d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7a74c40d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7a74c40d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7a74c40d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7a74c40d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d8c7da0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d8c7da0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d8c7da06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d8c7da06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jetbrains.com/help/idea/junit.html#mav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65550" y="23123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7800"/>
              <a:t>Les Tests en </a:t>
            </a:r>
            <a:r>
              <a:rPr lang="fr" sz="7800"/>
              <a:t>Java</a:t>
            </a:r>
            <a:endParaRPr sz="7800"/>
          </a:p>
        </p:txBody>
      </p:sp>
      <p:sp>
        <p:nvSpPr>
          <p:cNvPr id="86" name="Google Shape;86;p13"/>
          <p:cNvSpPr txBox="1"/>
          <p:nvPr>
            <p:ph idx="1" type="subTitle"/>
          </p:nvPr>
        </p:nvSpPr>
        <p:spPr>
          <a:xfrm>
            <a:off x="7016588" y="4538338"/>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Fabio Cartolano</a:t>
            </a:r>
            <a:endParaRPr/>
          </a:p>
        </p:txBody>
      </p:sp>
      <p:pic>
        <p:nvPicPr>
          <p:cNvPr id="87" name="Google Shape;87;p13"/>
          <p:cNvPicPr preferRelativeResize="0"/>
          <p:nvPr/>
        </p:nvPicPr>
        <p:blipFill>
          <a:blip r:embed="rId3">
            <a:alphaModFix/>
          </a:blip>
          <a:stretch>
            <a:fillRect/>
          </a:stretch>
        </p:blipFill>
        <p:spPr>
          <a:xfrm>
            <a:off x="1856025" y="4507275"/>
            <a:ext cx="990123" cy="495050"/>
          </a:xfrm>
          <a:prstGeom prst="rect">
            <a:avLst/>
          </a:prstGeom>
          <a:noFill/>
          <a:ln>
            <a:noFill/>
          </a:ln>
        </p:spPr>
      </p:pic>
      <p:pic>
        <p:nvPicPr>
          <p:cNvPr id="88" name="Google Shape;88;p13"/>
          <p:cNvPicPr preferRelativeResize="0"/>
          <p:nvPr/>
        </p:nvPicPr>
        <p:blipFill>
          <a:blip r:embed="rId4">
            <a:alphaModFix/>
          </a:blip>
          <a:stretch>
            <a:fillRect/>
          </a:stretch>
        </p:blipFill>
        <p:spPr>
          <a:xfrm>
            <a:off x="413650" y="4507275"/>
            <a:ext cx="1268750" cy="495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Exemple</a:t>
            </a:r>
            <a:endParaRPr/>
          </a:p>
        </p:txBody>
      </p:sp>
      <p:pic>
        <p:nvPicPr>
          <p:cNvPr id="141" name="Google Shape;141;p22"/>
          <p:cNvPicPr preferRelativeResize="0"/>
          <p:nvPr/>
        </p:nvPicPr>
        <p:blipFill>
          <a:blip r:embed="rId3">
            <a:alphaModFix/>
          </a:blip>
          <a:stretch>
            <a:fillRect/>
          </a:stretch>
        </p:blipFill>
        <p:spPr>
          <a:xfrm>
            <a:off x="2057400" y="1840975"/>
            <a:ext cx="5029200" cy="180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Exemple</a:t>
            </a:r>
            <a:endParaRPr/>
          </a:p>
        </p:txBody>
      </p:sp>
      <p:pic>
        <p:nvPicPr>
          <p:cNvPr id="147" name="Google Shape;147;p23"/>
          <p:cNvPicPr preferRelativeResize="0"/>
          <p:nvPr/>
        </p:nvPicPr>
        <p:blipFill>
          <a:blip r:embed="rId3">
            <a:alphaModFix/>
          </a:blip>
          <a:stretch>
            <a:fillRect/>
          </a:stretch>
        </p:blipFill>
        <p:spPr>
          <a:xfrm>
            <a:off x="1949900" y="1130325"/>
            <a:ext cx="5244207" cy="382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TDD (test-driven development)</a:t>
            </a:r>
            <a:endParaRPr/>
          </a:p>
        </p:txBody>
      </p:sp>
      <p:sp>
        <p:nvSpPr>
          <p:cNvPr id="153" name="Google Shape;153;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sz="1300">
                <a:solidFill>
                  <a:srgbClr val="271A38"/>
                </a:solidFill>
                <a:highlight>
                  <a:srgbClr val="FFFFFF"/>
                </a:highlight>
              </a:rPr>
              <a:t>Le </a:t>
            </a:r>
            <a:r>
              <a:rPr b="1" lang="fr" sz="1300">
                <a:solidFill>
                  <a:schemeClr val="accent4"/>
                </a:solidFill>
                <a:highlight>
                  <a:srgbClr val="FFFFFF"/>
                </a:highlight>
              </a:rPr>
              <a:t>TDD</a:t>
            </a:r>
            <a:r>
              <a:rPr lang="fr" sz="1300">
                <a:solidFill>
                  <a:srgbClr val="271A38"/>
                </a:solidFill>
                <a:highlight>
                  <a:srgbClr val="FFFFFF"/>
                </a:highlight>
              </a:rPr>
              <a:t>, pour </a:t>
            </a:r>
            <a:r>
              <a:rPr i="1" lang="fr" sz="1300">
                <a:solidFill>
                  <a:srgbClr val="271A38"/>
                </a:solidFill>
                <a:highlight>
                  <a:srgbClr val="FFFFFF"/>
                </a:highlight>
              </a:rPr>
              <a:t>test-driven development</a:t>
            </a:r>
            <a:r>
              <a:rPr lang="fr" sz="1300">
                <a:solidFill>
                  <a:srgbClr val="271A38"/>
                </a:solidFill>
                <a:highlight>
                  <a:srgbClr val="FFFFFF"/>
                </a:highlight>
              </a:rPr>
              <a:t> en anglais, ou </a:t>
            </a:r>
            <a:r>
              <a:rPr i="1" lang="fr" sz="1300">
                <a:solidFill>
                  <a:srgbClr val="271A38"/>
                </a:solidFill>
                <a:highlight>
                  <a:srgbClr val="FFFFFF"/>
                </a:highlight>
              </a:rPr>
              <a:t>développement piloté par les tests</a:t>
            </a:r>
            <a:r>
              <a:rPr lang="fr" sz="1300">
                <a:solidFill>
                  <a:srgbClr val="271A38"/>
                </a:solidFill>
                <a:highlight>
                  <a:srgbClr val="FFFFFF"/>
                </a:highlight>
              </a:rPr>
              <a:t>, consiste à ce que le code de votre application </a:t>
            </a:r>
            <a:r>
              <a:rPr b="1" lang="fr" sz="1300">
                <a:solidFill>
                  <a:schemeClr val="accent4"/>
                </a:solidFill>
                <a:highlight>
                  <a:srgbClr val="FFFFFF"/>
                </a:highlight>
              </a:rPr>
              <a:t>suive un plan fixé par les tests</a:t>
            </a:r>
            <a:r>
              <a:rPr lang="fr" sz="1300">
                <a:solidFill>
                  <a:srgbClr val="271A38"/>
                </a:solidFill>
                <a:highlight>
                  <a:srgbClr val="FFFFFF"/>
                </a:highlight>
              </a:rPr>
              <a:t>. En réalité, on a plutôt tendance à faire l'inverse, coder l'application, puis la tester de manière manuelle ou automatique.</a:t>
            </a:r>
            <a:endParaRPr sz="1300">
              <a:solidFill>
                <a:srgbClr val="271A38"/>
              </a:solidFill>
              <a:highlight>
                <a:srgbClr val="FFFFFF"/>
              </a:highlight>
            </a:endParaRPr>
          </a:p>
          <a:p>
            <a:pPr indent="0" lvl="0" marL="0" rtl="0" algn="l">
              <a:spcBef>
                <a:spcPts val="1100"/>
              </a:spcBef>
              <a:spcAft>
                <a:spcPts val="0"/>
              </a:spcAft>
              <a:buNone/>
            </a:pPr>
            <a:r>
              <a:rPr lang="fr" sz="1300">
                <a:solidFill>
                  <a:srgbClr val="271A38"/>
                </a:solidFill>
                <a:highlight>
                  <a:srgbClr val="FFFFFF"/>
                </a:highlight>
              </a:rPr>
              <a:t>Mais en codant d'abord le test, vous vous demandez directement </a:t>
            </a:r>
            <a:r>
              <a:rPr b="1" lang="fr" sz="1300">
                <a:solidFill>
                  <a:schemeClr val="accent4"/>
                </a:solidFill>
                <a:highlight>
                  <a:srgbClr val="FFFFFF"/>
                </a:highlight>
              </a:rPr>
              <a:t>quel objectif</a:t>
            </a:r>
            <a:r>
              <a:rPr lang="fr" sz="1300">
                <a:solidFill>
                  <a:srgbClr val="271A38"/>
                </a:solidFill>
                <a:highlight>
                  <a:srgbClr val="FFFFFF"/>
                </a:highlight>
              </a:rPr>
              <a:t> doit accomplir le code de votre application. Vous allez coder ce qui est </a:t>
            </a:r>
            <a:r>
              <a:rPr b="1" lang="fr" sz="1300">
                <a:solidFill>
                  <a:schemeClr val="accent4"/>
                </a:solidFill>
                <a:highlight>
                  <a:srgbClr val="FFFFFF"/>
                </a:highlight>
              </a:rPr>
              <a:t>nécessaire</a:t>
            </a:r>
            <a:r>
              <a:rPr lang="fr" sz="1300">
                <a:solidFill>
                  <a:srgbClr val="271A38"/>
                </a:solidFill>
                <a:highlight>
                  <a:srgbClr val="FFFFFF"/>
                </a:highlight>
              </a:rPr>
              <a:t>, pas plus, et ce code répondra au besoin exprimé clairement par le test.</a:t>
            </a:r>
            <a:endParaRPr sz="1300">
              <a:solidFill>
                <a:srgbClr val="271A38"/>
              </a:solidFill>
              <a:highlight>
                <a:srgbClr val="FFFFFF"/>
              </a:highlight>
            </a:endParaRPr>
          </a:p>
          <a:p>
            <a:pPr indent="0" lvl="0" marL="0" rtl="0" algn="l">
              <a:spcBef>
                <a:spcPts val="1100"/>
              </a:spcBef>
              <a:spcAft>
                <a:spcPts val="0"/>
              </a:spcAft>
              <a:buNone/>
            </a:pPr>
            <a:r>
              <a:rPr lang="fr" sz="1300">
                <a:solidFill>
                  <a:srgbClr val="271A38"/>
                </a:solidFill>
                <a:highlight>
                  <a:srgbClr val="FFFFFF"/>
                </a:highlight>
              </a:rPr>
              <a:t>Dans ce modèle, vous répétez cycliquement les étapes suivantes :</a:t>
            </a:r>
            <a:endParaRPr sz="1300">
              <a:solidFill>
                <a:srgbClr val="271A38"/>
              </a:solidFill>
              <a:highlight>
                <a:srgbClr val="FFFFFF"/>
              </a:highlight>
            </a:endParaRPr>
          </a:p>
          <a:p>
            <a:pPr indent="-311150" lvl="0" marL="457200" rtl="0" algn="l">
              <a:spcBef>
                <a:spcPts val="1200"/>
              </a:spcBef>
              <a:spcAft>
                <a:spcPts val="0"/>
              </a:spcAft>
              <a:buClr>
                <a:srgbClr val="271A38"/>
              </a:buClr>
              <a:buSzPts val="1300"/>
              <a:buFont typeface="Roboto"/>
              <a:buAutoNum type="arabicPeriod"/>
            </a:pPr>
            <a:r>
              <a:rPr lang="fr" sz="1300">
                <a:solidFill>
                  <a:srgbClr val="271A38"/>
                </a:solidFill>
                <a:highlight>
                  <a:srgbClr val="FFFFFF"/>
                </a:highlight>
              </a:rPr>
              <a:t>Écrivez un test unitaire qui échoue. 🔴</a:t>
            </a:r>
            <a:endParaRPr sz="1300">
              <a:solidFill>
                <a:srgbClr val="271A38"/>
              </a:solidFill>
              <a:highlight>
                <a:srgbClr val="FFFFFF"/>
              </a:highlight>
            </a:endParaRPr>
          </a:p>
          <a:p>
            <a:pPr indent="-311150" lvl="0" marL="457200" rtl="0" algn="l">
              <a:spcBef>
                <a:spcPts val="0"/>
              </a:spcBef>
              <a:spcAft>
                <a:spcPts val="0"/>
              </a:spcAft>
              <a:buClr>
                <a:srgbClr val="271A38"/>
              </a:buClr>
              <a:buSzPts val="1300"/>
              <a:buFont typeface="Roboto"/>
              <a:buAutoNum type="arabicPeriod"/>
            </a:pPr>
            <a:r>
              <a:rPr lang="fr" sz="1300">
                <a:solidFill>
                  <a:srgbClr val="271A38"/>
                </a:solidFill>
                <a:highlight>
                  <a:srgbClr val="FFFFFF"/>
                </a:highlight>
              </a:rPr>
              <a:t>Écrivez le code qui permet de réussir le test. ✅</a:t>
            </a:r>
            <a:endParaRPr sz="1300">
              <a:solidFill>
                <a:srgbClr val="271A38"/>
              </a:solidFill>
              <a:highlight>
                <a:srgbClr val="FFFFFF"/>
              </a:highlight>
            </a:endParaRPr>
          </a:p>
          <a:p>
            <a:pPr indent="-311150" lvl="0" marL="457200" rtl="0" algn="l">
              <a:spcBef>
                <a:spcPts val="0"/>
              </a:spcBef>
              <a:spcAft>
                <a:spcPts val="0"/>
              </a:spcAft>
              <a:buClr>
                <a:srgbClr val="271A38"/>
              </a:buClr>
              <a:buSzPts val="1300"/>
              <a:buFont typeface="Roboto"/>
              <a:buAutoNum type="arabicPeriod"/>
            </a:pPr>
            <a:r>
              <a:rPr lang="fr" sz="1300">
                <a:solidFill>
                  <a:srgbClr val="271A38"/>
                </a:solidFill>
                <a:highlight>
                  <a:srgbClr val="FFFFFF"/>
                </a:highlight>
              </a:rPr>
              <a:t>Nettoyez le code tout en gardant les tests en succès. 🔶</a:t>
            </a:r>
            <a:endParaRPr sz="1300">
              <a:solidFill>
                <a:srgbClr val="271A38"/>
              </a:solidFill>
              <a:highlight>
                <a:srgbClr val="FFFFFF"/>
              </a:highlight>
            </a:endParaRPr>
          </a:p>
          <a:p>
            <a:pPr indent="-311150" lvl="0" marL="457200" rtl="0" algn="l">
              <a:spcBef>
                <a:spcPts val="0"/>
              </a:spcBef>
              <a:spcAft>
                <a:spcPts val="0"/>
              </a:spcAft>
              <a:buClr>
                <a:srgbClr val="271A38"/>
              </a:buClr>
              <a:buSzPts val="1300"/>
              <a:buFont typeface="Roboto"/>
              <a:buAutoNum type="arabicPeriod"/>
            </a:pPr>
            <a:r>
              <a:rPr lang="fr" sz="1300">
                <a:solidFill>
                  <a:srgbClr val="271A38"/>
                </a:solidFill>
                <a:highlight>
                  <a:srgbClr val="FFFFFF"/>
                </a:highlight>
              </a:rPr>
              <a:t>Écrivez le prochain test et recommencez ! 🔄</a:t>
            </a:r>
            <a:endParaRPr sz="1300">
              <a:solidFill>
                <a:srgbClr val="271A38"/>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Exemple</a:t>
            </a:r>
            <a:endParaRPr/>
          </a:p>
        </p:txBody>
      </p:sp>
      <p:pic>
        <p:nvPicPr>
          <p:cNvPr id="159" name="Google Shape;159;p25"/>
          <p:cNvPicPr preferRelativeResize="0"/>
          <p:nvPr/>
        </p:nvPicPr>
        <p:blipFill>
          <a:blip r:embed="rId3">
            <a:alphaModFix/>
          </a:blip>
          <a:stretch>
            <a:fillRect/>
          </a:stretch>
        </p:blipFill>
        <p:spPr>
          <a:xfrm>
            <a:off x="1138238" y="1103750"/>
            <a:ext cx="6867525" cy="3381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Exemple</a:t>
            </a:r>
            <a:endParaRPr/>
          </a:p>
        </p:txBody>
      </p:sp>
      <p:pic>
        <p:nvPicPr>
          <p:cNvPr id="165" name="Google Shape;165;p26"/>
          <p:cNvPicPr preferRelativeResize="0"/>
          <p:nvPr/>
        </p:nvPicPr>
        <p:blipFill>
          <a:blip r:embed="rId3">
            <a:alphaModFix/>
          </a:blip>
          <a:stretch>
            <a:fillRect/>
          </a:stretch>
        </p:blipFill>
        <p:spPr>
          <a:xfrm>
            <a:off x="1724025" y="1263250"/>
            <a:ext cx="5695950" cy="790575"/>
          </a:xfrm>
          <a:prstGeom prst="rect">
            <a:avLst/>
          </a:prstGeom>
          <a:noFill/>
          <a:ln>
            <a:noFill/>
          </a:ln>
        </p:spPr>
      </p:pic>
      <p:sp>
        <p:nvSpPr>
          <p:cNvPr id="166" name="Google Shape;166;p26"/>
          <p:cNvSpPr txBox="1"/>
          <p:nvPr/>
        </p:nvSpPr>
        <p:spPr>
          <a:xfrm>
            <a:off x="1742850" y="2848100"/>
            <a:ext cx="565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600">
                <a:latin typeface="Roboto"/>
                <a:ea typeface="Roboto"/>
                <a:cs typeface="Roboto"/>
                <a:sym typeface="Roboto"/>
              </a:rPr>
              <a:t>Il ne reste alors plus qu’à finir l’implémentation de la fonction</a:t>
            </a:r>
            <a:endParaRPr sz="16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Intégration dans Intellij</a:t>
            </a:r>
            <a:endParaRPr/>
          </a:p>
        </p:txBody>
      </p:sp>
      <p:sp>
        <p:nvSpPr>
          <p:cNvPr id="172" name="Google Shape;172;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rPr lang="fr" sz="1300">
                <a:solidFill>
                  <a:srgbClr val="271A38"/>
                </a:solidFill>
                <a:highlight>
                  <a:srgbClr val="FFFFFF"/>
                </a:highlight>
              </a:rPr>
              <a:t>Il faut créer un nouveau projet maven et ajouter la dépendance dans le fichier pom.xml</a:t>
            </a:r>
            <a:endParaRPr sz="1300">
              <a:solidFill>
                <a:srgbClr val="271A38"/>
              </a:solidFill>
              <a:highlight>
                <a:srgbClr val="FFFFFF"/>
              </a:highlight>
            </a:endParaRPr>
          </a:p>
          <a:p>
            <a:pPr indent="0" lvl="0" marL="457200" rtl="0" algn="l">
              <a:spcBef>
                <a:spcPts val="1200"/>
              </a:spcBef>
              <a:spcAft>
                <a:spcPts val="0"/>
              </a:spcAft>
              <a:buNone/>
            </a:pPr>
            <a:r>
              <a:t/>
            </a:r>
            <a:endParaRPr sz="1300">
              <a:solidFill>
                <a:srgbClr val="271A38"/>
              </a:solidFill>
              <a:highlight>
                <a:srgbClr val="FFFFFF"/>
              </a:highlight>
            </a:endParaRPr>
          </a:p>
          <a:p>
            <a:pPr indent="0" lvl="0" marL="457200" rtl="0" algn="l">
              <a:spcBef>
                <a:spcPts val="1200"/>
              </a:spcBef>
              <a:spcAft>
                <a:spcPts val="0"/>
              </a:spcAft>
              <a:buNone/>
            </a:pPr>
            <a:r>
              <a:rPr lang="fr" sz="1300">
                <a:solidFill>
                  <a:srgbClr val="271A38"/>
                </a:solidFill>
                <a:highlight>
                  <a:srgbClr val="FFFFFF"/>
                </a:highlight>
              </a:rPr>
              <a:t>-&gt;</a:t>
            </a:r>
            <a:r>
              <a:rPr lang="fr" sz="1300" u="sng">
                <a:solidFill>
                  <a:schemeClr val="hlink"/>
                </a:solidFill>
                <a:highlight>
                  <a:srgbClr val="FFFFFF"/>
                </a:highlight>
                <a:hlinkClick r:id="rId3"/>
              </a:rPr>
              <a:t> https://www.jetbrains.com/help/idea/junit.html#maven</a:t>
            </a:r>
            <a:endParaRPr sz="1300">
              <a:solidFill>
                <a:srgbClr val="271A38"/>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20775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fr" sz="2760"/>
              <a:t>Introduction</a:t>
            </a:r>
            <a:endParaRPr sz="2760"/>
          </a:p>
          <a:p>
            <a:pPr indent="0" lvl="0" marL="0" rtl="0" algn="ctr">
              <a:lnSpc>
                <a:spcPct val="115000"/>
              </a:lnSpc>
              <a:spcBef>
                <a:spcPts val="1200"/>
              </a:spcBef>
              <a:spcAft>
                <a:spcPts val="0"/>
              </a:spcAft>
              <a:buSzPts val="990"/>
              <a:buNone/>
            </a:pPr>
            <a:r>
              <a:t/>
            </a:r>
            <a:endParaRPr sz="2760"/>
          </a:p>
          <a:p>
            <a:pPr indent="0" lvl="0" marL="0" rtl="0" algn="l">
              <a:spcBef>
                <a:spcPts val="1200"/>
              </a:spcBef>
              <a:spcAft>
                <a:spcPts val="0"/>
              </a:spcAft>
              <a:buSzPts val="990"/>
              <a:buNone/>
            </a:pPr>
            <a:r>
              <a:t/>
            </a:r>
            <a:endParaRPr sz="2160">
              <a:solidFill>
                <a:schemeClr val="dk2"/>
              </a:solidFill>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600"/>
              <a:t>Il est important de </a:t>
            </a:r>
            <a:r>
              <a:rPr b="1" lang="fr" sz="1600">
                <a:solidFill>
                  <a:schemeClr val="accent4"/>
                </a:solidFill>
              </a:rPr>
              <a:t>tester </a:t>
            </a:r>
            <a:r>
              <a:rPr lang="fr" sz="1600"/>
              <a:t>tout code livré.</a:t>
            </a:r>
            <a:endParaRPr sz="1600"/>
          </a:p>
          <a:p>
            <a:pPr indent="0" lvl="0" marL="0" rtl="0" algn="l">
              <a:spcBef>
                <a:spcPts val="1200"/>
              </a:spcBef>
              <a:spcAft>
                <a:spcPts val="0"/>
              </a:spcAft>
              <a:buNone/>
            </a:pPr>
            <a:r>
              <a:rPr lang="fr" sz="1600"/>
              <a:t>Ces tests peuvent être </a:t>
            </a:r>
            <a:r>
              <a:rPr b="1" lang="fr" sz="1600">
                <a:solidFill>
                  <a:schemeClr val="accent4"/>
                </a:solidFill>
              </a:rPr>
              <a:t>manuels </a:t>
            </a:r>
            <a:r>
              <a:rPr lang="fr" sz="1600"/>
              <a:t>ou </a:t>
            </a:r>
            <a:r>
              <a:rPr b="1" lang="fr" sz="1600">
                <a:solidFill>
                  <a:schemeClr val="accent4"/>
                </a:solidFill>
              </a:rPr>
              <a:t>automatisés</a:t>
            </a:r>
            <a:r>
              <a:rPr lang="fr" sz="1600"/>
              <a:t>.</a:t>
            </a:r>
            <a:endParaRPr sz="1600"/>
          </a:p>
          <a:p>
            <a:pPr indent="0" lvl="0" marL="0" rtl="0" algn="l">
              <a:spcBef>
                <a:spcPts val="1200"/>
              </a:spcBef>
              <a:spcAft>
                <a:spcPts val="0"/>
              </a:spcAft>
              <a:buNone/>
            </a:pPr>
            <a:r>
              <a:rPr lang="fr" sz="1600"/>
              <a:t>Ils consistent à vérifier que le code </a:t>
            </a:r>
            <a:r>
              <a:rPr b="1" lang="fr" sz="1600">
                <a:solidFill>
                  <a:schemeClr val="accent4"/>
                </a:solidFill>
              </a:rPr>
              <a:t>fonctionne </a:t>
            </a:r>
            <a:r>
              <a:rPr lang="fr" sz="1600"/>
              <a:t>comme prévu en suivant des scénarios préétablis.</a:t>
            </a:r>
            <a:endParaRPr sz="1600"/>
          </a:p>
          <a:p>
            <a:pPr indent="0" lvl="0" marL="0" rtl="0" algn="l">
              <a:spcBef>
                <a:spcPts val="1200"/>
              </a:spcBef>
              <a:spcAft>
                <a:spcPts val="0"/>
              </a:spcAft>
              <a:buNone/>
            </a:pPr>
            <a:r>
              <a:rPr lang="fr" sz="1600"/>
              <a:t>Plus le logiciel est grand, plus la </a:t>
            </a:r>
            <a:r>
              <a:rPr b="1" lang="fr" sz="1600">
                <a:solidFill>
                  <a:schemeClr val="accent4"/>
                </a:solidFill>
              </a:rPr>
              <a:t>nécessité </a:t>
            </a:r>
            <a:r>
              <a:rPr lang="fr" sz="1600"/>
              <a:t>d’automatiser ses tests se fait sentir.</a:t>
            </a:r>
            <a:endParaRPr sz="1600"/>
          </a:p>
          <a:p>
            <a:pPr indent="0" lvl="0" marL="0" rtl="0" algn="l">
              <a:spcBef>
                <a:spcPts val="1200"/>
              </a:spcBef>
              <a:spcAft>
                <a:spcPts val="1200"/>
              </a:spcAft>
              <a:buNone/>
            </a:pPr>
            <a:r>
              <a:rPr lang="fr" sz="1600"/>
              <a:t>Il existe </a:t>
            </a:r>
            <a:r>
              <a:rPr b="1" lang="fr" sz="1600">
                <a:solidFill>
                  <a:schemeClr val="accent4"/>
                </a:solidFill>
              </a:rPr>
              <a:t>plusieurs types</a:t>
            </a:r>
            <a:r>
              <a:rPr lang="fr" sz="1600">
                <a:solidFill>
                  <a:schemeClr val="accent4"/>
                </a:solidFill>
              </a:rPr>
              <a:t> </a:t>
            </a:r>
            <a:r>
              <a:rPr lang="fr" sz="1600"/>
              <a:t>de tests automatisés, chacun présentant ses propres avantages et inconvénients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2135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sz="2955"/>
              <a:t>Les différents types de tests automatisés</a:t>
            </a:r>
            <a:endParaRPr sz="2955"/>
          </a:p>
          <a:p>
            <a:pPr indent="0" lvl="0" marL="0" rtl="0" algn="ctr">
              <a:spcBef>
                <a:spcPts val="1200"/>
              </a:spcBef>
              <a:spcAft>
                <a:spcPts val="0"/>
              </a:spcAft>
              <a:buNone/>
            </a:pPr>
            <a:r>
              <a:t/>
            </a:r>
            <a:endParaRPr sz="2955"/>
          </a:p>
          <a:p>
            <a:pPr indent="0" lvl="0" marL="0" rtl="0" algn="l">
              <a:spcBef>
                <a:spcPts val="1200"/>
              </a:spcBef>
              <a:spcAft>
                <a:spcPts val="0"/>
              </a:spcAft>
              <a:buNone/>
            </a:pPr>
            <a:r>
              <a:t/>
            </a:r>
            <a:endParaRPr/>
          </a:p>
        </p:txBody>
      </p:sp>
      <p:pic>
        <p:nvPicPr>
          <p:cNvPr id="100" name="Google Shape;100;p15"/>
          <p:cNvPicPr preferRelativeResize="0"/>
          <p:nvPr/>
        </p:nvPicPr>
        <p:blipFill>
          <a:blip r:embed="rId3">
            <a:alphaModFix/>
          </a:blip>
          <a:stretch>
            <a:fillRect/>
          </a:stretch>
        </p:blipFill>
        <p:spPr>
          <a:xfrm>
            <a:off x="1134425" y="876292"/>
            <a:ext cx="7026797" cy="4017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20775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fr" sz="2760"/>
              <a:t>Les tests unitaires</a:t>
            </a:r>
            <a:endParaRPr sz="2760"/>
          </a:p>
          <a:p>
            <a:pPr indent="0" lvl="0" marL="0" rtl="0" algn="ctr">
              <a:lnSpc>
                <a:spcPct val="115000"/>
              </a:lnSpc>
              <a:spcBef>
                <a:spcPts val="1200"/>
              </a:spcBef>
              <a:spcAft>
                <a:spcPts val="0"/>
              </a:spcAft>
              <a:buSzPts val="990"/>
              <a:buNone/>
            </a:pPr>
            <a:r>
              <a:t/>
            </a:r>
            <a:endParaRPr sz="2760"/>
          </a:p>
          <a:p>
            <a:pPr indent="0" lvl="0" marL="0" rtl="0" algn="l">
              <a:spcBef>
                <a:spcPts val="1200"/>
              </a:spcBef>
              <a:spcAft>
                <a:spcPts val="0"/>
              </a:spcAft>
              <a:buSzPts val="990"/>
              <a:buNone/>
            </a:pPr>
            <a:r>
              <a:t/>
            </a:r>
            <a:endParaRPr sz="2160">
              <a:solidFill>
                <a:schemeClr val="dk2"/>
              </a:solidFill>
            </a:endParaRPr>
          </a:p>
        </p:txBody>
      </p:sp>
      <p:sp>
        <p:nvSpPr>
          <p:cNvPr id="106" name="Google Shape;106;p16"/>
          <p:cNvSpPr txBox="1"/>
          <p:nvPr>
            <p:ph idx="1" type="body"/>
          </p:nvPr>
        </p:nvSpPr>
        <p:spPr>
          <a:xfrm>
            <a:off x="311700" y="1143050"/>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fr" sz="1300">
                <a:solidFill>
                  <a:srgbClr val="271A38"/>
                </a:solidFill>
                <a:highlight>
                  <a:srgbClr val="FFFFFF"/>
                </a:highlight>
              </a:rPr>
              <a:t>La plus grosse section, à la base de la pyramide, est constituée des </a:t>
            </a:r>
            <a:r>
              <a:rPr b="1" lang="fr" sz="1300">
                <a:solidFill>
                  <a:schemeClr val="accent4"/>
                </a:solidFill>
                <a:highlight>
                  <a:srgbClr val="FFFFFF"/>
                </a:highlight>
              </a:rPr>
              <a:t>tests unitaires</a:t>
            </a:r>
            <a:r>
              <a:rPr lang="fr" sz="1300">
                <a:solidFill>
                  <a:srgbClr val="271A38"/>
                </a:solidFill>
                <a:highlight>
                  <a:srgbClr val="FFFFFF"/>
                </a:highlight>
              </a:rPr>
              <a:t> qui testent de </a:t>
            </a:r>
            <a:r>
              <a:rPr b="1" lang="fr" sz="1300">
                <a:solidFill>
                  <a:schemeClr val="accent4"/>
                </a:solidFill>
                <a:highlight>
                  <a:srgbClr val="FFFFFF"/>
                </a:highlight>
              </a:rPr>
              <a:t>"petites" unités</a:t>
            </a:r>
            <a:r>
              <a:rPr lang="fr" sz="1300">
                <a:solidFill>
                  <a:srgbClr val="271A38"/>
                </a:solidFill>
                <a:highlight>
                  <a:srgbClr val="FFFFFF"/>
                </a:highlight>
              </a:rPr>
              <a:t> de code. Plus précisément, ils testent que chaque </a:t>
            </a:r>
            <a:r>
              <a:rPr b="1" lang="fr" sz="1300">
                <a:solidFill>
                  <a:schemeClr val="accent4"/>
                </a:solidFill>
                <a:highlight>
                  <a:srgbClr val="FFFFFF"/>
                </a:highlight>
              </a:rPr>
              <a:t>fonctionnalité</a:t>
            </a:r>
            <a:r>
              <a:rPr lang="fr" sz="1300">
                <a:solidFill>
                  <a:srgbClr val="271A38"/>
                </a:solidFill>
                <a:highlight>
                  <a:srgbClr val="FFFFFF"/>
                </a:highlight>
              </a:rPr>
              <a:t> extraite de manière isolée se comporte comme attendu.</a:t>
            </a:r>
            <a:endParaRPr sz="1300">
              <a:solidFill>
                <a:srgbClr val="271A38"/>
              </a:solidFill>
              <a:highlight>
                <a:srgbClr val="FFFFFF"/>
              </a:highlight>
            </a:endParaRPr>
          </a:p>
          <a:p>
            <a:pPr indent="0" lvl="0" marL="0" rtl="0" algn="l">
              <a:lnSpc>
                <a:spcPct val="150000"/>
              </a:lnSpc>
              <a:spcBef>
                <a:spcPts val="1100"/>
              </a:spcBef>
              <a:spcAft>
                <a:spcPts val="0"/>
              </a:spcAft>
              <a:buNone/>
            </a:pPr>
            <a:r>
              <a:rPr lang="fr" sz="1300">
                <a:solidFill>
                  <a:srgbClr val="271A38"/>
                </a:solidFill>
                <a:highlight>
                  <a:srgbClr val="FFFFFF"/>
                </a:highlight>
              </a:rPr>
              <a:t>Ils sont très rapides et faciles à exécuter. Si vous avez cassé quelque chose, vous pouvez le découvrir </a:t>
            </a:r>
            <a:r>
              <a:rPr b="1" lang="fr" sz="1300">
                <a:solidFill>
                  <a:schemeClr val="accent4"/>
                </a:solidFill>
                <a:highlight>
                  <a:srgbClr val="FFFFFF"/>
                </a:highlight>
              </a:rPr>
              <a:t>vite et tôt</a:t>
            </a:r>
            <a:r>
              <a:rPr lang="fr" sz="1300">
                <a:solidFill>
                  <a:srgbClr val="271A38"/>
                </a:solidFill>
                <a:highlight>
                  <a:srgbClr val="FFFFFF"/>
                </a:highlight>
              </a:rPr>
              <a:t>. De bons tests unitaires sont </a:t>
            </a:r>
            <a:r>
              <a:rPr b="1" lang="fr" sz="1300">
                <a:solidFill>
                  <a:schemeClr val="accent4"/>
                </a:solidFill>
                <a:highlight>
                  <a:srgbClr val="FFFFFF"/>
                </a:highlight>
              </a:rPr>
              <a:t>stables</a:t>
            </a:r>
            <a:r>
              <a:rPr lang="fr" sz="1300">
                <a:solidFill>
                  <a:srgbClr val="271A38"/>
                </a:solidFill>
                <a:highlight>
                  <a:srgbClr val="FFFFFF"/>
                </a:highlight>
              </a:rPr>
              <a:t>, c'est-à-dire que le code de ces tests n'a pas besoin d'être modifié, même si le code de l'application change pour des raisons purement techniques. Ils deviennent donc </a:t>
            </a:r>
            <a:r>
              <a:rPr b="1" lang="fr" sz="1300">
                <a:solidFill>
                  <a:schemeClr val="accent4"/>
                </a:solidFill>
                <a:highlight>
                  <a:srgbClr val="FFFFFF"/>
                </a:highlight>
              </a:rPr>
              <a:t>rentables</a:t>
            </a:r>
            <a:r>
              <a:rPr lang="fr" sz="1300">
                <a:solidFill>
                  <a:srgbClr val="271A38"/>
                </a:solidFill>
                <a:highlight>
                  <a:srgbClr val="FFFFFF"/>
                </a:highlight>
              </a:rPr>
              <a:t>, car ils ont été écrits une seule fois, mais exécutés de nombreuses fois.</a:t>
            </a:r>
            <a:endParaRPr sz="1300">
              <a:solidFill>
                <a:srgbClr val="271A38"/>
              </a:solidFill>
              <a:highlight>
                <a:srgbClr val="FFFFFF"/>
              </a:highlight>
            </a:endParaRPr>
          </a:p>
          <a:p>
            <a:pPr indent="0" lvl="0" marL="0" rtl="0" algn="l">
              <a:lnSpc>
                <a:spcPct val="150000"/>
              </a:lnSpc>
              <a:spcBef>
                <a:spcPts val="1100"/>
              </a:spcBef>
              <a:spcAft>
                <a:spcPts val="0"/>
              </a:spcAft>
              <a:buNone/>
            </a:pPr>
            <a:r>
              <a:rPr lang="fr" sz="1300">
                <a:solidFill>
                  <a:srgbClr val="271A38"/>
                </a:solidFill>
                <a:highlight>
                  <a:srgbClr val="FFFFFF"/>
                </a:highlight>
              </a:rPr>
              <a:t>Cependant, seules des unités </a:t>
            </a:r>
            <a:r>
              <a:rPr b="1" lang="fr" sz="1300">
                <a:solidFill>
                  <a:schemeClr val="accent4"/>
                </a:solidFill>
                <a:highlight>
                  <a:srgbClr val="FFFFFF"/>
                </a:highlight>
              </a:rPr>
              <a:t>individuelles </a:t>
            </a:r>
            <a:r>
              <a:rPr lang="fr" sz="1300">
                <a:solidFill>
                  <a:srgbClr val="271A38"/>
                </a:solidFill>
                <a:highlight>
                  <a:srgbClr val="FFFFFF"/>
                </a:highlight>
              </a:rPr>
              <a:t>de code sont testées, vous avez donc </a:t>
            </a:r>
            <a:r>
              <a:rPr b="1" lang="fr" sz="1300">
                <a:solidFill>
                  <a:schemeClr val="accent4"/>
                </a:solidFill>
                <a:highlight>
                  <a:srgbClr val="FFFFFF"/>
                </a:highlight>
              </a:rPr>
              <a:t>besoin d'autres tests permettant de s'assurer que ces unités de code fonctionnent entre elles</a:t>
            </a:r>
            <a:r>
              <a:rPr lang="fr" sz="1300">
                <a:solidFill>
                  <a:srgbClr val="271A38"/>
                </a:solidFill>
                <a:highlight>
                  <a:srgbClr val="FFFFFF"/>
                </a:highlight>
              </a:rPr>
              <a:t>.</a:t>
            </a:r>
            <a:endParaRPr sz="1300">
              <a:solidFill>
                <a:srgbClr val="271A38"/>
              </a:solidFill>
              <a:highlight>
                <a:srgbClr val="FFFFFF"/>
              </a:highlight>
            </a:endParaRPr>
          </a:p>
          <a:p>
            <a:pPr indent="0" lvl="0" marL="0" rtl="0" algn="l">
              <a:spcBef>
                <a:spcPts val="1100"/>
              </a:spcBef>
              <a:spcAft>
                <a:spcPts val="120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20775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fr" sz="2760"/>
              <a:t>Les tests d’intégration</a:t>
            </a:r>
            <a:endParaRPr sz="2760"/>
          </a:p>
          <a:p>
            <a:pPr indent="0" lvl="0" marL="0" rtl="0" algn="ctr">
              <a:lnSpc>
                <a:spcPct val="115000"/>
              </a:lnSpc>
              <a:spcBef>
                <a:spcPts val="1200"/>
              </a:spcBef>
              <a:spcAft>
                <a:spcPts val="0"/>
              </a:spcAft>
              <a:buSzPts val="990"/>
              <a:buNone/>
            </a:pPr>
            <a:r>
              <a:t/>
            </a:r>
            <a:endParaRPr sz="2760"/>
          </a:p>
          <a:p>
            <a:pPr indent="0" lvl="0" marL="0" rtl="0" algn="l">
              <a:spcBef>
                <a:spcPts val="1200"/>
              </a:spcBef>
              <a:spcAft>
                <a:spcPts val="0"/>
              </a:spcAft>
              <a:buSzPts val="990"/>
              <a:buNone/>
            </a:pPr>
            <a:r>
              <a:t/>
            </a:r>
            <a:endParaRPr sz="2160">
              <a:solidFill>
                <a:schemeClr val="dk2"/>
              </a:solidFill>
            </a:endParaRPr>
          </a:p>
        </p:txBody>
      </p:sp>
      <p:sp>
        <p:nvSpPr>
          <p:cNvPr id="112" name="Google Shape;112;p17"/>
          <p:cNvSpPr txBox="1"/>
          <p:nvPr>
            <p:ph idx="1" type="body"/>
          </p:nvPr>
        </p:nvSpPr>
        <p:spPr>
          <a:xfrm>
            <a:off x="311700" y="1143050"/>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fr" sz="1400">
                <a:solidFill>
                  <a:srgbClr val="271A38"/>
                </a:solidFill>
                <a:highlight>
                  <a:srgbClr val="FFFFFF"/>
                </a:highlight>
              </a:rPr>
              <a:t>Au milieu de la pyramide se trouvent les tests d'intégration. Ils vérifient si vos unités de code</a:t>
            </a:r>
            <a:r>
              <a:rPr b="1" lang="fr" sz="1400">
                <a:solidFill>
                  <a:srgbClr val="271A38"/>
                </a:solidFill>
                <a:highlight>
                  <a:srgbClr val="FFFFFF"/>
                </a:highlight>
              </a:rPr>
              <a:t> </a:t>
            </a:r>
            <a:r>
              <a:rPr b="1" lang="fr" sz="1400">
                <a:solidFill>
                  <a:schemeClr val="accent4"/>
                </a:solidFill>
                <a:highlight>
                  <a:srgbClr val="FFFFFF"/>
                </a:highlight>
              </a:rPr>
              <a:t>fonctionnent ensemble</a:t>
            </a:r>
            <a:r>
              <a:rPr lang="fr" sz="1400">
                <a:solidFill>
                  <a:srgbClr val="271A38"/>
                </a:solidFill>
                <a:highlight>
                  <a:srgbClr val="FFFFFF"/>
                </a:highlight>
              </a:rPr>
              <a:t> comme prévu – en présupposant que vos tests unitaires soient passés ! Comme les tests d'intégration vérifient les interactions entre les unités, vous avez plus de certitude concernant le bon fonctionnement de l'application finale.</a:t>
            </a:r>
            <a:endParaRPr sz="1400">
              <a:solidFill>
                <a:srgbClr val="271A38"/>
              </a:solidFill>
              <a:highlight>
                <a:srgbClr val="FFFFFF"/>
              </a:highlight>
            </a:endParaRPr>
          </a:p>
          <a:p>
            <a:pPr indent="0" lvl="0" marL="0" rtl="0" algn="l">
              <a:lnSpc>
                <a:spcPct val="150000"/>
              </a:lnSpc>
              <a:spcBef>
                <a:spcPts val="1100"/>
              </a:spcBef>
              <a:spcAft>
                <a:spcPts val="0"/>
              </a:spcAft>
              <a:buNone/>
            </a:pPr>
            <a:r>
              <a:rPr lang="fr" sz="1400">
                <a:solidFill>
                  <a:srgbClr val="271A38"/>
                </a:solidFill>
                <a:highlight>
                  <a:srgbClr val="FFFFFF"/>
                </a:highlight>
              </a:rPr>
              <a:t>Ils peuvent nécessiter </a:t>
            </a:r>
            <a:r>
              <a:rPr b="1" lang="fr" sz="1400">
                <a:solidFill>
                  <a:schemeClr val="accent4"/>
                </a:solidFill>
                <a:highlight>
                  <a:srgbClr val="FFFFFF"/>
                </a:highlight>
              </a:rPr>
              <a:t>l'exécution de composants extérieurs</a:t>
            </a:r>
            <a:r>
              <a:rPr lang="fr" sz="1400">
                <a:solidFill>
                  <a:srgbClr val="271A38"/>
                </a:solidFill>
                <a:highlight>
                  <a:srgbClr val="FFFFFF"/>
                </a:highlight>
              </a:rPr>
              <a:t> (base de données, services web externe, etc.). Le lancement de ces composants et l'interaction entre vos unités de code développées rendent ces types de test plus lents  et potentiellement moins stables. Mais vous simulez des scénarios plus proches de l'utilisation finale de l'application.</a:t>
            </a:r>
            <a:endParaRPr sz="1400">
              <a:solidFill>
                <a:srgbClr val="271A38"/>
              </a:solidFill>
              <a:highlight>
                <a:srgbClr val="FFFFFF"/>
              </a:highlight>
            </a:endParaRPr>
          </a:p>
          <a:p>
            <a:pPr indent="0" lvl="0" marL="0" rtl="0" algn="l">
              <a:lnSpc>
                <a:spcPct val="150000"/>
              </a:lnSpc>
              <a:spcBef>
                <a:spcPts val="1100"/>
              </a:spcBef>
              <a:spcAft>
                <a:spcPts val="0"/>
              </a:spcAft>
              <a:buNone/>
            </a:pPr>
            <a:r>
              <a:t/>
            </a:r>
            <a:endParaRPr sz="1300">
              <a:solidFill>
                <a:srgbClr val="271A38"/>
              </a:solidFill>
              <a:highlight>
                <a:srgbClr val="FFFFFF"/>
              </a:highlight>
            </a:endParaRPr>
          </a:p>
          <a:p>
            <a:pPr indent="0" lvl="0" marL="0" rtl="0" algn="l">
              <a:spcBef>
                <a:spcPts val="1100"/>
              </a:spcBef>
              <a:spcAft>
                <a:spcPts val="1200"/>
              </a:spcAft>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20775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fr" sz="2760"/>
              <a:t>Les tests fonctionnels</a:t>
            </a:r>
            <a:endParaRPr sz="2760"/>
          </a:p>
          <a:p>
            <a:pPr indent="0" lvl="0" marL="0" rtl="0" algn="ctr">
              <a:lnSpc>
                <a:spcPct val="115000"/>
              </a:lnSpc>
              <a:spcBef>
                <a:spcPts val="1200"/>
              </a:spcBef>
              <a:spcAft>
                <a:spcPts val="0"/>
              </a:spcAft>
              <a:buSzPts val="990"/>
              <a:buNone/>
            </a:pPr>
            <a:r>
              <a:t/>
            </a:r>
            <a:endParaRPr sz="2760"/>
          </a:p>
          <a:p>
            <a:pPr indent="0" lvl="0" marL="0" rtl="0" algn="l">
              <a:spcBef>
                <a:spcPts val="1200"/>
              </a:spcBef>
              <a:spcAft>
                <a:spcPts val="0"/>
              </a:spcAft>
              <a:buSzPts val="990"/>
              <a:buNone/>
            </a:pPr>
            <a:r>
              <a:t/>
            </a:r>
            <a:endParaRPr sz="2160">
              <a:solidFill>
                <a:schemeClr val="dk2"/>
              </a:solidFill>
            </a:endParaRPr>
          </a:p>
        </p:txBody>
      </p:sp>
      <p:sp>
        <p:nvSpPr>
          <p:cNvPr id="118" name="Google Shape;118;p18"/>
          <p:cNvSpPr txBox="1"/>
          <p:nvPr>
            <p:ph idx="1" type="body"/>
          </p:nvPr>
        </p:nvSpPr>
        <p:spPr>
          <a:xfrm>
            <a:off x="311700" y="1143050"/>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fr" sz="1300">
                <a:solidFill>
                  <a:srgbClr val="271A38"/>
                </a:solidFill>
                <a:highlight>
                  <a:srgbClr val="FFFFFF"/>
                </a:highlight>
              </a:rPr>
              <a:t>Enfin, au sommet de la pyramide, les tests fonctionnels (appelés end-to-end en anglais), visent à simuler le comportement d'un utilisateur final sur l'application, depuis l'interface utilisateur. L'ensemble du code développé est pris comme une </a:t>
            </a:r>
            <a:r>
              <a:rPr b="1" lang="fr" sz="1300">
                <a:solidFill>
                  <a:schemeClr val="accent4"/>
                </a:solidFill>
                <a:highlight>
                  <a:srgbClr val="FFFFFF"/>
                </a:highlight>
              </a:rPr>
              <a:t>boîte noire</a:t>
            </a:r>
            <a:r>
              <a:rPr lang="fr" sz="1300">
                <a:solidFill>
                  <a:srgbClr val="271A38"/>
                </a:solidFill>
                <a:highlight>
                  <a:srgbClr val="FFFFFF"/>
                </a:highlight>
              </a:rPr>
              <a:t> à tester, sans connaissance des briques et des unités de code qui la composent. Les simulations obtenues sont donc les plus proches de l'application utilisée dans des conditions réelles.</a:t>
            </a:r>
            <a:endParaRPr sz="1300">
              <a:solidFill>
                <a:srgbClr val="271A38"/>
              </a:solidFill>
              <a:highlight>
                <a:srgbClr val="FFFFFF"/>
              </a:highlight>
            </a:endParaRPr>
          </a:p>
          <a:p>
            <a:pPr indent="0" lvl="0" marL="0" rtl="0" algn="l">
              <a:lnSpc>
                <a:spcPct val="150000"/>
              </a:lnSpc>
              <a:spcBef>
                <a:spcPts val="1100"/>
              </a:spcBef>
              <a:spcAft>
                <a:spcPts val="0"/>
              </a:spcAft>
              <a:buNone/>
            </a:pPr>
            <a:r>
              <a:rPr lang="fr" sz="1300">
                <a:solidFill>
                  <a:srgbClr val="271A38"/>
                </a:solidFill>
                <a:highlight>
                  <a:srgbClr val="FFFFFF"/>
                </a:highlight>
              </a:rPr>
              <a:t>Ces tests nécessitent toute l'infrastructure nécessaire à l'application. Ces types de tests sont les plus lents à exécuter, et </a:t>
            </a:r>
            <a:r>
              <a:rPr b="1" lang="fr" sz="1300">
                <a:solidFill>
                  <a:schemeClr val="accent4"/>
                </a:solidFill>
                <a:highlight>
                  <a:srgbClr val="FFFFFF"/>
                </a:highlight>
              </a:rPr>
              <a:t>testent une partie beaucoup plus grande de votre code développé</a:t>
            </a:r>
            <a:r>
              <a:rPr lang="fr" sz="1300">
                <a:solidFill>
                  <a:srgbClr val="271A38"/>
                </a:solidFill>
                <a:highlight>
                  <a:srgbClr val="FFFFFF"/>
                </a:highlight>
              </a:rPr>
              <a:t>.</a:t>
            </a:r>
            <a:endParaRPr sz="1300">
              <a:solidFill>
                <a:srgbClr val="271A38"/>
              </a:solidFill>
              <a:highlight>
                <a:srgbClr val="FFFFFF"/>
              </a:highlight>
            </a:endParaRPr>
          </a:p>
          <a:p>
            <a:pPr indent="0" lvl="0" marL="0" rtl="0" algn="l">
              <a:spcBef>
                <a:spcPts val="1100"/>
              </a:spcBef>
              <a:spcAft>
                <a:spcPts val="0"/>
              </a:spcAft>
              <a:buNone/>
            </a:pPr>
            <a:r>
              <a:rPr lang="fr" sz="1300">
                <a:solidFill>
                  <a:srgbClr val="271A38"/>
                </a:solidFill>
                <a:highlight>
                  <a:srgbClr val="FFFFFF"/>
                </a:highlight>
              </a:rPr>
              <a:t>Cela crée une plus forte dépendance qui rend vos tests moins stables, donc moins rentables. Potentiellement, une modification simple de l'interface utilisateur (la couleur d'un bouton) pourrait nécessiter de recoder le test fonctionnel associé.</a:t>
            </a:r>
            <a:endParaRPr sz="1300">
              <a:solidFill>
                <a:srgbClr val="271A38"/>
              </a:solidFill>
              <a:highlight>
                <a:srgbClr val="FFFFFF"/>
              </a:highlight>
            </a:endParaRPr>
          </a:p>
          <a:p>
            <a:pPr indent="0" lvl="0" marL="0" rtl="0" algn="l">
              <a:lnSpc>
                <a:spcPct val="150000"/>
              </a:lnSpc>
              <a:spcBef>
                <a:spcPts val="1100"/>
              </a:spcBef>
              <a:spcAft>
                <a:spcPts val="0"/>
              </a:spcAft>
              <a:buNone/>
            </a:pPr>
            <a:r>
              <a:t/>
            </a:r>
            <a:endParaRPr sz="1300">
              <a:solidFill>
                <a:srgbClr val="271A38"/>
              </a:solidFill>
              <a:highlight>
                <a:srgbClr val="FFFFFF"/>
              </a:highlight>
            </a:endParaRPr>
          </a:p>
          <a:p>
            <a:pPr indent="0" lvl="0" marL="0" rtl="0" algn="l">
              <a:spcBef>
                <a:spcPts val="1100"/>
              </a:spcBef>
              <a:spcAft>
                <a:spcPts val="1200"/>
              </a:spcAft>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fr" sz="2760"/>
              <a:t>En conclusion</a:t>
            </a:r>
            <a:endParaRPr sz="2760"/>
          </a:p>
          <a:p>
            <a:pPr indent="0" lvl="0" marL="0" rtl="0" algn="ctr">
              <a:lnSpc>
                <a:spcPct val="115000"/>
              </a:lnSpc>
              <a:spcBef>
                <a:spcPts val="1200"/>
              </a:spcBef>
              <a:spcAft>
                <a:spcPts val="0"/>
              </a:spcAft>
              <a:buSzPts val="990"/>
              <a:buNone/>
            </a:pPr>
            <a:r>
              <a:t/>
            </a:r>
            <a:endParaRPr sz="2760"/>
          </a:p>
          <a:p>
            <a:pPr indent="0" lvl="0" marL="0" rtl="0" algn="l">
              <a:spcBef>
                <a:spcPts val="1200"/>
              </a:spcBef>
              <a:spcAft>
                <a:spcPts val="0"/>
              </a:spcAft>
              <a:buSzPts val="990"/>
              <a:buNone/>
            </a:pPr>
            <a:r>
              <a:t/>
            </a:r>
            <a:endParaRPr sz="2160">
              <a:solidFill>
                <a:schemeClr val="dk2"/>
              </a:solidFill>
            </a:endParaRPr>
          </a:p>
        </p:txBody>
      </p:sp>
      <p:sp>
        <p:nvSpPr>
          <p:cNvPr id="124" name="Google Shape;124;p19"/>
          <p:cNvSpPr txBox="1"/>
          <p:nvPr>
            <p:ph idx="4294967295" type="body"/>
          </p:nvPr>
        </p:nvSpPr>
        <p:spPr>
          <a:xfrm>
            <a:off x="311700" y="1143050"/>
            <a:ext cx="8520600" cy="3339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1200"/>
              </a:spcBef>
              <a:spcAft>
                <a:spcPts val="0"/>
              </a:spcAft>
              <a:buClr>
                <a:srgbClr val="271A38"/>
              </a:buClr>
              <a:buSzPts val="1200"/>
              <a:buFont typeface="Arial"/>
              <a:buChar char="●"/>
            </a:pPr>
            <a:r>
              <a:rPr b="1" lang="fr" sz="1200">
                <a:solidFill>
                  <a:schemeClr val="accent4"/>
                </a:solidFill>
                <a:highlight>
                  <a:srgbClr val="FFFFFF"/>
                </a:highlight>
              </a:rPr>
              <a:t>L'automatisation des tests</a:t>
            </a:r>
            <a:r>
              <a:rPr b="1" lang="fr" sz="1200">
                <a:solidFill>
                  <a:srgbClr val="271A38"/>
                </a:solidFill>
                <a:highlight>
                  <a:srgbClr val="FFFFFF"/>
                </a:highlight>
              </a:rPr>
              <a:t> </a:t>
            </a:r>
            <a:r>
              <a:rPr lang="fr" sz="1200">
                <a:solidFill>
                  <a:srgbClr val="271A38"/>
                </a:solidFill>
                <a:highlight>
                  <a:srgbClr val="FFFFFF"/>
                </a:highlight>
              </a:rPr>
              <a:t>réduit le besoin de vérifications manuelles et, quand elle est bien faite, peut vous donner la confiance nécessaire pour automatiser complètement la sortie de votre produit numérique.</a:t>
            </a:r>
            <a:endParaRPr sz="1200">
              <a:solidFill>
                <a:srgbClr val="271A38"/>
              </a:solidFill>
              <a:highlight>
                <a:srgbClr val="FFFFFF"/>
              </a:highlight>
            </a:endParaRPr>
          </a:p>
          <a:p>
            <a:pPr indent="-304800" lvl="0" marL="457200" rtl="0" algn="l">
              <a:lnSpc>
                <a:spcPct val="100000"/>
              </a:lnSpc>
              <a:spcBef>
                <a:spcPts val="1200"/>
              </a:spcBef>
              <a:spcAft>
                <a:spcPts val="0"/>
              </a:spcAft>
              <a:buClr>
                <a:srgbClr val="271A38"/>
              </a:buClr>
              <a:buSzPts val="1200"/>
              <a:buFont typeface="Arial"/>
              <a:buChar char="●"/>
            </a:pPr>
            <a:r>
              <a:rPr b="1" lang="fr" sz="1200">
                <a:solidFill>
                  <a:schemeClr val="accent4"/>
                </a:solidFill>
                <a:highlight>
                  <a:srgbClr val="FFFFFF"/>
                </a:highlight>
              </a:rPr>
              <a:t>La pyramide de tests</a:t>
            </a:r>
            <a:r>
              <a:rPr b="1" lang="fr" sz="1200">
                <a:solidFill>
                  <a:srgbClr val="271A38"/>
                </a:solidFill>
                <a:highlight>
                  <a:srgbClr val="FFFFFF"/>
                </a:highlight>
              </a:rPr>
              <a:t> </a:t>
            </a:r>
            <a:r>
              <a:rPr lang="fr" sz="1200">
                <a:solidFill>
                  <a:srgbClr val="271A38"/>
                </a:solidFill>
                <a:highlight>
                  <a:srgbClr val="FFFFFF"/>
                </a:highlight>
              </a:rPr>
              <a:t>vous donne un modèle pour vous aider à écrire des tests qui vous donnent confiance en votre code, à mesure que vous y apportez des changements.</a:t>
            </a:r>
            <a:endParaRPr sz="1200">
              <a:solidFill>
                <a:srgbClr val="271A38"/>
              </a:solidFill>
              <a:highlight>
                <a:srgbClr val="FFFFFF"/>
              </a:highlight>
            </a:endParaRPr>
          </a:p>
          <a:p>
            <a:pPr indent="-304800" lvl="0" marL="457200" rtl="0" algn="l">
              <a:lnSpc>
                <a:spcPct val="100000"/>
              </a:lnSpc>
              <a:spcBef>
                <a:spcPts val="1200"/>
              </a:spcBef>
              <a:spcAft>
                <a:spcPts val="0"/>
              </a:spcAft>
              <a:buClr>
                <a:srgbClr val="271A38"/>
              </a:buClr>
              <a:buSzPts val="1200"/>
              <a:buFont typeface="Arial"/>
              <a:buChar char="●"/>
            </a:pPr>
            <a:r>
              <a:rPr b="1" lang="fr" sz="1200">
                <a:solidFill>
                  <a:schemeClr val="accent4"/>
                </a:solidFill>
                <a:highlight>
                  <a:srgbClr val="FFFFFF"/>
                </a:highlight>
              </a:rPr>
              <a:t>Les tests unitaires</a:t>
            </a:r>
            <a:r>
              <a:rPr b="1" lang="fr" sz="1200">
                <a:solidFill>
                  <a:srgbClr val="271A38"/>
                </a:solidFill>
                <a:highlight>
                  <a:srgbClr val="FFFFFF"/>
                </a:highlight>
              </a:rPr>
              <a:t> </a:t>
            </a:r>
            <a:r>
              <a:rPr lang="fr" sz="1200">
                <a:solidFill>
                  <a:srgbClr val="271A38"/>
                </a:solidFill>
                <a:highlight>
                  <a:srgbClr val="FFFFFF"/>
                </a:highlight>
              </a:rPr>
              <a:t>vérifient les classes, ou autres unités de code, rapidement et de façon exhaustive, pour s'assurer qu'elles tiennent leurs promesses.</a:t>
            </a:r>
            <a:endParaRPr sz="1200">
              <a:solidFill>
                <a:srgbClr val="271A38"/>
              </a:solidFill>
              <a:highlight>
                <a:srgbClr val="FFFFFF"/>
              </a:highlight>
            </a:endParaRPr>
          </a:p>
          <a:p>
            <a:pPr indent="-304800" lvl="0" marL="457200" rtl="0" algn="l">
              <a:lnSpc>
                <a:spcPct val="100000"/>
              </a:lnSpc>
              <a:spcBef>
                <a:spcPts val="1200"/>
              </a:spcBef>
              <a:spcAft>
                <a:spcPts val="0"/>
              </a:spcAft>
              <a:buClr>
                <a:srgbClr val="271A38"/>
              </a:buClr>
              <a:buSzPts val="1200"/>
              <a:buFont typeface="Arial"/>
              <a:buChar char="●"/>
            </a:pPr>
            <a:r>
              <a:rPr b="1" lang="fr" sz="1200">
                <a:solidFill>
                  <a:schemeClr val="accent4"/>
                </a:solidFill>
                <a:highlight>
                  <a:srgbClr val="FFFFFF"/>
                </a:highlight>
              </a:rPr>
              <a:t>Les tests d'intégration</a:t>
            </a:r>
            <a:r>
              <a:rPr b="1" lang="fr" sz="1200">
                <a:solidFill>
                  <a:srgbClr val="271A38"/>
                </a:solidFill>
                <a:highlight>
                  <a:srgbClr val="FFFFFF"/>
                </a:highlight>
              </a:rPr>
              <a:t> </a:t>
            </a:r>
            <a:r>
              <a:rPr lang="fr" sz="1200">
                <a:solidFill>
                  <a:srgbClr val="271A38"/>
                </a:solidFill>
                <a:highlight>
                  <a:srgbClr val="FFFFFF"/>
                </a:highlight>
              </a:rPr>
              <a:t>vérifient que les classes et les parties de votre application qui doivent fonctionner ensemble le font en collaborant comme prévu.</a:t>
            </a:r>
            <a:endParaRPr sz="1200">
              <a:solidFill>
                <a:srgbClr val="271A38"/>
              </a:solidFill>
              <a:highlight>
                <a:srgbClr val="FFFFFF"/>
              </a:highlight>
            </a:endParaRPr>
          </a:p>
          <a:p>
            <a:pPr indent="-304800" lvl="0" marL="457200" rtl="0" algn="l">
              <a:lnSpc>
                <a:spcPct val="100000"/>
              </a:lnSpc>
              <a:spcBef>
                <a:spcPts val="1200"/>
              </a:spcBef>
              <a:spcAft>
                <a:spcPts val="0"/>
              </a:spcAft>
              <a:buClr>
                <a:srgbClr val="271A38"/>
              </a:buClr>
              <a:buSzPts val="1200"/>
              <a:buFont typeface="Arial"/>
              <a:buChar char="●"/>
            </a:pPr>
            <a:r>
              <a:rPr b="1" lang="fr" sz="1200">
                <a:solidFill>
                  <a:schemeClr val="accent4"/>
                </a:solidFill>
                <a:highlight>
                  <a:srgbClr val="FFFFFF"/>
                </a:highlight>
              </a:rPr>
              <a:t>Les tests fonctionnels </a:t>
            </a:r>
            <a:r>
              <a:rPr lang="fr" sz="1200">
                <a:solidFill>
                  <a:srgbClr val="271A38"/>
                </a:solidFill>
                <a:highlight>
                  <a:srgbClr val="FFFFFF"/>
                </a:highlight>
              </a:rPr>
              <a:t>vérifient du point de vue de l'utilisateur final qu'on sera capable de résoudre ses problèmes en utilisant votre application lorsqu'elle est active. Pour une application web, cela passe souvent par une simulation d'interactions sur le navigateur.</a:t>
            </a:r>
            <a:endParaRPr sz="1200">
              <a:solidFill>
                <a:srgbClr val="271A38"/>
              </a:solidFill>
              <a:highlight>
                <a:srgbClr val="FFFFFF"/>
              </a:highlight>
            </a:endParaRPr>
          </a:p>
          <a:p>
            <a:pPr indent="-304800" lvl="0" marL="457200" rtl="0" algn="l">
              <a:lnSpc>
                <a:spcPct val="100000"/>
              </a:lnSpc>
              <a:spcBef>
                <a:spcPts val="1200"/>
              </a:spcBef>
              <a:spcAft>
                <a:spcPts val="0"/>
              </a:spcAft>
              <a:buClr>
                <a:srgbClr val="271A38"/>
              </a:buClr>
              <a:buSzPts val="1200"/>
              <a:buFont typeface="Arial"/>
              <a:buChar char="●"/>
            </a:pPr>
            <a:r>
              <a:rPr lang="fr" sz="1200">
                <a:solidFill>
                  <a:srgbClr val="271A38"/>
                </a:solidFill>
                <a:highlight>
                  <a:srgbClr val="FFFFFF"/>
                </a:highlight>
              </a:rPr>
              <a:t>Au-delà de la vérification, les tests permettent, entre autres, de mieux faire face à</a:t>
            </a:r>
            <a:r>
              <a:rPr lang="fr" sz="1200">
                <a:solidFill>
                  <a:schemeClr val="accent4"/>
                </a:solidFill>
                <a:highlight>
                  <a:srgbClr val="FFFFFF"/>
                </a:highlight>
              </a:rPr>
              <a:t> </a:t>
            </a:r>
            <a:r>
              <a:rPr b="1" lang="fr" sz="1200">
                <a:solidFill>
                  <a:schemeClr val="accent4"/>
                </a:solidFill>
                <a:highlight>
                  <a:srgbClr val="FFFFFF"/>
                </a:highlight>
              </a:rPr>
              <a:t>l'inattendu</a:t>
            </a:r>
            <a:r>
              <a:rPr lang="fr" sz="1200">
                <a:solidFill>
                  <a:srgbClr val="271A38"/>
                </a:solidFill>
                <a:highlight>
                  <a:srgbClr val="FFFFFF"/>
                </a:highlight>
              </a:rPr>
              <a:t>, d'améliorer la réactivité de la </a:t>
            </a:r>
            <a:r>
              <a:rPr b="1" lang="fr" sz="1200">
                <a:solidFill>
                  <a:schemeClr val="accent4"/>
                </a:solidFill>
                <a:highlight>
                  <a:srgbClr val="FFFFFF"/>
                </a:highlight>
              </a:rPr>
              <a:t>maintenance</a:t>
            </a:r>
            <a:r>
              <a:rPr lang="fr" sz="1200">
                <a:solidFill>
                  <a:srgbClr val="271A38"/>
                </a:solidFill>
                <a:highlight>
                  <a:srgbClr val="FFFFFF"/>
                </a:highlight>
              </a:rPr>
              <a:t>, et de mieux </a:t>
            </a:r>
            <a:r>
              <a:rPr b="1" lang="fr" sz="1200">
                <a:solidFill>
                  <a:schemeClr val="accent4"/>
                </a:solidFill>
                <a:highlight>
                  <a:srgbClr val="FFFFFF"/>
                </a:highlight>
              </a:rPr>
              <a:t>communiquer</a:t>
            </a:r>
            <a:r>
              <a:rPr lang="fr" sz="1200">
                <a:solidFill>
                  <a:schemeClr val="accent4"/>
                </a:solidFill>
                <a:highlight>
                  <a:srgbClr val="FFFFFF"/>
                </a:highlight>
              </a:rPr>
              <a:t> </a:t>
            </a:r>
            <a:r>
              <a:rPr lang="fr" sz="1200">
                <a:solidFill>
                  <a:srgbClr val="271A38"/>
                </a:solidFill>
                <a:highlight>
                  <a:srgbClr val="FFFFFF"/>
                </a:highlight>
              </a:rPr>
              <a:t>entre développeurs.</a:t>
            </a:r>
            <a:endParaRPr sz="1200">
              <a:solidFill>
                <a:srgbClr val="271A38"/>
              </a:solidFill>
              <a:highlight>
                <a:srgbClr val="FFFFFF"/>
              </a:highlight>
            </a:endParaRPr>
          </a:p>
          <a:p>
            <a:pPr indent="0" lvl="0" marL="0" rtl="0" algn="l">
              <a:lnSpc>
                <a:spcPct val="100000"/>
              </a:lnSpc>
              <a:spcBef>
                <a:spcPts val="1200"/>
              </a:spcBef>
              <a:spcAft>
                <a:spcPts val="0"/>
              </a:spcAft>
              <a:buNone/>
            </a:pPr>
            <a:r>
              <a:t/>
            </a:r>
            <a:endParaRPr sz="1300">
              <a:solidFill>
                <a:srgbClr val="271A38"/>
              </a:solidFill>
              <a:highlight>
                <a:srgbClr val="FFFFFF"/>
              </a:highlight>
            </a:endParaRPr>
          </a:p>
          <a:p>
            <a:pPr indent="0" lvl="0" marL="0" rtl="0" algn="l">
              <a:lnSpc>
                <a:spcPct val="100000"/>
              </a:lnSpc>
              <a:spcBef>
                <a:spcPts val="1200"/>
              </a:spcBef>
              <a:spcAft>
                <a:spcPts val="1000"/>
              </a:spcAft>
              <a:buNone/>
            </a:pPr>
            <a:r>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Écrire un test avec Junit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2363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Structure</a:t>
            </a:r>
            <a:endParaRPr/>
          </a:p>
        </p:txBody>
      </p:sp>
      <p:pic>
        <p:nvPicPr>
          <p:cNvPr id="135" name="Google Shape;135;p21"/>
          <p:cNvPicPr preferRelativeResize="0"/>
          <p:nvPr/>
        </p:nvPicPr>
        <p:blipFill>
          <a:blip r:embed="rId3">
            <a:alphaModFix/>
          </a:blip>
          <a:stretch>
            <a:fillRect/>
          </a:stretch>
        </p:blipFill>
        <p:spPr>
          <a:xfrm>
            <a:off x="1427775" y="996100"/>
            <a:ext cx="6288450" cy="365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