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9124" custScaleY="100000" custLinFactNeighborX="-4371"/>
      <dgm:spPr/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7EBD41-A4AA-4544-A1B5-3494B784AB5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EB96FC3-F20F-41AA-849C-B5B8C1C68A11}" type="presOf" srcId="{811E3B9F-4EEB-4C2D-929A-85BC8E638A4A}" destId="{94DA54E1-0ED4-47F0-912C-8F4BC5815E21}" srcOrd="0" destOrd="0" presId="urn:microsoft.com/office/officeart/2011/layout/ThemePictureAlternatingAccent"/>
    <dgm:cxn modelId="{24A926DA-D1C4-4323-A049-C14B31106BA7}" type="presParOf" srcId="{94DA54E1-0ED4-47F0-912C-8F4BC5815E21}" destId="{84262F90-E6B6-4C35-B1D0-0C1F7895E0E2}" srcOrd="0" destOrd="0" presId="urn:microsoft.com/office/officeart/2011/layout/ThemePictureAlternatingAccent"/>
    <dgm:cxn modelId="{8E3FF10A-DA8B-43C9-BA39-9ACB7120AA96}" type="presParOf" srcId="{84262F90-E6B6-4C35-B1D0-0C1F7895E0E2}" destId="{6945A5F6-A01B-499F-997B-3CBC982D696C}" srcOrd="0" destOrd="0" presId="urn:microsoft.com/office/officeart/2011/layout/ThemePictureAlternatingAccent"/>
    <dgm:cxn modelId="{93D54670-A1AC-4926-AF90-241BC42131D1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  <a:ln>
          <a:noFill/>
        </a:ln>
      </dgm:spPr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AE4F3138-06CD-4D17-8063-DDF0A6232B51}" type="presOf" srcId="{A04D8F4F-E0FB-4C44-86DC-ABB15AF73F85}" destId="{A2709C78-5D27-4B3E-8193-664841B866B6}" srcOrd="0" destOrd="0" presId="urn:microsoft.com/office/officeart/2011/layout/ThemePictureAlternatingAccent"/>
    <dgm:cxn modelId="{7B20ECEE-10F3-4716-B76E-EC1778124BA7}" type="presOf" srcId="{8352B85F-1648-4A28-981E-E5946DBC3507}" destId="{03B6CB12-3D8D-456D-94A9-3BF1983F8603}" srcOrd="0" destOrd="0" presId="urn:microsoft.com/office/officeart/2011/layout/ThemePictureAlternatingAccent"/>
    <dgm:cxn modelId="{372D0B06-BB12-4314-A614-AE4C03B9622D}" type="presParOf" srcId="{03B6CB12-3D8D-456D-94A9-3BF1983F8603}" destId="{43B20EA7-63CF-49FA-8C96-FCDF46B80B86}" srcOrd="0" destOrd="0" presId="urn:microsoft.com/office/officeart/2011/layout/ThemePictureAlternatingAccent"/>
    <dgm:cxn modelId="{D485E4CB-E450-4395-9B8F-A5E310209C13}" type="presParOf" srcId="{43B20EA7-63CF-49FA-8C96-FCDF46B80B86}" destId="{EC6BC346-A7B6-4D23-A17A-9B92D4D41FF7}" srcOrd="0" destOrd="0" presId="urn:microsoft.com/office/officeart/2011/layout/ThemePictureAlternatingAccent"/>
    <dgm:cxn modelId="{972BD75A-D6CC-4557-9977-4544BB417BEC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  <a:ln>
          <a:noFill/>
        </a:ln>
      </dgm:spPr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24255532-FFEF-4272-B201-DC469C9760D4}" type="presOf" srcId="{8352B85F-1648-4A28-981E-E5946DBC3507}" destId="{03B6CB12-3D8D-456D-94A9-3BF1983F8603}" srcOrd="0" destOrd="0" presId="urn:microsoft.com/office/officeart/2011/layout/ThemePictureAlternatingAccent"/>
    <dgm:cxn modelId="{9D8F2867-27D7-4641-AD83-2C095CB3682A}" type="presOf" srcId="{A04D8F4F-E0FB-4C44-86DC-ABB15AF73F85}" destId="{A2709C78-5D27-4B3E-8193-664841B866B6}" srcOrd="0" destOrd="0" presId="urn:microsoft.com/office/officeart/2011/layout/ThemePictureAlternatingAccent"/>
    <dgm:cxn modelId="{744801D2-14E3-4AF4-8DA8-6C7033BB73E1}" type="presParOf" srcId="{03B6CB12-3D8D-456D-94A9-3BF1983F8603}" destId="{43B20EA7-63CF-49FA-8C96-FCDF46B80B86}" srcOrd="0" destOrd="0" presId="urn:microsoft.com/office/officeart/2011/layout/ThemePictureAlternatingAccent"/>
    <dgm:cxn modelId="{5E42F5CD-C775-4D1F-9242-5B8D1655D043}" type="presParOf" srcId="{43B20EA7-63CF-49FA-8C96-FCDF46B80B86}" destId="{EC6BC346-A7B6-4D23-A17A-9B92D4D41FF7}" srcOrd="0" destOrd="0" presId="urn:microsoft.com/office/officeart/2011/layout/ThemePictureAlternatingAccent"/>
    <dgm:cxn modelId="{5587408D-38C0-4603-B5A0-4D45A58C10A2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X="108145" custScaleY="98496" custLinFactNeighborX="12947" custLinFactNeighborY="-666"/>
      <dgm:spPr>
        <a:prstGeom prst="rect">
          <a:avLst/>
        </a:prstGeom>
        <a:ln>
          <a:noFill/>
        </a:ln>
      </dgm:spPr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10D6483E-104C-4803-A846-697E8F3D14EF}" type="presOf" srcId="{8352B85F-1648-4A28-981E-E5946DBC3507}" destId="{03B6CB12-3D8D-456D-94A9-3BF1983F8603}" srcOrd="0" destOrd="0" presId="urn:microsoft.com/office/officeart/2011/layout/ThemePictureAlternatingAccent"/>
    <dgm:cxn modelId="{280D8A9D-1D70-4A94-9D75-F2B4518C8056}" type="presOf" srcId="{A04D8F4F-E0FB-4C44-86DC-ABB15AF73F85}" destId="{A2709C78-5D27-4B3E-8193-664841B866B6}" srcOrd="0" destOrd="0" presId="urn:microsoft.com/office/officeart/2011/layout/ThemePictureAlternatingAccent"/>
    <dgm:cxn modelId="{2C8852B9-36FC-47F5-857A-C280327B5B1C}" type="presParOf" srcId="{03B6CB12-3D8D-456D-94A9-3BF1983F8603}" destId="{43B20EA7-63CF-49FA-8C96-FCDF46B80B86}" srcOrd="0" destOrd="0" presId="urn:microsoft.com/office/officeart/2011/layout/ThemePictureAlternatingAccent"/>
    <dgm:cxn modelId="{E0E257B8-E5AB-4A41-BB09-A6090251C4EF}" type="presParOf" srcId="{43B20EA7-63CF-49FA-8C96-FCDF46B80B86}" destId="{EC6BC346-A7B6-4D23-A17A-9B92D4D41FF7}" srcOrd="0" destOrd="0" presId="urn:microsoft.com/office/officeart/2011/layout/ThemePictureAlternatingAccent"/>
    <dgm:cxn modelId="{A17C16DE-223C-413C-9D95-E5521B5A95A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9124" custScaleY="100000" custLinFactNeighborX="-4371"/>
      <dgm:spPr/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7EBD41-A4AA-4544-A1B5-3494B784AB5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EB96FC3-F20F-41AA-849C-B5B8C1C68A11}" type="presOf" srcId="{811E3B9F-4EEB-4C2D-929A-85BC8E638A4A}" destId="{94DA54E1-0ED4-47F0-912C-8F4BC5815E21}" srcOrd="0" destOrd="0" presId="urn:microsoft.com/office/officeart/2011/layout/ThemePictureAlternatingAccent"/>
    <dgm:cxn modelId="{24A926DA-D1C4-4323-A049-C14B31106BA7}" type="presParOf" srcId="{94DA54E1-0ED4-47F0-912C-8F4BC5815E21}" destId="{84262F90-E6B6-4C35-B1D0-0C1F7895E0E2}" srcOrd="0" destOrd="0" presId="urn:microsoft.com/office/officeart/2011/layout/ThemePictureAlternatingAccent"/>
    <dgm:cxn modelId="{8E3FF10A-DA8B-43C9-BA39-9ACB7120AA96}" type="presParOf" srcId="{84262F90-E6B6-4C35-B1D0-0C1F7895E0E2}" destId="{6945A5F6-A01B-499F-997B-3CBC982D696C}" srcOrd="0" destOrd="0" presId="urn:microsoft.com/office/officeart/2011/layout/ThemePictureAlternatingAccent"/>
    <dgm:cxn modelId="{93D54670-A1AC-4926-AF90-241BC42131D1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9124" custScaleY="100000" custLinFactNeighborX="-4371"/>
      <dgm:spPr/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7EBD41-A4AA-4544-A1B5-3494B784AB5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EB96FC3-F20F-41AA-849C-B5B8C1C68A11}" type="presOf" srcId="{811E3B9F-4EEB-4C2D-929A-85BC8E638A4A}" destId="{94DA54E1-0ED4-47F0-912C-8F4BC5815E21}" srcOrd="0" destOrd="0" presId="urn:microsoft.com/office/officeart/2011/layout/ThemePictureAlternatingAccent"/>
    <dgm:cxn modelId="{24A926DA-D1C4-4323-A049-C14B31106BA7}" type="presParOf" srcId="{94DA54E1-0ED4-47F0-912C-8F4BC5815E21}" destId="{84262F90-E6B6-4C35-B1D0-0C1F7895E0E2}" srcOrd="0" destOrd="0" presId="urn:microsoft.com/office/officeart/2011/layout/ThemePictureAlternatingAccent"/>
    <dgm:cxn modelId="{8E3FF10A-DA8B-43C9-BA39-9ACB7120AA96}" type="presParOf" srcId="{84262F90-E6B6-4C35-B1D0-0C1F7895E0E2}" destId="{6945A5F6-A01B-499F-997B-3CBC982D696C}" srcOrd="0" destOrd="0" presId="urn:microsoft.com/office/officeart/2011/layout/ThemePictureAlternatingAccent"/>
    <dgm:cxn modelId="{93D54670-A1AC-4926-AF90-241BC42131D1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2303242" cy="69596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988114" y="6107744"/>
          <a:ext cx="11274552" cy="811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b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988114" y="6107744"/>
        <a:ext cx="11274552" cy="81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600581" cy="1588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60613"/>
          <a:ext cx="1600581" cy="1152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60613"/>
        <a:ext cx="1600581" cy="115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600581" cy="15883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60613"/>
          <a:ext cx="1600581" cy="1152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60613"/>
        <a:ext cx="1600581" cy="115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99415" y="0"/>
          <a:ext cx="4114881" cy="23134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204665" y="0"/>
          <a:ext cx="3804966" cy="2738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20320" rIns="60960" bIns="2032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4665" y="0"/>
        <a:ext cx="3804966" cy="273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2303242" cy="69596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988114" y="6107744"/>
          <a:ext cx="11274552" cy="811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b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988114" y="6107744"/>
        <a:ext cx="11274552" cy="8114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2303242" cy="695960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988114" y="6107744"/>
          <a:ext cx="11274552" cy="811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b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 dirty="0"/>
        </a:p>
      </dsp:txBody>
      <dsp:txXfrm>
        <a:off x="988114" y="6107744"/>
        <a:ext cx="11274552" cy="81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122D-19B2-408D-A820-6195F0F6708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1ADB-EACE-44E5-AD63-21EA86E9228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376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8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2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9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33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92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11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7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1" y="942806"/>
            <a:ext cx="10984556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39" y="2005873"/>
            <a:ext cx="10984557" cy="4127500"/>
          </a:xfrm>
          <a:prstGeom prst="rect">
            <a:avLst/>
          </a:prstGeom>
        </p:spPr>
        <p:txBody>
          <a:bodyPr numCol="1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39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0" y="942806"/>
            <a:ext cx="10984557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20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67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9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74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23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91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0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4F6D-4358-4738-981D-7FD3681749E4}" type="datetimeFigureOut">
              <a:rPr lang="fr-CA" smtClean="0"/>
              <a:t>2017-10-26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B799-02E6-4D8D-B189-0F327A0DB6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254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M" dirty="0"/>
              <a:t>DEFINITION DU PROJET IHM 4GI ENSPY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35877"/>
          </a:xfrm>
        </p:spPr>
        <p:txBody>
          <a:bodyPr>
            <a:normAutofit/>
          </a:bodyPr>
          <a:lstStyle/>
          <a:p>
            <a:r>
              <a:rPr lang="fr-CM" dirty="0" smtClean="0"/>
              <a:t>Par les étudiants </a:t>
            </a:r>
            <a:r>
              <a:rPr lang="fr-CM" dirty="0"/>
              <a:t>de </a:t>
            </a:r>
            <a:r>
              <a:rPr lang="fr-CM" dirty="0" smtClean="0"/>
              <a:t>5GI suivant :</a:t>
            </a:r>
          </a:p>
          <a:p>
            <a:r>
              <a:rPr lang="fr-CM" dirty="0" smtClean="0"/>
              <a:t>UM-GWET RUBEN</a:t>
            </a:r>
          </a:p>
          <a:p>
            <a:r>
              <a:rPr lang="fr-CM" dirty="0" smtClean="0"/>
              <a:t>NKUIGWA DJOMO GABIN</a:t>
            </a:r>
          </a:p>
          <a:p>
            <a:r>
              <a:rPr lang="fr-CM" dirty="0" smtClean="0"/>
              <a:t>MEKOULOU ENOCH ANGE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694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XCSM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eXtended</a:t>
            </a:r>
            <a:r>
              <a:rPr lang="en-US" dirty="0"/>
              <a:t> Content Structured Module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41828" y="2215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A1BB2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Lato Black" panose="020F0A02020204030203" pitchFamily="34" charset="0"/>
              </a:rPr>
              <a:t>   30%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949699" y="2215447"/>
            <a:ext cx="1603829" cy="4789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12%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76370" y="2215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C6DE4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Lato Black" panose="020F0A02020204030203" pitchFamily="34" charset="0"/>
              </a:rPr>
              <a:t>          22%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58741" y="2215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6575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Lato Black" panose="020F0A02020204030203" pitchFamily="34" charset="0"/>
              </a:rPr>
              <a:t>          36%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49699" y="2267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Black" panose="020F0A02020204030203" pitchFamily="34" charset="0"/>
              </a:rPr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76370" y="2267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Black" panose="020F0A02020204030203" pitchFamily="34" charset="0"/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76321" y="2267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66124" y="3255754"/>
            <a:ext cx="2436158" cy="1828189"/>
            <a:chOff x="866124" y="3255754"/>
            <a:chExt cx="2436158" cy="1828189"/>
          </a:xfrm>
        </p:grpSpPr>
        <p:sp>
          <p:nvSpPr>
            <p:cNvPr id="29" name="TextBox 28"/>
            <p:cNvSpPr txBox="1"/>
            <p:nvPr/>
          </p:nvSpPr>
          <p:spPr>
            <a:xfrm>
              <a:off x="866124" y="32557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A1BB22"/>
                  </a:solidFill>
                  <a:latin typeface="Lato Light" panose="020F0302020204030203" pitchFamily="34" charset="0"/>
                </a:rPr>
                <a:t>30%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1781" y="3979029"/>
              <a:ext cx="2325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Recherche des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outils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équivalents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6124" y="4776166"/>
              <a:ext cx="2436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30202020403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06742" y="3241345"/>
            <a:ext cx="2394209" cy="1369606"/>
            <a:chOff x="3606742" y="3241345"/>
            <a:chExt cx="2394209" cy="1369606"/>
          </a:xfrm>
        </p:grpSpPr>
        <p:sp>
          <p:nvSpPr>
            <p:cNvPr id="34" name="TextBox 33"/>
            <p:cNvSpPr txBox="1"/>
            <p:nvPr/>
          </p:nvSpPr>
          <p:spPr>
            <a:xfrm>
              <a:off x="3606742" y="32413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302020204030203" pitchFamily="34" charset="0"/>
                </a:rPr>
                <a:t>12%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75318" y="3964620"/>
              <a:ext cx="2325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Choix des technologies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76151" y="3255754"/>
            <a:ext cx="2436158" cy="1828189"/>
            <a:chOff x="6476151" y="3255754"/>
            <a:chExt cx="2436158" cy="1828189"/>
          </a:xfrm>
        </p:grpSpPr>
        <p:sp>
          <p:nvSpPr>
            <p:cNvPr id="39" name="TextBox 38"/>
            <p:cNvSpPr txBox="1"/>
            <p:nvPr/>
          </p:nvSpPr>
          <p:spPr>
            <a:xfrm>
              <a:off x="6476151" y="32557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C6DE4E"/>
                  </a:solidFill>
                  <a:latin typeface="Lato Light" panose="020F0302020204030203" pitchFamily="34" charset="0"/>
                </a:rPr>
                <a:t>22%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76151" y="4776166"/>
              <a:ext cx="2436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97712" y="39575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Développement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3053" y="3274691"/>
            <a:ext cx="2347194" cy="1071107"/>
            <a:chOff x="9233053" y="3274691"/>
            <a:chExt cx="2347194" cy="1071107"/>
          </a:xfrm>
        </p:grpSpPr>
        <p:sp>
          <p:nvSpPr>
            <p:cNvPr id="44" name="TextBox 43"/>
            <p:cNvSpPr txBox="1"/>
            <p:nvPr/>
          </p:nvSpPr>
          <p:spPr>
            <a:xfrm>
              <a:off x="9233053" y="32746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657515"/>
                  </a:solidFill>
                  <a:latin typeface="Lato Light" panose="020F0302020204030203" pitchFamily="34" charset="0"/>
                </a:rPr>
                <a:t>36%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54614" y="39764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</a:rPr>
                <a:t>IHM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67" name="Teardrop 66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Teardrop 67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Teardrop 68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72" name="Rectangle 71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XCSM	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eXtended</a:t>
            </a:r>
            <a:r>
              <a:rPr lang="en-US" dirty="0"/>
              <a:t> Content Structured Module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63181" y="1585744"/>
            <a:ext cx="6722075" cy="3325345"/>
            <a:chOff x="1763688" y="1124744"/>
            <a:chExt cx="5652564" cy="3166095"/>
          </a:xfrm>
        </p:grpSpPr>
        <p:sp>
          <p:nvSpPr>
            <p:cNvPr id="17" name="Rectangle 16"/>
            <p:cNvSpPr/>
            <p:nvPr/>
          </p:nvSpPr>
          <p:spPr>
            <a:xfrm>
              <a:off x="2699792" y="1397918"/>
              <a:ext cx="3744416" cy="2304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9" name="Diagram 18"/>
          <p:cNvGraphicFramePr/>
          <p:nvPr>
            <p:extLst/>
          </p:nvPr>
        </p:nvGraphicFramePr>
        <p:xfrm>
          <a:off x="3858140" y="1872658"/>
          <a:ext cx="4214297" cy="234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07226" y="5064132"/>
            <a:ext cx="3405207" cy="896532"/>
            <a:chOff x="507226" y="5064132"/>
            <a:chExt cx="3405207" cy="896532"/>
          </a:xfrm>
        </p:grpSpPr>
        <p:sp>
          <p:nvSpPr>
            <p:cNvPr id="20" name="Oval 19"/>
            <p:cNvSpPr/>
            <p:nvPr/>
          </p:nvSpPr>
          <p:spPr>
            <a:xfrm>
              <a:off x="507226" y="5099234"/>
              <a:ext cx="861430" cy="861430"/>
            </a:xfrm>
            <a:prstGeom prst="ellipse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FontAwesome" pitchFamily="2" charset="0"/>
                </a:rPr>
                <a:t></a:t>
              </a:r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6281" y="5064132"/>
              <a:ext cx="2496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Meilleure processus de parsage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62946" y="5094741"/>
            <a:ext cx="3748524" cy="923330"/>
            <a:chOff x="4362946" y="5094741"/>
            <a:chExt cx="3748524" cy="923330"/>
          </a:xfrm>
        </p:grpSpPr>
        <p:sp>
          <p:nvSpPr>
            <p:cNvPr id="23" name="Oval 22"/>
            <p:cNvSpPr/>
            <p:nvPr/>
          </p:nvSpPr>
          <p:spPr>
            <a:xfrm>
              <a:off x="4362946" y="5096351"/>
              <a:ext cx="861430" cy="8614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FontAwesome" pitchFamily="2" charset="0"/>
                </a:rPr>
                <a:t></a:t>
              </a:r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72001" y="5094741"/>
              <a:ext cx="28394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Meilleure Interface de navigation (Responsive et joli)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476201" y="5094741"/>
            <a:ext cx="3321058" cy="863040"/>
            <a:chOff x="8476201" y="5094741"/>
            <a:chExt cx="3321058" cy="863040"/>
          </a:xfrm>
        </p:grpSpPr>
        <p:sp>
          <p:nvSpPr>
            <p:cNvPr id="26" name="Oval 25"/>
            <p:cNvSpPr/>
            <p:nvPr/>
          </p:nvSpPr>
          <p:spPr>
            <a:xfrm>
              <a:off x="8476201" y="5096351"/>
              <a:ext cx="861430" cy="861430"/>
            </a:xfrm>
            <a:prstGeom prst="ellipse">
              <a:avLst/>
            </a:prstGeom>
            <a:solidFill>
              <a:srgbClr val="C6D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FontAwesome" pitchFamily="2" charset="0"/>
                </a:rPr>
                <a:t></a:t>
              </a:r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85256" y="5094741"/>
              <a:ext cx="2412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Module Moodle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52" name="Teardrop 51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Teardrop 52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Teardrop 53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57" name="Rectangle 56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51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/>
          </p:nvPr>
        </p:nvGraphicFramePr>
        <p:xfrm>
          <a:off x="-38101" y="0"/>
          <a:ext cx="13250781" cy="695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0"/>
            <a:ext cx="12325350" cy="7010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33575"/>
            <a:ext cx="3433011" cy="3143250"/>
          </a:xfrm>
          <a:prstGeom prst="rect">
            <a:avLst/>
          </a:prstGeom>
          <a:solidFill>
            <a:srgbClr val="A1BB2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543300"/>
            <a:ext cx="343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XCCM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3010" y="1933575"/>
            <a:ext cx="230606" cy="314325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247" y="4128085"/>
            <a:ext cx="306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Je</a:t>
            </a:r>
            <a:r>
              <a:rPr lang="en-US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ne </a:t>
            </a:r>
            <a:r>
              <a:rPr lang="en-US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connais</a:t>
            </a:r>
            <a:r>
              <a:rPr lang="en-US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pas la signification du </a:t>
            </a:r>
            <a:r>
              <a:rPr lang="en-US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sigle</a:t>
            </a:r>
            <a:r>
              <a:rPr lang="en-US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désolé</a:t>
            </a:r>
            <a:r>
              <a:rPr lang="en-US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2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4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XCCM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Something</a:t>
            </a:r>
          </a:p>
        </p:txBody>
      </p:sp>
      <p:sp>
        <p:nvSpPr>
          <p:cNvPr id="28" name="Freeform 239"/>
          <p:cNvSpPr>
            <a:spLocks noEditPoints="1"/>
          </p:cNvSpPr>
          <p:nvPr/>
        </p:nvSpPr>
        <p:spPr bwMode="auto">
          <a:xfrm>
            <a:off x="8604570" y="13042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40"/>
          <p:cNvSpPr>
            <a:spLocks noEditPoints="1"/>
          </p:cNvSpPr>
          <p:nvPr/>
        </p:nvSpPr>
        <p:spPr bwMode="auto">
          <a:xfrm>
            <a:off x="7618732" y="3548173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41"/>
          <p:cNvSpPr>
            <a:spLocks noEditPoints="1"/>
          </p:cNvSpPr>
          <p:nvPr/>
        </p:nvSpPr>
        <p:spPr bwMode="auto">
          <a:xfrm>
            <a:off x="6154089" y="3058338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47"/>
          <p:cNvSpPr>
            <a:spLocks noEditPoints="1"/>
          </p:cNvSpPr>
          <p:nvPr/>
        </p:nvSpPr>
        <p:spPr bwMode="auto">
          <a:xfrm>
            <a:off x="8463282" y="4394311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8"/>
          <p:cNvSpPr>
            <a:spLocks noEditPoints="1"/>
          </p:cNvSpPr>
          <p:nvPr/>
        </p:nvSpPr>
        <p:spPr bwMode="auto">
          <a:xfrm>
            <a:off x="9590408" y="22757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49"/>
          <p:cNvSpPr>
            <a:spLocks noEditPoints="1"/>
          </p:cNvSpPr>
          <p:nvPr/>
        </p:nvSpPr>
        <p:spPr bwMode="auto">
          <a:xfrm>
            <a:off x="6768452" y="3674287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41"/>
          <p:cNvSpPr>
            <a:spLocks noEditPoints="1"/>
          </p:cNvSpPr>
          <p:nvPr/>
        </p:nvSpPr>
        <p:spPr bwMode="auto">
          <a:xfrm>
            <a:off x="5517501" y="4441243"/>
            <a:ext cx="1310892" cy="1310892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49"/>
          <p:cNvSpPr>
            <a:spLocks noEditPoints="1"/>
          </p:cNvSpPr>
          <p:nvPr/>
        </p:nvSpPr>
        <p:spPr bwMode="auto">
          <a:xfrm>
            <a:off x="5994863" y="4918605"/>
            <a:ext cx="356167" cy="356167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5851559" y="3010620"/>
            <a:ext cx="1484236" cy="1461944"/>
            <a:chOff x="5808697" y="2954413"/>
            <a:chExt cx="1484236" cy="1461944"/>
          </a:xfrm>
        </p:grpSpPr>
        <p:sp>
          <p:nvSpPr>
            <p:cNvPr id="2" name="Block Arc 1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ight Triangle 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9076338" y="959988"/>
            <a:ext cx="2288006" cy="2253642"/>
            <a:chOff x="5808697" y="2954413"/>
            <a:chExt cx="1484236" cy="1461944"/>
          </a:xfrm>
        </p:grpSpPr>
        <p:sp>
          <p:nvSpPr>
            <p:cNvPr id="41" name="Block Arc 40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96080" y="2224643"/>
            <a:ext cx="4944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Regrouper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 de petits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élements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 pour former un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cours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766" y="1863652"/>
            <a:ext cx="29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Idée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génerale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8926" y="3273724"/>
            <a:ext cx="1316259" cy="467965"/>
            <a:chOff x="1068926" y="3273724"/>
            <a:chExt cx="1316259" cy="467965"/>
          </a:xfrm>
        </p:grpSpPr>
        <p:sp>
          <p:nvSpPr>
            <p:cNvPr id="49" name="TextBox 48"/>
            <p:cNvSpPr txBox="1">
              <a:spLocks noChangeAspect="1"/>
            </p:cNvSpPr>
            <p:nvPr/>
          </p:nvSpPr>
          <p:spPr>
            <a:xfrm>
              <a:off x="1068926" y="3273724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rgbClr val="A1BB22"/>
                  </a:solidFill>
                  <a:latin typeface="FontAwesome" pitchFamily="2" charset="0"/>
                </a:rPr>
                <a:t></a:t>
              </a:r>
              <a:endParaRPr lang="ru-RU" sz="2800" dirty="0">
                <a:solidFill>
                  <a:srgbClr val="A1BB2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35272" y="3321044"/>
              <a:ext cx="849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en-US" dirty="0" err="1">
                  <a:solidFill>
                    <a:srgbClr val="A1BB22"/>
                  </a:solidFill>
                  <a:latin typeface="Lato Black" panose="020F0A02020204030203" pitchFamily="34" charset="0"/>
                </a:rPr>
                <a:t>Cours</a:t>
              </a:r>
              <a:endParaRPr lang="ru-RU" dirty="0">
                <a:solidFill>
                  <a:srgbClr val="A1BB2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93641" y="3926495"/>
            <a:ext cx="1174115" cy="467965"/>
            <a:chOff x="1093641" y="3926495"/>
            <a:chExt cx="1174115" cy="467965"/>
          </a:xfrm>
        </p:grpSpPr>
        <p:sp>
          <p:nvSpPr>
            <p:cNvPr id="50" name="TextBox 49"/>
            <p:cNvSpPr txBox="1">
              <a:spLocks noChangeAspect="1"/>
            </p:cNvSpPr>
            <p:nvPr/>
          </p:nvSpPr>
          <p:spPr>
            <a:xfrm>
              <a:off x="1093641" y="3926495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ontAwesome" pitchFamily="2" charset="0"/>
                </a:rPr>
                <a:t>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3388" y="3974324"/>
              <a:ext cx="734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fr-CM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Partie</a:t>
              </a:r>
              <a:endParaRPr lang="ru-RU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8925" y="4579264"/>
            <a:ext cx="1658385" cy="467965"/>
            <a:chOff x="1068925" y="4579264"/>
            <a:chExt cx="1658385" cy="467965"/>
          </a:xfrm>
        </p:grpSpPr>
        <p:sp>
          <p:nvSpPr>
            <p:cNvPr id="51" name="TextBox 50"/>
            <p:cNvSpPr txBox="1">
              <a:spLocks noChangeAspect="1"/>
            </p:cNvSpPr>
            <p:nvPr/>
          </p:nvSpPr>
          <p:spPr>
            <a:xfrm>
              <a:off x="1068925" y="4579264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rgbClr val="C6DE4E"/>
                  </a:solidFill>
                  <a:latin typeface="FontAwesome" pitchFamily="2" charset="0"/>
                </a:rPr>
                <a:t></a:t>
              </a:r>
              <a:endParaRPr lang="ru-RU" sz="2800" dirty="0">
                <a:solidFill>
                  <a:srgbClr val="C6DE4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61606" y="4627604"/>
              <a:ext cx="1165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en-US" dirty="0" err="1">
                  <a:solidFill>
                    <a:srgbClr val="C6DE4E"/>
                  </a:solidFill>
                  <a:latin typeface="Lato Black" panose="020F0A02020204030203" pitchFamily="34" charset="0"/>
                </a:rPr>
                <a:t>Chapitre</a:t>
              </a:r>
              <a:endParaRPr lang="ru-RU" dirty="0">
                <a:solidFill>
                  <a:srgbClr val="C6DE4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68924" y="5176139"/>
            <a:ext cx="3133034" cy="467965"/>
            <a:chOff x="1068924" y="5176139"/>
            <a:chExt cx="3133034" cy="467965"/>
          </a:xfrm>
        </p:grpSpPr>
        <p:sp>
          <p:nvSpPr>
            <p:cNvPr id="52" name="TextBox 51"/>
            <p:cNvSpPr txBox="1">
              <a:spLocks noChangeAspect="1"/>
            </p:cNvSpPr>
            <p:nvPr/>
          </p:nvSpPr>
          <p:spPr>
            <a:xfrm>
              <a:off x="1068924" y="5176139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rgbClr val="657515"/>
                  </a:solidFill>
                  <a:latin typeface="FontAwesome" pitchFamily="2" charset="0"/>
                </a:rPr>
                <a:t></a:t>
              </a:r>
              <a:endParaRPr lang="ru-RU" sz="2800" dirty="0">
                <a:solidFill>
                  <a:srgbClr val="657515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63992" y="5274772"/>
              <a:ext cx="2637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en-US" dirty="0" err="1">
                  <a:solidFill>
                    <a:srgbClr val="657515"/>
                  </a:solidFill>
                  <a:latin typeface="Lato Black" panose="020F0A02020204030203" pitchFamily="34" charset="0"/>
                </a:rPr>
                <a:t>Paragraphe</a:t>
              </a:r>
              <a:r>
                <a:rPr lang="en-US" dirty="0">
                  <a:solidFill>
                    <a:srgbClr val="657515"/>
                  </a:solidFill>
                  <a:latin typeface="Lato Black" panose="020F0A02020204030203" pitchFamily="34" charset="0"/>
                </a:rPr>
                <a:t> et Notion</a:t>
              </a:r>
              <a:endParaRPr lang="ru-RU" dirty="0">
                <a:solidFill>
                  <a:srgbClr val="657515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71" name="Teardrop 70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Teardrop 71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Teardrop 72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76" name="Rectangle 7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5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5" grpId="0" animBg="1"/>
      <p:bldP spid="35" grpId="1" animBg="1"/>
      <p:bldP spid="36" grpId="0" animBg="1"/>
      <p:bldP spid="46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/>
          </p:nvPr>
        </p:nvGraphicFramePr>
        <p:xfrm>
          <a:off x="-38101" y="0"/>
          <a:ext cx="13250781" cy="695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0"/>
            <a:ext cx="12325350" cy="7010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33575"/>
            <a:ext cx="3433011" cy="3143250"/>
          </a:xfrm>
          <a:prstGeom prst="rect">
            <a:avLst/>
          </a:prstGeom>
          <a:solidFill>
            <a:srgbClr val="A1BB2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543300"/>
            <a:ext cx="3433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INTRANET MOOC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3010" y="1933575"/>
            <a:ext cx="230606" cy="314325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INTRANET MOOC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Ajout</a:t>
            </a:r>
            <a:r>
              <a:rPr lang="en-US" dirty="0"/>
              <a:t> de </a:t>
            </a:r>
            <a:r>
              <a:rPr lang="en-US" dirty="0" err="1"/>
              <a:t>fonctionnalités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2673" y="1919862"/>
            <a:ext cx="5079872" cy="923330"/>
            <a:chOff x="822673" y="1919862"/>
            <a:chExt cx="5079872" cy="923330"/>
          </a:xfrm>
        </p:grpSpPr>
        <p:sp>
          <p:nvSpPr>
            <p:cNvPr id="3" name="Rectangle 2"/>
            <p:cNvSpPr/>
            <p:nvPr/>
          </p:nvSpPr>
          <p:spPr>
            <a:xfrm>
              <a:off x="822673" y="1953354"/>
              <a:ext cx="861430" cy="861430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1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36945" y="1919862"/>
              <a:ext cx="416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Donner la possibilité à un enseignant de créer son évaluation et le rendre accessible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2673" y="3520103"/>
            <a:ext cx="5079872" cy="1200329"/>
            <a:chOff x="822673" y="3520103"/>
            <a:chExt cx="5079872" cy="1200329"/>
          </a:xfrm>
        </p:grpSpPr>
        <p:sp>
          <p:nvSpPr>
            <p:cNvPr id="10" name="Rectangle 9"/>
            <p:cNvSpPr/>
            <p:nvPr/>
          </p:nvSpPr>
          <p:spPr>
            <a:xfrm>
              <a:off x="822673" y="3520103"/>
              <a:ext cx="861430" cy="861430"/>
            </a:xfrm>
            <a:prstGeom prst="rect">
              <a:avLst/>
            </a:prstGeom>
            <a:solidFill>
              <a:srgbClr val="657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2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36945" y="3520103"/>
              <a:ext cx="416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Offrez un espace aux étudiants pour déposer des devoirs qui seront accessible par l’enseignant titulaire de la matière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2673" y="5086852"/>
            <a:ext cx="5079872" cy="923330"/>
            <a:chOff x="822673" y="5086852"/>
            <a:chExt cx="5079872" cy="923330"/>
          </a:xfrm>
        </p:grpSpPr>
        <p:sp>
          <p:nvSpPr>
            <p:cNvPr id="11" name="Rectangle 10"/>
            <p:cNvSpPr/>
            <p:nvPr/>
          </p:nvSpPr>
          <p:spPr>
            <a:xfrm>
              <a:off x="822673" y="5086852"/>
              <a:ext cx="861430" cy="8614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3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6945" y="5086852"/>
              <a:ext cx="416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Des statistiques pour voir le taux de participation par  étudiants au devoirs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30275" y="1918252"/>
            <a:ext cx="5074655" cy="1200329"/>
            <a:chOff x="6430275" y="1918252"/>
            <a:chExt cx="5074655" cy="1200329"/>
          </a:xfrm>
        </p:grpSpPr>
        <p:sp>
          <p:nvSpPr>
            <p:cNvPr id="12" name="Rectangle 11"/>
            <p:cNvSpPr/>
            <p:nvPr/>
          </p:nvSpPr>
          <p:spPr>
            <a:xfrm>
              <a:off x="6430275" y="1953354"/>
              <a:ext cx="861430" cy="8614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4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9330" y="1918252"/>
              <a:ext cx="416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Donner la possibilité à l’étudiant de voir sa note pour l’évaluation qu’il a fait et lui permettre d’avoir un récapitulatif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30275" y="3518493"/>
            <a:ext cx="5074655" cy="923330"/>
            <a:chOff x="6430275" y="3518493"/>
            <a:chExt cx="5074655" cy="923330"/>
          </a:xfrm>
        </p:grpSpPr>
        <p:sp>
          <p:nvSpPr>
            <p:cNvPr id="13" name="Rectangle 12"/>
            <p:cNvSpPr/>
            <p:nvPr/>
          </p:nvSpPr>
          <p:spPr>
            <a:xfrm>
              <a:off x="6430275" y="3520103"/>
              <a:ext cx="861430" cy="861430"/>
            </a:xfrm>
            <a:prstGeom prst="rect">
              <a:avLst/>
            </a:prstGeom>
            <a:solidFill>
              <a:srgbClr val="C6D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5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39330" y="3518493"/>
              <a:ext cx="416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Permettre à un enseignant de doter ses exercices de plusieurs caractéristiques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30275" y="5085242"/>
            <a:ext cx="5074655" cy="863040"/>
            <a:chOff x="6430275" y="5085242"/>
            <a:chExt cx="5074655" cy="863040"/>
          </a:xfrm>
        </p:grpSpPr>
        <p:sp>
          <p:nvSpPr>
            <p:cNvPr id="14" name="Rectangle 13"/>
            <p:cNvSpPr/>
            <p:nvPr/>
          </p:nvSpPr>
          <p:spPr>
            <a:xfrm>
              <a:off x="6430275" y="5086852"/>
              <a:ext cx="861430" cy="861430"/>
            </a:xfrm>
            <a:prstGeom prst="rect">
              <a:avLst/>
            </a:prstGeom>
            <a:solidFill>
              <a:srgbClr val="899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6</a:t>
              </a:r>
              <a:endParaRPr lang="ru-RU" sz="2400" dirty="0">
                <a:solidFill>
                  <a:prstClr val="white"/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39330" y="5085242"/>
              <a:ext cx="416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Black" panose="020F0A02020204030203" pitchFamily="34" charset="0"/>
                  <a:cs typeface="Lato Black" panose="020F0A02020204030203" pitchFamily="34" charset="0"/>
                </a:rPr>
                <a:t>Continuer dans l’IHM d’origine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51" name="Teardrop 50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ardrop 51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Teardrop 52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56" name="Rectangle 5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1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380317" y="1461246"/>
            <a:ext cx="1532964" cy="1592917"/>
            <a:chOff x="5380317" y="2017058"/>
            <a:chExt cx="1532964" cy="1592917"/>
          </a:xfrm>
          <a:solidFill>
            <a:srgbClr val="A1BB22"/>
          </a:solidFill>
        </p:grpSpPr>
        <p:sp>
          <p:nvSpPr>
            <p:cNvPr id="2" name="Oval 1"/>
            <p:cNvSpPr/>
            <p:nvPr/>
          </p:nvSpPr>
          <p:spPr>
            <a:xfrm>
              <a:off x="5380317" y="2017058"/>
              <a:ext cx="1532964" cy="15329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6026149" y="3441700"/>
              <a:ext cx="241300" cy="16827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823633" y="190456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94"/>
            <a:r>
              <a:rPr lang="en-US" sz="3600" dirty="0">
                <a:solidFill>
                  <a:prstClr val="white"/>
                </a:solidFill>
                <a:latin typeface="FontAwesome" pitchFamily="2" charset="0"/>
              </a:rPr>
              <a:t></a:t>
            </a:r>
            <a:endParaRPr lang="ru-RU" sz="36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5485" y="3057742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BIENVENUE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22748" y="3449657"/>
            <a:ext cx="384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Bienvenue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pour le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projet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4GI IHM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57783" y="3988267"/>
            <a:ext cx="8136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Cet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exposé me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permettra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de presenter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le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projet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d’intranet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mooc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associé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cours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d’IHM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2747" y="5521012"/>
            <a:ext cx="384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rPr>
              <a:t>Let`s start!</a:t>
            </a:r>
          </a:p>
        </p:txBody>
      </p:sp>
      <p:sp>
        <p:nvSpPr>
          <p:cNvPr id="3" name="Rectangle 2"/>
          <p:cNvSpPr/>
          <p:nvPr/>
        </p:nvSpPr>
        <p:spPr>
          <a:xfrm>
            <a:off x="5823633" y="5921122"/>
            <a:ext cx="646331" cy="45719"/>
          </a:xfrm>
          <a:prstGeom prst="rect">
            <a:avLst/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6146797" y="5966841"/>
            <a:ext cx="2" cy="891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1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/>
      <p:bldP spid="18" grpId="0"/>
      <p:bldP spid="2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46799" y="-2499"/>
            <a:ext cx="0" cy="684779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9191" y="1302746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ardrop 10"/>
          <p:cNvSpPr/>
          <p:nvPr/>
        </p:nvSpPr>
        <p:spPr>
          <a:xfrm rot="2700000">
            <a:off x="4317086" y="901663"/>
            <a:ext cx="802166" cy="802166"/>
          </a:xfrm>
          <a:prstGeom prst="teardrop">
            <a:avLst/>
          </a:prstGeom>
          <a:noFill/>
          <a:ln w="57150">
            <a:solidFill>
              <a:srgbClr val="A1B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70597" y="1227368"/>
            <a:ext cx="150756" cy="150756"/>
          </a:xfrm>
          <a:prstGeom prst="ellipse">
            <a:avLst/>
          </a:prstGeom>
          <a:solidFill>
            <a:srgbClr val="A1BB2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278352" y="2683369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13500000">
            <a:off x="7160389" y="2282286"/>
            <a:ext cx="802166" cy="802166"/>
          </a:xfrm>
          <a:prstGeom prst="teardrop">
            <a:avLst/>
          </a:prstGeom>
          <a:noFill/>
          <a:ln w="57150">
            <a:solidFill>
              <a:srgbClr val="657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70598" y="2607991"/>
            <a:ext cx="150756" cy="150756"/>
          </a:xfrm>
          <a:prstGeom prst="ellipse">
            <a:avLst/>
          </a:prstGeom>
          <a:solidFill>
            <a:srgbClr val="65751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379191" y="3907104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ardrop 49"/>
          <p:cNvSpPr/>
          <p:nvPr/>
        </p:nvSpPr>
        <p:spPr>
          <a:xfrm rot="2700000">
            <a:off x="4317086" y="3506021"/>
            <a:ext cx="802166" cy="802166"/>
          </a:xfrm>
          <a:prstGeom prst="teardrop">
            <a:avLst/>
          </a:prstGeom>
          <a:noFill/>
          <a:ln w="57150">
            <a:solidFill>
              <a:srgbClr val="C6D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70597" y="3831726"/>
            <a:ext cx="150756" cy="150756"/>
          </a:xfrm>
          <a:prstGeom prst="ellipse">
            <a:avLst/>
          </a:prstGeom>
          <a:solidFill>
            <a:srgbClr val="C6DE4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6278351" y="5210284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ardrop 52"/>
          <p:cNvSpPr/>
          <p:nvPr/>
        </p:nvSpPr>
        <p:spPr>
          <a:xfrm rot="13500000">
            <a:off x="7160388" y="4809201"/>
            <a:ext cx="802166" cy="802166"/>
          </a:xfrm>
          <a:prstGeom prst="teardrop">
            <a:avLst/>
          </a:prstGeom>
          <a:noFill/>
          <a:ln w="57150">
            <a:solidFill>
              <a:srgbClr val="899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70597" y="5134906"/>
            <a:ext cx="150756" cy="150756"/>
          </a:xfrm>
          <a:prstGeom prst="ellipse">
            <a:avLst/>
          </a:prstGeom>
          <a:solidFill>
            <a:srgbClr val="899F1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52887" y="735528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8898" y="2097094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48108" y="3377458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5893" y="4701451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07849" y="907073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XCSM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68063" y="2258899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XCCM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29558" y="3510104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NOTIFICATION MOODLE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68063" y="4846122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INTRANET MOOC</a:t>
            </a:r>
          </a:p>
        </p:txBody>
      </p:sp>
    </p:spTree>
    <p:extLst>
      <p:ext uri="{BB962C8B-B14F-4D97-AF65-F5344CB8AC3E}">
        <p14:creationId xmlns:p14="http://schemas.microsoft.com/office/powerpoint/2010/main" val="40447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5" grpId="0" animBg="1"/>
      <p:bldP spid="36" grpId="0" animBg="1"/>
      <p:bldP spid="50" grpId="0" animBg="1"/>
      <p:bldP spid="51" grpId="0" animBg="1"/>
      <p:bldP spid="53" grpId="0" animBg="1"/>
      <p:bldP spid="54" grpId="0" animBg="1"/>
      <p:bldP spid="20" grpId="0"/>
      <p:bldP spid="58" grpId="0"/>
      <p:bldP spid="59" grpId="0"/>
      <p:bldP spid="60" grpId="0"/>
      <p:bldP spid="61" grpId="0"/>
      <p:bldP spid="63" grpId="0"/>
      <p:bldP spid="65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endCxn id="53" idx="7"/>
          </p:cNvCxnSpPr>
          <p:nvPr/>
        </p:nvCxnSpPr>
        <p:spPr>
          <a:xfrm flipH="1">
            <a:off x="6145975" y="-2499"/>
            <a:ext cx="824" cy="47039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9191" y="1302746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ardrop 10"/>
          <p:cNvSpPr/>
          <p:nvPr/>
        </p:nvSpPr>
        <p:spPr>
          <a:xfrm rot="2700000">
            <a:off x="4317086" y="901663"/>
            <a:ext cx="802166" cy="802166"/>
          </a:xfrm>
          <a:prstGeom prst="teardrop">
            <a:avLst/>
          </a:prstGeom>
          <a:noFill/>
          <a:ln w="57150">
            <a:solidFill>
              <a:srgbClr val="899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70597" y="1227368"/>
            <a:ext cx="150756" cy="150756"/>
          </a:xfrm>
          <a:prstGeom prst="ellipse">
            <a:avLst/>
          </a:prstGeom>
          <a:solidFill>
            <a:srgbClr val="899F1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278352" y="2683369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13500000">
            <a:off x="7160389" y="2282286"/>
            <a:ext cx="802166" cy="802166"/>
          </a:xfrm>
          <a:prstGeom prst="teardrop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070598" y="2607991"/>
            <a:ext cx="150756" cy="15075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379191" y="3907104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ardrop 49"/>
          <p:cNvSpPr/>
          <p:nvPr/>
        </p:nvSpPr>
        <p:spPr>
          <a:xfrm rot="2700000">
            <a:off x="4317086" y="3506021"/>
            <a:ext cx="802166" cy="802166"/>
          </a:xfrm>
          <a:prstGeom prst="teardrop">
            <a:avLst/>
          </a:prstGeom>
          <a:noFill/>
          <a:ln w="57150">
            <a:solidFill>
              <a:srgbClr val="657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070597" y="3831726"/>
            <a:ext cx="150756" cy="150756"/>
          </a:xfrm>
          <a:prstGeom prst="ellipse">
            <a:avLst/>
          </a:prstGeom>
          <a:solidFill>
            <a:srgbClr val="65751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ardrop 52"/>
          <p:cNvSpPr/>
          <p:nvPr/>
        </p:nvSpPr>
        <p:spPr>
          <a:xfrm rot="18900000">
            <a:off x="5744892" y="4867585"/>
            <a:ext cx="802166" cy="802166"/>
          </a:xfrm>
          <a:prstGeom prst="teardrop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52887" y="735528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8898" y="2097094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48108" y="3377458"/>
            <a:ext cx="49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07849" y="907073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PHASES DES QUESTIONS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68063" y="2258899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REPARTITION DES GROUPES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29558" y="3510104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DEFINITION DES DELAIS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21923" y="5681231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FIN DE LA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5360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5" grpId="0" animBg="1"/>
      <p:bldP spid="36" grpId="0" animBg="1"/>
      <p:bldP spid="50" grpId="0" animBg="1"/>
      <p:bldP spid="51" grpId="0" animBg="1"/>
      <p:bldP spid="53" grpId="0" animBg="1"/>
      <p:bldP spid="20" grpId="0"/>
      <p:bldP spid="58" grpId="0"/>
      <p:bldP spid="59" grpId="0"/>
      <p:bldP spid="61" grpId="0"/>
      <p:bldP spid="63" grpId="0"/>
      <p:bldP spid="65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/>
          </p:nvPr>
        </p:nvGraphicFramePr>
        <p:xfrm>
          <a:off x="-38101" y="0"/>
          <a:ext cx="13250781" cy="695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0"/>
            <a:ext cx="12325350" cy="7010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33575"/>
            <a:ext cx="3433011" cy="3143250"/>
          </a:xfrm>
          <a:prstGeom prst="rect">
            <a:avLst/>
          </a:prstGeom>
          <a:solidFill>
            <a:srgbClr val="A1BB2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543300"/>
            <a:ext cx="343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XCSM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3010" y="1933575"/>
            <a:ext cx="230606" cy="314325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247" y="4128085"/>
            <a:ext cx="306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eXtended</a:t>
            </a:r>
            <a:r>
              <a:rPr lang="en-US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Content Structured Module</a:t>
            </a:r>
          </a:p>
        </p:txBody>
      </p:sp>
    </p:spTree>
    <p:extLst>
      <p:ext uri="{BB962C8B-B14F-4D97-AF65-F5344CB8AC3E}">
        <p14:creationId xmlns:p14="http://schemas.microsoft.com/office/powerpoint/2010/main" val="22613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4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XCSM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eXtend</a:t>
            </a:r>
            <a:r>
              <a:rPr lang="en-US" dirty="0"/>
              <a:t> Content Structured Module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45697" y="1816100"/>
            <a:ext cx="7670800" cy="1676400"/>
            <a:chOff x="3845697" y="1816100"/>
            <a:chExt cx="7670800" cy="1676400"/>
          </a:xfrm>
        </p:grpSpPr>
        <p:sp>
          <p:nvSpPr>
            <p:cNvPr id="2" name="Rounded Rectangle 1"/>
            <p:cNvSpPr/>
            <p:nvPr/>
          </p:nvSpPr>
          <p:spPr>
            <a:xfrm>
              <a:off x="3998097" y="1816100"/>
              <a:ext cx="7518400" cy="1676400"/>
            </a:xfrm>
            <a:prstGeom prst="roundRect">
              <a:avLst>
                <a:gd name="adj" fmla="val 50000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Diamond 2"/>
            <p:cNvSpPr/>
            <p:nvPr/>
          </p:nvSpPr>
          <p:spPr>
            <a:xfrm>
              <a:off x="3845697" y="2368550"/>
              <a:ext cx="571500" cy="571500"/>
            </a:xfrm>
            <a:prstGeom prst="diamond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000" y="4191000"/>
            <a:ext cx="7670800" cy="1676400"/>
            <a:chOff x="635000" y="4191000"/>
            <a:chExt cx="7670800" cy="1676400"/>
          </a:xfrm>
        </p:grpSpPr>
        <p:sp>
          <p:nvSpPr>
            <p:cNvPr id="31" name="Rounded Rectangle 30"/>
            <p:cNvSpPr/>
            <p:nvPr/>
          </p:nvSpPr>
          <p:spPr>
            <a:xfrm>
              <a:off x="635000" y="4191000"/>
              <a:ext cx="7518400" cy="1676400"/>
            </a:xfrm>
            <a:prstGeom prst="roundRect">
              <a:avLst>
                <a:gd name="adj" fmla="val 50000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Diamond 31"/>
            <p:cNvSpPr/>
            <p:nvPr/>
          </p:nvSpPr>
          <p:spPr>
            <a:xfrm>
              <a:off x="7734300" y="4743450"/>
              <a:ext cx="571500" cy="571500"/>
            </a:xfrm>
            <a:prstGeom prst="diamond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3" name="Diagram 32"/>
          <p:cNvGraphicFramePr/>
          <p:nvPr>
            <p:extLst/>
          </p:nvPr>
        </p:nvGraphicFramePr>
        <p:xfrm>
          <a:off x="2028663" y="1867956"/>
          <a:ext cx="1600581" cy="165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24525" y="2123385"/>
            <a:ext cx="5324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Un module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permettant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découper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un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cours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dans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un format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spéciale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de petites notions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élementaires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pour un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étudiant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et de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permettre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la navigation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525" y="4495540"/>
            <a:ext cx="53244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Cette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application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présente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beaucoup de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lacunes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mais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l’idée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Générale derrière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est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Filons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ça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au gars de 4GI.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Ils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vont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bosser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rire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b="1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vicieux</a:t>
            </a: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1400" i="1" dirty="0">
              <a:solidFill>
                <a:prstClr val="black">
                  <a:lumMod val="75000"/>
                  <a:lumOff val="25000"/>
                </a:prst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37025" y="1939925"/>
            <a:ext cx="1455392" cy="1435100"/>
            <a:chOff x="4137025" y="1939925"/>
            <a:chExt cx="1455392" cy="1435100"/>
          </a:xfrm>
        </p:grpSpPr>
        <p:sp>
          <p:nvSpPr>
            <p:cNvPr id="5" name="Oval 4"/>
            <p:cNvSpPr/>
            <p:nvPr/>
          </p:nvSpPr>
          <p:spPr>
            <a:xfrm>
              <a:off x="4137025" y="1939925"/>
              <a:ext cx="1455392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Le Batch</a:t>
              </a:r>
              <a:endParaRPr lang="en-US" sz="1200" i="1" dirty="0">
                <a:solidFill>
                  <a:srgbClr val="A1BB22"/>
                </a:solidFill>
                <a:latin typeface="Lato Light" panose="020F0402020204030203" pitchFamily="34" charset="0"/>
                <a:cs typeface="Lato Light" panose="020F0402020204030203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270347" y="2096742"/>
              <a:ext cx="1137975" cy="1137975"/>
            </a:xfrm>
            <a:prstGeom prst="ellipse">
              <a:avLst/>
            </a:prstGeom>
            <a:noFill/>
            <a:ln w="38100">
              <a:solidFill>
                <a:srgbClr val="A1B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1772" y="4315863"/>
            <a:ext cx="1435100" cy="1435100"/>
            <a:chOff x="6591772" y="4315863"/>
            <a:chExt cx="1435100" cy="1435100"/>
          </a:xfrm>
        </p:grpSpPr>
        <p:sp>
          <p:nvSpPr>
            <p:cNvPr id="14" name="Oval 13"/>
            <p:cNvSpPr/>
            <p:nvPr/>
          </p:nvSpPr>
          <p:spPr>
            <a:xfrm>
              <a:off x="6591772" y="4315863"/>
              <a:ext cx="1435100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Djobiii</a:t>
              </a:r>
              <a:endParaRPr lang="en-US" sz="1200" i="1" dirty="0">
                <a:solidFill>
                  <a:srgbClr val="A1BB22"/>
                </a:solidFill>
                <a:latin typeface="Lato Light" panose="020F0402020204030203" pitchFamily="34" charset="0"/>
                <a:cs typeface="Lato Light" panose="020F0402020204030203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725094" y="4472680"/>
              <a:ext cx="1137975" cy="1137975"/>
            </a:xfrm>
            <a:prstGeom prst="ellipse">
              <a:avLst/>
            </a:prstGeom>
            <a:noFill/>
            <a:ln w="38100">
              <a:solidFill>
                <a:srgbClr val="657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5" name="Diagram 34"/>
          <p:cNvGraphicFramePr/>
          <p:nvPr>
            <p:extLst/>
          </p:nvPr>
        </p:nvGraphicFramePr>
        <p:xfrm>
          <a:off x="8505663" y="4191000"/>
          <a:ext cx="1600581" cy="165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6" name="Rectangle 35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44" name="Teardrop 43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ardrop 44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ardrop 45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49" name="Rectangle 48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97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P spid="9" grpId="0"/>
      <p:bldP spid="12" grpId="0"/>
      <p:bldGraphic spid="3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xCSM</a:t>
            </a:r>
            <a:endParaRPr lang="en-US" dirty="0">
              <a:solidFill>
                <a:srgbClr val="A1BB22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eXtended</a:t>
            </a:r>
            <a:r>
              <a:rPr lang="en-US" dirty="0"/>
              <a:t> Content Structured Module</a:t>
            </a:r>
          </a:p>
        </p:txBody>
      </p:sp>
      <p:sp>
        <p:nvSpPr>
          <p:cNvPr id="28" name="Freeform 239"/>
          <p:cNvSpPr>
            <a:spLocks noEditPoints="1"/>
          </p:cNvSpPr>
          <p:nvPr/>
        </p:nvSpPr>
        <p:spPr bwMode="auto">
          <a:xfrm>
            <a:off x="8604570" y="13042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40"/>
          <p:cNvSpPr>
            <a:spLocks noEditPoints="1"/>
          </p:cNvSpPr>
          <p:nvPr/>
        </p:nvSpPr>
        <p:spPr bwMode="auto">
          <a:xfrm>
            <a:off x="7618732" y="3548173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41"/>
          <p:cNvSpPr>
            <a:spLocks noEditPoints="1"/>
          </p:cNvSpPr>
          <p:nvPr/>
        </p:nvSpPr>
        <p:spPr bwMode="auto">
          <a:xfrm>
            <a:off x="6154089" y="3058338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47"/>
          <p:cNvSpPr>
            <a:spLocks noEditPoints="1"/>
          </p:cNvSpPr>
          <p:nvPr/>
        </p:nvSpPr>
        <p:spPr bwMode="auto">
          <a:xfrm>
            <a:off x="8463282" y="4394311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8"/>
          <p:cNvSpPr>
            <a:spLocks noEditPoints="1"/>
          </p:cNvSpPr>
          <p:nvPr/>
        </p:nvSpPr>
        <p:spPr bwMode="auto">
          <a:xfrm>
            <a:off x="9590408" y="22757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49"/>
          <p:cNvSpPr>
            <a:spLocks noEditPoints="1"/>
          </p:cNvSpPr>
          <p:nvPr/>
        </p:nvSpPr>
        <p:spPr bwMode="auto">
          <a:xfrm>
            <a:off x="6768452" y="3674287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C6D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41"/>
          <p:cNvSpPr>
            <a:spLocks noEditPoints="1"/>
          </p:cNvSpPr>
          <p:nvPr/>
        </p:nvSpPr>
        <p:spPr bwMode="auto">
          <a:xfrm>
            <a:off x="5517501" y="4441243"/>
            <a:ext cx="1310892" cy="1310892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49"/>
          <p:cNvSpPr>
            <a:spLocks noEditPoints="1"/>
          </p:cNvSpPr>
          <p:nvPr/>
        </p:nvSpPr>
        <p:spPr bwMode="auto">
          <a:xfrm>
            <a:off x="5994863" y="4918605"/>
            <a:ext cx="356167" cy="356167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rgbClr val="6575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5851559" y="3010620"/>
            <a:ext cx="1484236" cy="1461944"/>
            <a:chOff x="5808697" y="2954413"/>
            <a:chExt cx="1484236" cy="1461944"/>
          </a:xfrm>
        </p:grpSpPr>
        <p:sp>
          <p:nvSpPr>
            <p:cNvPr id="2" name="Block Arc 1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ight Triangle 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9076338" y="959988"/>
            <a:ext cx="2288006" cy="2253642"/>
            <a:chOff x="5808697" y="2954413"/>
            <a:chExt cx="1484236" cy="1461944"/>
          </a:xfrm>
        </p:grpSpPr>
        <p:sp>
          <p:nvSpPr>
            <p:cNvPr id="41" name="Block Arc 40"/>
            <p:cNvSpPr/>
            <p:nvPr/>
          </p:nvSpPr>
          <p:spPr>
            <a:xfrm rot="19540670">
              <a:off x="5808697" y="2954413"/>
              <a:ext cx="1484236" cy="1461944"/>
            </a:xfrm>
            <a:prstGeom prst="blockArc">
              <a:avLst>
                <a:gd name="adj1" fmla="val 10800000"/>
                <a:gd name="adj2" fmla="val 17330593"/>
                <a:gd name="adj3" fmla="val 4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rot="12600000">
              <a:off x="6265622" y="2956208"/>
              <a:ext cx="120650" cy="12065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96080" y="2224643"/>
            <a:ext cx="4944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Une suite de conversions du document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originale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rPr>
              <a:t> au document finale.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6766" y="1863652"/>
            <a:ext cx="29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Idée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génerale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8926" y="3273724"/>
            <a:ext cx="2895409" cy="467965"/>
            <a:chOff x="1068926" y="3273724"/>
            <a:chExt cx="2895409" cy="467965"/>
          </a:xfrm>
        </p:grpSpPr>
        <p:sp>
          <p:nvSpPr>
            <p:cNvPr id="49" name="TextBox 48"/>
            <p:cNvSpPr txBox="1">
              <a:spLocks noChangeAspect="1"/>
            </p:cNvSpPr>
            <p:nvPr/>
          </p:nvSpPr>
          <p:spPr>
            <a:xfrm>
              <a:off x="1068926" y="3273724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rgbClr val="A1BB22"/>
                  </a:solidFill>
                  <a:latin typeface="FontAwesome" pitchFamily="2" charset="0"/>
                </a:rPr>
                <a:t></a:t>
              </a:r>
              <a:endParaRPr lang="ru-RU" sz="2800" dirty="0">
                <a:solidFill>
                  <a:srgbClr val="A1BB2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35272" y="3321044"/>
              <a:ext cx="2429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en-US" dirty="0">
                  <a:solidFill>
                    <a:srgbClr val="A1BB22"/>
                  </a:solidFill>
                  <a:latin typeface="Lato Black" panose="020F0A02020204030203" pitchFamily="34" charset="0"/>
                </a:rPr>
                <a:t>Conversion </a:t>
              </a:r>
              <a:r>
                <a:rPr lang="en-US" dirty="0" err="1">
                  <a:solidFill>
                    <a:srgbClr val="A1BB22"/>
                  </a:solidFill>
                  <a:latin typeface="Lato Black" panose="020F0A02020204030203" pitchFamily="34" charset="0"/>
                </a:rPr>
                <a:t>en</a:t>
              </a:r>
              <a:r>
                <a:rPr lang="en-US" dirty="0">
                  <a:solidFill>
                    <a:srgbClr val="A1BB22"/>
                  </a:solidFill>
                  <a:latin typeface="Lato Black" panose="020F0A02020204030203" pitchFamily="34" charset="0"/>
                </a:rPr>
                <a:t> .RTF</a:t>
              </a:r>
              <a:endParaRPr lang="ru-RU" dirty="0">
                <a:solidFill>
                  <a:srgbClr val="A1BB2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93641" y="3926495"/>
            <a:ext cx="3104772" cy="467965"/>
            <a:chOff x="1093641" y="3926495"/>
            <a:chExt cx="3104772" cy="467965"/>
          </a:xfrm>
        </p:grpSpPr>
        <p:sp>
          <p:nvSpPr>
            <p:cNvPr id="50" name="TextBox 49"/>
            <p:cNvSpPr txBox="1">
              <a:spLocks noChangeAspect="1"/>
            </p:cNvSpPr>
            <p:nvPr/>
          </p:nvSpPr>
          <p:spPr>
            <a:xfrm>
              <a:off x="1093641" y="3926495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ontAwesome" pitchFamily="2" charset="0"/>
                </a:rPr>
                <a:t>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3388" y="3974324"/>
              <a:ext cx="2665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Black" panose="020F0A02020204030203" pitchFamily="34" charset="0"/>
                </a:rPr>
                <a:t>Conversion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Black" panose="020F0A02020204030203" pitchFamily="34" charset="0"/>
                </a:rPr>
                <a:t>en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Black" panose="020F0A02020204030203" pitchFamily="34" charset="0"/>
                </a:rPr>
                <a:t> XSL.fo</a:t>
              </a:r>
              <a:endParaRPr lang="ru-RU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8925" y="4579264"/>
            <a:ext cx="2973360" cy="467965"/>
            <a:chOff x="1068925" y="4579264"/>
            <a:chExt cx="2973360" cy="467965"/>
          </a:xfrm>
        </p:grpSpPr>
        <p:sp>
          <p:nvSpPr>
            <p:cNvPr id="51" name="TextBox 50"/>
            <p:cNvSpPr txBox="1">
              <a:spLocks noChangeAspect="1"/>
            </p:cNvSpPr>
            <p:nvPr/>
          </p:nvSpPr>
          <p:spPr>
            <a:xfrm>
              <a:off x="1068925" y="4579264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rgbClr val="C6DE4E"/>
                  </a:solidFill>
                  <a:latin typeface="FontAwesome" pitchFamily="2" charset="0"/>
                </a:rPr>
                <a:t></a:t>
              </a:r>
              <a:endParaRPr lang="ru-RU" sz="2800" dirty="0">
                <a:solidFill>
                  <a:srgbClr val="C6DE4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61606" y="4627604"/>
              <a:ext cx="2480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en-US" dirty="0">
                  <a:solidFill>
                    <a:srgbClr val="C6DE4E"/>
                  </a:solidFill>
                  <a:latin typeface="Lato Black" panose="020F0A02020204030203" pitchFamily="34" charset="0"/>
                </a:rPr>
                <a:t>Conversion </a:t>
              </a:r>
              <a:r>
                <a:rPr lang="en-US" dirty="0" err="1">
                  <a:solidFill>
                    <a:srgbClr val="C6DE4E"/>
                  </a:solidFill>
                  <a:latin typeface="Lato Black" panose="020F0A02020204030203" pitchFamily="34" charset="0"/>
                </a:rPr>
                <a:t>en</a:t>
              </a:r>
              <a:r>
                <a:rPr lang="en-US" dirty="0">
                  <a:solidFill>
                    <a:srgbClr val="C6DE4E"/>
                  </a:solidFill>
                  <a:latin typeface="Lato Black" panose="020F0A02020204030203" pitchFamily="34" charset="0"/>
                </a:rPr>
                <a:t> .XML</a:t>
              </a:r>
              <a:endParaRPr lang="ru-RU" dirty="0">
                <a:solidFill>
                  <a:srgbClr val="C6DE4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68924" y="5176139"/>
            <a:ext cx="3587518" cy="467965"/>
            <a:chOff x="1068924" y="5176139"/>
            <a:chExt cx="3587518" cy="467965"/>
          </a:xfrm>
        </p:grpSpPr>
        <p:sp>
          <p:nvSpPr>
            <p:cNvPr id="52" name="TextBox 51"/>
            <p:cNvSpPr txBox="1">
              <a:spLocks noChangeAspect="1"/>
            </p:cNvSpPr>
            <p:nvPr/>
          </p:nvSpPr>
          <p:spPr>
            <a:xfrm>
              <a:off x="1068924" y="5176139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defTabSz="914294"/>
              <a:r>
                <a:rPr lang="en-US" sz="2800" dirty="0">
                  <a:solidFill>
                    <a:srgbClr val="657515"/>
                  </a:solidFill>
                  <a:latin typeface="FontAwesome" pitchFamily="2" charset="0"/>
                </a:rPr>
                <a:t></a:t>
              </a:r>
              <a:endParaRPr lang="ru-RU" sz="2800" dirty="0">
                <a:solidFill>
                  <a:srgbClr val="657515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63992" y="5274772"/>
              <a:ext cx="309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94"/>
              <a:r>
                <a:rPr lang="en-US" dirty="0" err="1">
                  <a:solidFill>
                    <a:srgbClr val="657515"/>
                  </a:solidFill>
                  <a:latin typeface="Lato Black" panose="020F0A02020204030203" pitchFamily="34" charset="0"/>
                </a:rPr>
                <a:t>Recupération</a:t>
              </a:r>
              <a:r>
                <a:rPr lang="en-US" dirty="0">
                  <a:solidFill>
                    <a:srgbClr val="657515"/>
                  </a:solidFill>
                  <a:latin typeface="Lato Black" panose="020F0A02020204030203" pitchFamily="34" charset="0"/>
                </a:rPr>
                <a:t> des images</a:t>
              </a:r>
              <a:endParaRPr lang="ru-RU" dirty="0">
                <a:solidFill>
                  <a:srgbClr val="657515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71" name="Teardrop 70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Teardrop 71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Teardrop 72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76" name="Rectangle 7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9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5" grpId="0" animBg="1"/>
      <p:bldP spid="35" grpId="1" animBg="1"/>
      <p:bldP spid="36" grpId="0" animBg="1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XCSM</a:t>
            </a:r>
            <a:endParaRPr lang="en-US" dirty="0">
              <a:solidFill>
                <a:srgbClr val="A1BB22"/>
              </a:solidFill>
              <a:latin typeface="Lato Light" panose="020F03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eXtended</a:t>
            </a:r>
            <a:r>
              <a:rPr lang="en-US" dirty="0"/>
              <a:t> Content Structured 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572143" y="1532435"/>
            <a:ext cx="2471743" cy="4567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7582" y="2345508"/>
            <a:ext cx="3592875" cy="2939916"/>
          </a:xfrm>
          <a:prstGeom prst="rect">
            <a:avLst/>
          </a:prstGeom>
          <a:solidFill>
            <a:srgbClr val="F2F2F2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A1BB22"/>
                </a:solidFill>
                <a:latin typeface="FontAwesome" pitchFamily="2" charset="0"/>
              </a:rPr>
              <a:t>XCSM</a:t>
            </a:r>
            <a:endParaRPr lang="en-US" dirty="0">
              <a:solidFill>
                <a:srgbClr val="A1BB2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7226" y="1483614"/>
            <a:ext cx="7414200" cy="1569660"/>
            <a:chOff x="507226" y="1483614"/>
            <a:chExt cx="7414200" cy="1569660"/>
          </a:xfrm>
        </p:grpSpPr>
        <p:sp>
          <p:nvSpPr>
            <p:cNvPr id="2" name="Rectangle 1"/>
            <p:cNvSpPr/>
            <p:nvPr/>
          </p:nvSpPr>
          <p:spPr>
            <a:xfrm>
              <a:off x="507226" y="1532435"/>
              <a:ext cx="7069231" cy="1472019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Upload du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fichier</a:t>
              </a:r>
              <a:endParaRPr lang="en-US" sz="2000" dirty="0">
                <a:solidFill>
                  <a:prstClr val="white"/>
                </a:solidFill>
                <a:latin typeface="Lato" panose="020F0502020204030203" pitchFamily="34" charset="0"/>
              </a:endParaRPr>
            </a:p>
            <a:p>
              <a:pPr>
                <a:lnSpc>
                  <a:spcPct val="80000"/>
                </a:lnSpc>
              </a:pPr>
              <a:endParaRPr lang="en-US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L’upload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se fait avec flash player.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Donc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si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votre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navigateur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ne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possède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pas flash player, impossible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d’utiliser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l’outil</a:t>
              </a:r>
              <a:endParaRPr lang="en-US" sz="14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3423" y="1483614"/>
              <a:ext cx="8980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2912" y="3036152"/>
            <a:ext cx="7418513" cy="1569660"/>
            <a:chOff x="502912" y="3036152"/>
            <a:chExt cx="7418513" cy="1569660"/>
          </a:xfrm>
        </p:grpSpPr>
        <p:sp>
          <p:nvSpPr>
            <p:cNvPr id="27" name="Rectangle 26"/>
            <p:cNvSpPr/>
            <p:nvPr/>
          </p:nvSpPr>
          <p:spPr>
            <a:xfrm>
              <a:off x="502912" y="3080114"/>
              <a:ext cx="7069231" cy="14720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Parsage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en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.RTF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Le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parsage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en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.RTF se fait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en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utilisant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libreoffice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qui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doit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être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lance sur un port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bien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précis.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Sinon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votre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application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va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ramer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23422" y="3036152"/>
              <a:ext cx="8980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12" y="4552133"/>
            <a:ext cx="7418515" cy="1569660"/>
            <a:chOff x="502912" y="4552133"/>
            <a:chExt cx="7418515" cy="1569660"/>
          </a:xfrm>
        </p:grpSpPr>
        <p:sp>
          <p:nvSpPr>
            <p:cNvPr id="28" name="Rectangle 27"/>
            <p:cNvSpPr/>
            <p:nvPr/>
          </p:nvSpPr>
          <p:spPr>
            <a:xfrm>
              <a:off x="502912" y="4627793"/>
              <a:ext cx="7069231" cy="1472019"/>
            </a:xfrm>
            <a:prstGeom prst="rect">
              <a:avLst/>
            </a:prstGeom>
            <a:solidFill>
              <a:srgbClr val="C6D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Découpage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en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XSL.FO</a:t>
              </a:r>
              <a:endParaRPr lang="en-US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Le decoupage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utilise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une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application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uniconv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pour faire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ce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decoupage.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23424" y="4552133"/>
              <a:ext cx="8980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3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41" name="Teardrop 40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ardrop 41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ardrop 42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46" name="Rectangle 4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94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XCSM</a:t>
            </a:r>
            <a:endParaRPr lang="en-US" dirty="0">
              <a:solidFill>
                <a:srgbClr val="A1BB22"/>
              </a:solidFill>
              <a:latin typeface="Lato Light" panose="020F030202020403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eXtended</a:t>
            </a:r>
            <a:r>
              <a:rPr lang="en-US" dirty="0"/>
              <a:t> Content Structured 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572143" y="1532435"/>
            <a:ext cx="2471743" cy="4567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7582" y="2345508"/>
            <a:ext cx="3592875" cy="2939916"/>
          </a:xfrm>
          <a:prstGeom prst="rect">
            <a:avLst/>
          </a:prstGeom>
          <a:solidFill>
            <a:srgbClr val="F2F2F2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A1BB22"/>
                </a:solidFill>
                <a:latin typeface="FontAwesome" pitchFamily="2" charset="0"/>
              </a:rPr>
              <a:t>XCSM</a:t>
            </a:r>
            <a:endParaRPr lang="en-US" dirty="0">
              <a:solidFill>
                <a:srgbClr val="A1BB2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7226" y="1483614"/>
            <a:ext cx="7483128" cy="1569660"/>
            <a:chOff x="507226" y="1483614"/>
            <a:chExt cx="7483128" cy="1569660"/>
          </a:xfrm>
        </p:grpSpPr>
        <p:sp>
          <p:nvSpPr>
            <p:cNvPr id="2" name="Rectangle 1"/>
            <p:cNvSpPr/>
            <p:nvPr/>
          </p:nvSpPr>
          <p:spPr>
            <a:xfrm>
              <a:off x="507226" y="1532435"/>
              <a:ext cx="7069231" cy="1472019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Trop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liée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au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lié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au version de PHP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Si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votre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version de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php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n’est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pas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exactement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PHP 5.2.9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cela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ne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fonctionne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pas.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3423" y="1483614"/>
              <a:ext cx="9669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4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2912" y="3036152"/>
            <a:ext cx="7487441" cy="1569660"/>
            <a:chOff x="502912" y="3036152"/>
            <a:chExt cx="7487441" cy="1569660"/>
          </a:xfrm>
        </p:grpSpPr>
        <p:sp>
          <p:nvSpPr>
            <p:cNvPr id="27" name="Rectangle 26"/>
            <p:cNvSpPr/>
            <p:nvPr/>
          </p:nvSpPr>
          <p:spPr>
            <a:xfrm>
              <a:off x="502912" y="3080114"/>
              <a:ext cx="7069231" cy="14720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Ne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tourne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que sur WINDOWS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Si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votre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système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d’exploitation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sur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lequel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vous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déployé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n’est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pas Windows,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vous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</a:t>
              </a:r>
              <a:r>
                <a:rPr lang="en-US" sz="1400" dirty="0" err="1">
                  <a:solidFill>
                    <a:prstClr val="white"/>
                  </a:solidFill>
                  <a:latin typeface="Lato Light" panose="020F0302020204030203" pitchFamily="34" charset="0"/>
                </a:rPr>
                <a:t>êtes</a:t>
              </a:r>
              <a:r>
                <a:rPr lang="en-US" sz="1400" dirty="0">
                  <a:solidFill>
                    <a:prstClr val="white"/>
                  </a:solidFill>
                  <a:latin typeface="Lato Light" panose="020F0302020204030203" pitchFamily="34" charset="0"/>
                </a:rPr>
                <a:t> au champ.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23422" y="3036152"/>
              <a:ext cx="9669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12" y="4552133"/>
            <a:ext cx="7487443" cy="1569660"/>
            <a:chOff x="502912" y="4552133"/>
            <a:chExt cx="7487443" cy="1569660"/>
          </a:xfrm>
        </p:grpSpPr>
        <p:sp>
          <p:nvSpPr>
            <p:cNvPr id="28" name="Rectangle 27"/>
            <p:cNvSpPr/>
            <p:nvPr/>
          </p:nvSpPr>
          <p:spPr>
            <a:xfrm>
              <a:off x="502912" y="4627793"/>
              <a:ext cx="7069231" cy="1472019"/>
            </a:xfrm>
            <a:prstGeom prst="rect">
              <a:avLst/>
            </a:prstGeom>
            <a:solidFill>
              <a:srgbClr val="C6D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914400" rtlCol="0" anchor="ctr"/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Ne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parlons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même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 pas de </a:t>
              </a:r>
              <a:r>
                <a:rPr lang="en-US" sz="2000" dirty="0" err="1">
                  <a:solidFill>
                    <a:prstClr val="white"/>
                  </a:solidFill>
                  <a:latin typeface="Lato" panose="020F0502020204030203" pitchFamily="34" charset="0"/>
                </a:rPr>
                <a:t>l’IHM</a:t>
              </a:r>
              <a:r>
                <a:rPr lang="en-US" sz="2000" dirty="0">
                  <a:solidFill>
                    <a:prstClr val="white"/>
                  </a:solidFill>
                  <a:latin typeface="Lato" panose="020F0502020204030203" pitchFamily="34" charset="0"/>
                </a:rPr>
                <a:t>.</a:t>
              </a:r>
              <a:endParaRPr lang="en-US" sz="1400" dirty="0">
                <a:solidFill>
                  <a:prstClr val="white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23424" y="4552133"/>
              <a:ext cx="9669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prstClr val="white">
                      <a:lumMod val="95000"/>
                    </a:prstClr>
                  </a:solidFill>
                  <a:latin typeface="Lato Black" panose="020F0A02020204030203" pitchFamily="34" charset="0"/>
                </a:rPr>
                <a:t>6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1025186" y="6444625"/>
            <a:ext cx="219075" cy="45719"/>
          </a:xfrm>
          <a:prstGeom prst="rect">
            <a:avLst/>
          </a:prstGeom>
          <a:solidFill>
            <a:srgbClr val="899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657158" y="6467209"/>
            <a:ext cx="1147763" cy="266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43071" y="6444625"/>
            <a:ext cx="219075" cy="45719"/>
          </a:xfrm>
          <a:prstGeom prst="rect">
            <a:avLst/>
          </a:prstGeom>
          <a:solidFill>
            <a:srgbClr val="C6D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60956" y="6444624"/>
            <a:ext cx="21907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78841" y="6444349"/>
            <a:ext cx="219075" cy="45719"/>
          </a:xfrm>
          <a:prstGeom prst="rect">
            <a:avLst/>
          </a:prstGeom>
          <a:solidFill>
            <a:srgbClr val="657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05516" y="6444349"/>
            <a:ext cx="219075" cy="45719"/>
          </a:xfrm>
          <a:prstGeom prst="rect">
            <a:avLst/>
          </a:prstGeom>
          <a:solidFill>
            <a:srgbClr val="A1B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3585" y="6512928"/>
            <a:ext cx="395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www.yourwebsite.com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99492" y="6420539"/>
            <a:ext cx="245703" cy="245703"/>
            <a:chOff x="6838977" y="3422490"/>
            <a:chExt cx="1358153" cy="1358153"/>
          </a:xfrm>
        </p:grpSpPr>
        <p:sp>
          <p:nvSpPr>
            <p:cNvPr id="41" name="Teardrop 40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ardrop 41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ardrop 42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D890A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19615" y="651263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5000" y="491056"/>
            <a:ext cx="45720" cy="675713"/>
            <a:chOff x="455000" y="491056"/>
            <a:chExt cx="45720" cy="675713"/>
          </a:xfrm>
        </p:grpSpPr>
        <p:sp>
          <p:nvSpPr>
            <p:cNvPr id="46" name="Rectangle 45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2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523</Words>
  <Application>Microsoft Office PowerPoint</Application>
  <PresentationFormat>Grand écran</PresentationFormat>
  <Paragraphs>153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FontAwesome</vt:lpstr>
      <vt:lpstr>Lato</vt:lpstr>
      <vt:lpstr>Lato Black</vt:lpstr>
      <vt:lpstr>Lato Heavy</vt:lpstr>
      <vt:lpstr>Lato Light</vt:lpstr>
      <vt:lpstr>Lato Medium</vt:lpstr>
      <vt:lpstr>Source Sans Pro Black</vt:lpstr>
      <vt:lpstr>Office Theme</vt:lpstr>
      <vt:lpstr>DEFINITION DU PROJET IHM 4GI ENSPY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DU PROJET IHM 4GI ENSPY</dc:title>
  <dc:creator>MVONDO DJOB BARBE THYSTERE</dc:creator>
  <cp:lastModifiedBy>Windows User</cp:lastModifiedBy>
  <cp:revision>11</cp:revision>
  <dcterms:created xsi:type="dcterms:W3CDTF">2016-11-08T06:03:17Z</dcterms:created>
  <dcterms:modified xsi:type="dcterms:W3CDTF">2017-10-26T11:06:09Z</dcterms:modified>
</cp:coreProperties>
</file>