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61" r:id="rId11"/>
    <p:sldId id="263" r:id="rId12"/>
    <p:sldId id="278" r:id="rId13"/>
    <p:sldId id="266" r:id="rId14"/>
    <p:sldId id="271" r:id="rId15"/>
    <p:sldId id="27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9124" custScaleY="100000" custLinFactNeighborX="-4371"/>
      <dgm:spPr/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BB315-E83E-48D7-807D-E6DCF52B41BA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E149D48-59DB-4617-90A6-DF5E4F5CAA6C}" type="presOf" srcId="{811E3B9F-4EEB-4C2D-929A-85BC8E638A4A}" destId="{94DA54E1-0ED4-47F0-912C-8F4BC5815E21}" srcOrd="0" destOrd="0" presId="urn:microsoft.com/office/officeart/2011/layout/ThemePictureAlternatingAccent"/>
    <dgm:cxn modelId="{03A6B753-FF61-48A5-A6E9-BBE8F7E3A6BC}" type="presParOf" srcId="{94DA54E1-0ED4-47F0-912C-8F4BC5815E21}" destId="{84262F90-E6B6-4C35-B1D0-0C1F7895E0E2}" srcOrd="0" destOrd="0" presId="urn:microsoft.com/office/officeart/2011/layout/ThemePictureAlternatingAccent"/>
    <dgm:cxn modelId="{E274D6D0-34D3-42F3-A5D1-FA3C3EEB5D92}" type="presParOf" srcId="{84262F90-E6B6-4C35-B1D0-0C1F7895E0E2}" destId="{6945A5F6-A01B-499F-997B-3CBC982D696C}" srcOrd="0" destOrd="0" presId="urn:microsoft.com/office/officeart/2011/layout/ThemePictureAlternatingAccent"/>
    <dgm:cxn modelId="{B9748AFE-706A-4B10-9537-61921DD6502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9124" custScaleY="100000" custLinFactNeighborX="-4371"/>
      <dgm:spPr/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C0FA6A-D39C-47D1-B9B6-7FE7C2C7368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FD1D9E5-A327-455F-86DD-04DB1454F030}" type="presOf" srcId="{7B94AA45-897B-448F-B1BA-376B160BF57C}" destId="{47EE3406-3670-4D59-8022-61224C33A7B8}" srcOrd="0" destOrd="0" presId="urn:microsoft.com/office/officeart/2011/layout/ThemePictureAlternatingAccent"/>
    <dgm:cxn modelId="{331B5EF7-77EA-4B6C-B4DA-BC2B17DA455B}" type="presParOf" srcId="{94DA54E1-0ED4-47F0-912C-8F4BC5815E21}" destId="{84262F90-E6B6-4C35-B1D0-0C1F7895E0E2}" srcOrd="0" destOrd="0" presId="urn:microsoft.com/office/officeart/2011/layout/ThemePictureAlternatingAccent"/>
    <dgm:cxn modelId="{F8A778DC-048B-4BBB-9AFF-9272F7383172}" type="presParOf" srcId="{84262F90-E6B6-4C35-B1D0-0C1F7895E0E2}" destId="{6945A5F6-A01B-499F-997B-3CBC982D696C}" srcOrd="0" destOrd="0" presId="urn:microsoft.com/office/officeart/2011/layout/ThemePictureAlternatingAccent"/>
    <dgm:cxn modelId="{7DA34049-527C-4C46-86A6-1353B4B7283F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9124" custScaleY="100000" custLinFactNeighborX="-4371"/>
      <dgm:spPr/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B1EF917-7677-4CC0-BFF4-AE721FD15D46}" type="presOf" srcId="{7B94AA45-897B-448F-B1BA-376B160BF57C}" destId="{47EE3406-3670-4D59-8022-61224C33A7B8}" srcOrd="0" destOrd="0" presId="urn:microsoft.com/office/officeart/2011/layout/ThemePictureAlternatingAccent"/>
    <dgm:cxn modelId="{F94E26BF-9B6C-4287-84E2-96AFE1677B73}" type="presOf" srcId="{811E3B9F-4EEB-4C2D-929A-85BC8E638A4A}" destId="{94DA54E1-0ED4-47F0-912C-8F4BC5815E21}" srcOrd="0" destOrd="0" presId="urn:microsoft.com/office/officeart/2011/layout/ThemePictureAlternatingAccent"/>
    <dgm:cxn modelId="{24CACD73-E239-45FD-8C06-52DDA54DFFFB}" type="presParOf" srcId="{94DA54E1-0ED4-47F0-912C-8F4BC5815E21}" destId="{84262F90-E6B6-4C35-B1D0-0C1F7895E0E2}" srcOrd="0" destOrd="0" presId="urn:microsoft.com/office/officeart/2011/layout/ThemePictureAlternatingAccent"/>
    <dgm:cxn modelId="{9A914119-7B14-4DF0-B522-57EABF3D992F}" type="presParOf" srcId="{84262F90-E6B6-4C35-B1D0-0C1F7895E0E2}" destId="{6945A5F6-A01B-499F-997B-3CBC982D696C}" srcOrd="0" destOrd="0" presId="urn:microsoft.com/office/officeart/2011/layout/ThemePictureAlternatingAccent"/>
    <dgm:cxn modelId="{69E95AE8-D921-4C01-BD7C-495EA94BC17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AE4F3138-06CD-4D17-8063-DDF0A6232B51}" type="presOf" srcId="{A04D8F4F-E0FB-4C44-86DC-ABB15AF73F85}" destId="{A2709C78-5D27-4B3E-8193-664841B866B6}" srcOrd="0" destOrd="0" presId="urn:microsoft.com/office/officeart/2011/layout/ThemePictureAlternatingAccent"/>
    <dgm:cxn modelId="{7B20ECEE-10F3-4716-B76E-EC1778124BA7}" type="presOf" srcId="{8352B85F-1648-4A28-981E-E5946DBC3507}" destId="{03B6CB12-3D8D-456D-94A9-3BF1983F8603}" srcOrd="0" destOrd="0" presId="urn:microsoft.com/office/officeart/2011/layout/ThemePictureAlternatingAccent"/>
    <dgm:cxn modelId="{372D0B06-BB12-4314-A614-AE4C03B9622D}" type="presParOf" srcId="{03B6CB12-3D8D-456D-94A9-3BF1983F8603}" destId="{43B20EA7-63CF-49FA-8C96-FCDF46B80B86}" srcOrd="0" destOrd="0" presId="urn:microsoft.com/office/officeart/2011/layout/ThemePictureAlternatingAccent"/>
    <dgm:cxn modelId="{D485E4CB-E450-4395-9B8F-A5E310209C13}" type="presParOf" srcId="{43B20EA7-63CF-49FA-8C96-FCDF46B80B86}" destId="{EC6BC346-A7B6-4D23-A17A-9B92D4D41FF7}" srcOrd="0" destOrd="0" presId="urn:microsoft.com/office/officeart/2011/layout/ThemePictureAlternatingAccent"/>
    <dgm:cxn modelId="{972BD75A-D6CC-4557-9977-4544BB417BEC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24255532-FFEF-4272-B201-DC469C9760D4}" type="presOf" srcId="{8352B85F-1648-4A28-981E-E5946DBC3507}" destId="{03B6CB12-3D8D-456D-94A9-3BF1983F8603}" srcOrd="0" destOrd="0" presId="urn:microsoft.com/office/officeart/2011/layout/ThemePictureAlternatingAccent"/>
    <dgm:cxn modelId="{9D8F2867-27D7-4641-AD83-2C095CB3682A}" type="presOf" srcId="{A04D8F4F-E0FB-4C44-86DC-ABB15AF73F85}" destId="{A2709C78-5D27-4B3E-8193-664841B866B6}" srcOrd="0" destOrd="0" presId="urn:microsoft.com/office/officeart/2011/layout/ThemePictureAlternatingAccent"/>
    <dgm:cxn modelId="{744801D2-14E3-4AF4-8DA8-6C7033BB73E1}" type="presParOf" srcId="{03B6CB12-3D8D-456D-94A9-3BF1983F8603}" destId="{43B20EA7-63CF-49FA-8C96-FCDF46B80B86}" srcOrd="0" destOrd="0" presId="urn:microsoft.com/office/officeart/2011/layout/ThemePictureAlternatingAccent"/>
    <dgm:cxn modelId="{5E42F5CD-C775-4D1F-9242-5B8D1655D043}" type="presParOf" srcId="{43B20EA7-63CF-49FA-8C96-FCDF46B80B86}" destId="{EC6BC346-A7B6-4D23-A17A-9B92D4D41FF7}" srcOrd="0" destOrd="0" presId="urn:microsoft.com/office/officeart/2011/layout/ThemePictureAlternatingAccent"/>
    <dgm:cxn modelId="{5587408D-38C0-4603-B5A0-4D45A58C10A2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fr-FR"/>
        </a:p>
      </dgm:t>
    </dgm:pt>
    <dgm:pt modelId="{F9A846BA-06FB-46AF-80ED-5EA0073A08FA}">
      <dgm:prSet phldrT="[Text]"/>
      <dgm:spPr>
        <a:solidFill>
          <a:srgbClr val="92D050"/>
        </a:solidFill>
      </dgm:spPr>
      <dgm:t>
        <a:bodyPr/>
        <a:lstStyle>
          <a:extLst/>
        </a:lstStyle>
        <a:p>
          <a:r>
            <a:rPr lang="fr-FR" dirty="0" smtClean="0"/>
            <a:t>J2EE</a:t>
          </a:r>
          <a:endParaRPr lang="fr-FR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fr-FR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fr-FR"/>
        </a:p>
      </dgm:t>
    </dgm:pt>
    <dgm:pt modelId="{F158A836-9807-4BB5-96D7-55AAE48F5E54}">
      <dgm:prSet phldrT="[Text]" custT="1"/>
      <dgm:spPr>
        <a:solidFill>
          <a:srgbClr val="08B265"/>
        </a:solidFill>
      </dgm:spPr>
      <dgm:t>
        <a:bodyPr/>
        <a:lstStyle>
          <a:extLst/>
        </a:lstStyle>
        <a:p>
          <a:r>
            <a:rPr lang="fr-FR" sz="1000" b="1" dirty="0" smtClean="0"/>
            <a:t>TOMCAT v7</a:t>
          </a:r>
          <a:endParaRPr lang="fr-FR" sz="1000" b="1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fr-FR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fr-FR"/>
        </a:p>
      </dgm:t>
    </dgm:pt>
    <dgm:pt modelId="{1D5437B4-AE63-4725-B3BF-757CE9D3B51A}">
      <dgm:prSet phldrT="[Text]"/>
      <dgm:spPr>
        <a:solidFill>
          <a:srgbClr val="3366FF"/>
        </a:solidFill>
      </dgm:spPr>
      <dgm:t>
        <a:bodyPr/>
        <a:lstStyle>
          <a:extLst/>
        </a:lstStyle>
        <a:p>
          <a:r>
            <a:rPr lang="fr-FR" b="1" dirty="0" smtClean="0"/>
            <a:t>MYSQL</a:t>
          </a:r>
          <a:endParaRPr lang="fr-FR" b="1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fr-FR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fr-FR"/>
        </a:p>
      </dgm:t>
    </dgm:pt>
    <dgm:pt modelId="{F4DD7773-E0F0-4CA0-AE12-39FE24E2D38B}">
      <dgm:prSet phldrT="[Text]"/>
      <dgm:spPr>
        <a:solidFill>
          <a:srgbClr val="08B265"/>
        </a:solidFill>
      </dgm:spPr>
      <dgm:t>
        <a:bodyPr/>
        <a:lstStyle>
          <a:extLst/>
        </a:lstStyle>
        <a:p>
          <a:r>
            <a:rPr lang="fr-FR" b="1" dirty="0" smtClean="0"/>
            <a:t>CSS </a:t>
          </a:r>
        </a:p>
        <a:p>
          <a:r>
            <a:rPr lang="fr-FR" b="1" dirty="0" smtClean="0"/>
            <a:t>&amp;</a:t>
          </a:r>
        </a:p>
        <a:p>
          <a:r>
            <a:rPr lang="fr-FR" b="1" dirty="0" smtClean="0"/>
            <a:t>BOOTSTRAP</a:t>
          </a:r>
          <a:endParaRPr lang="fr-FR" b="1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fr-FR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fr-FR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fr-FR" b="1" dirty="0" smtClean="0"/>
            <a:t>JQUERY</a:t>
          </a:r>
        </a:p>
        <a:p>
          <a:r>
            <a:rPr lang="fr-FR" b="1" dirty="0" smtClean="0"/>
            <a:t> &amp;</a:t>
          </a:r>
        </a:p>
        <a:p>
          <a:r>
            <a:rPr lang="fr-FR" b="1" dirty="0" smtClean="0"/>
            <a:t>JAVASCRIPT</a:t>
          </a:r>
          <a:endParaRPr lang="fr-FR" b="1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fr-FR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fr-FR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fr-FR"/>
        </a:p>
      </dgm:t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fr-FR"/>
        </a:p>
      </dgm:t>
    </dgm:pt>
    <dgm:pt modelId="{7E8FCA14-6E35-4D86-8774-9DEBE17A0AD0}" type="pres">
      <dgm:prSet presAssocID="{641FD4FB-DEB5-4BAD-8DE6-FF7449A706FD}" presName="sibTrans" presStyleLbl="sibTrans2D1" presStyleIdx="0" presStyleCnt="4"/>
      <dgm:spPr/>
      <dgm:t>
        <a:bodyPr/>
        <a:lstStyle>
          <a:extLst/>
        </a:lstStyle>
        <a:p>
          <a:endParaRPr lang="fr-FR"/>
        </a:p>
      </dgm:t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fr-FR"/>
        </a:p>
      </dgm:t>
    </dgm:pt>
    <dgm:pt modelId="{C2A2C01E-986B-4BE3-994F-EB2FBE9759A5}" type="pres">
      <dgm:prSet presAssocID="{77151872-762C-4E0C-84E2-38FC583BA821}" presName="sibTrans" presStyleLbl="sibTrans2D1" presStyleIdx="1" presStyleCnt="4"/>
      <dgm:spPr/>
      <dgm:t>
        <a:bodyPr/>
        <a:lstStyle>
          <a:extLst/>
        </a:lstStyle>
        <a:p>
          <a:endParaRPr lang="fr-FR"/>
        </a:p>
      </dgm:t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fr-FR"/>
        </a:p>
      </dgm:t>
    </dgm:pt>
    <dgm:pt modelId="{FCA927B1-9AE4-4F40-8207-CA74D0D24071}" type="pres">
      <dgm:prSet presAssocID="{BDF0DF6A-C77C-48ED-8BA1-44B4EE5AE580}" presName="sibTrans" presStyleLbl="sibTrans2D1" presStyleIdx="2" presStyleCnt="4"/>
      <dgm:spPr/>
      <dgm:t>
        <a:bodyPr/>
        <a:lstStyle>
          <a:extLst/>
        </a:lstStyle>
        <a:p>
          <a:endParaRPr lang="fr-FR"/>
        </a:p>
      </dgm:t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96B04D3E-CA34-4F0B-809E-9EAE2E97399A}" type="pres">
      <dgm:prSet presAssocID="{E7099059-3858-4031-AA26-70F1AE740B29}" presName="dummy" presStyleCnt="0"/>
      <dgm:spPr/>
      <dgm:t>
        <a:bodyPr/>
        <a:lstStyle>
          <a:extLst/>
        </a:lstStyle>
        <a:p>
          <a:endParaRPr lang="fr-FR"/>
        </a:p>
      </dgm:t>
    </dgm:pt>
    <dgm:pt modelId="{772C5452-3B19-4BA4-99E2-C91FFF1629B3}" type="pres">
      <dgm:prSet presAssocID="{05C988DA-E2F2-414D-AFF5-AF61883FBE3F}" presName="sibTrans" presStyleLbl="sibTrans2D1" presStyleIdx="3" presStyleCnt="4"/>
      <dgm:spPr/>
      <dgm:t>
        <a:bodyPr/>
        <a:lstStyle>
          <a:extLst/>
        </a:lstStyle>
        <a:p>
          <a:endParaRPr lang="fr-FR"/>
        </a:p>
      </dgm:t>
    </dgm:pt>
  </dgm:ptLst>
  <dgm:cxnLst>
    <dgm:cxn modelId="{0B8D6572-5453-4544-ADA4-00A4CA7EF58B}" type="presOf" srcId="{F4DD7773-E0F0-4CA0-AE12-39FE24E2D38B}" destId="{6996B73F-0E51-4C9A-A0AE-6248F2123DF8}" srcOrd="0" destOrd="0" presId="urn:microsoft.com/office/officeart/2005/8/layout/radial6#1"/>
    <dgm:cxn modelId="{C990371B-9EA5-4292-AE51-F1BFE240BCAE}" type="presOf" srcId="{77151872-762C-4E0C-84E2-38FC583BA821}" destId="{C2A2C01E-986B-4BE3-994F-EB2FBE9759A5}" srcOrd="0" destOrd="0" presId="urn:microsoft.com/office/officeart/2005/8/layout/radial6#1"/>
    <dgm:cxn modelId="{878063AA-F82C-4BAD-A000-D13D7A9237BA}" type="presOf" srcId="{641FD4FB-DEB5-4BAD-8DE6-FF7449A706FD}" destId="{7E8FCA14-6E35-4D86-8774-9DEBE17A0AD0}" srcOrd="0" destOrd="0" presId="urn:microsoft.com/office/officeart/2005/8/layout/radial6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16D2D0C7-685A-4011-A231-6C1069FF7C9F}" type="presOf" srcId="{F158A836-9807-4BB5-96D7-55AAE48F5E54}" destId="{86A79D0C-7F5D-4218-89BF-C121023B74AE}" srcOrd="0" destOrd="0" presId="urn:microsoft.com/office/officeart/2005/8/layout/radial6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2A1B0833-7499-407A-8194-136A31B7C473}" type="presOf" srcId="{F9A846BA-06FB-46AF-80ED-5EA0073A08FA}" destId="{71A7CAA9-318E-4CBA-B98D-2203DED9FB9C}" srcOrd="0" destOrd="0" presId="urn:microsoft.com/office/officeart/2005/8/layout/radial6#1"/>
    <dgm:cxn modelId="{33E1C6E5-645F-474C-BBE1-D117424EFDC0}" type="presOf" srcId="{1D5437B4-AE63-4725-B3BF-757CE9D3B51A}" destId="{D8152D92-BBFE-427B-BBE4-CDB00C1C8220}" srcOrd="0" destOrd="0" presId="urn:microsoft.com/office/officeart/2005/8/layout/radial6#1"/>
    <dgm:cxn modelId="{27E32160-8577-4B8F-9ED8-DED978AD0E15}" type="presOf" srcId="{E7099059-3858-4031-AA26-70F1AE740B29}" destId="{FCCDFD5F-7039-438F-B4A9-7649B01ACAF8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B044EBDB-3EB0-45D9-B684-0B34637EFE03}" type="presOf" srcId="{05C988DA-E2F2-414D-AFF5-AF61883FBE3F}" destId="{772C5452-3B19-4BA4-99E2-C91FFF1629B3}" srcOrd="0" destOrd="0" presId="urn:microsoft.com/office/officeart/2005/8/layout/radial6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5459F7C9-2BF9-4D62-A22A-CDA59C81DEF1}" type="presOf" srcId="{105D35E0-9A5D-4EB8-8A48-4ED52D2D6EAC}" destId="{3D4D4D43-95D2-4C91-B240-78430E6218B9}" srcOrd="0" destOrd="0" presId="urn:microsoft.com/office/officeart/2005/8/layout/radial6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6BA7A179-966E-4590-9A60-617C792C7EA8}" type="presOf" srcId="{BDF0DF6A-C77C-48ED-8BA1-44B4EE5AE580}" destId="{FCA927B1-9AE4-4F40-8207-CA74D0D24071}" srcOrd="0" destOrd="0" presId="urn:microsoft.com/office/officeart/2005/8/layout/radial6#1"/>
    <dgm:cxn modelId="{110DB855-CD7C-41B8-B278-EA6586B3366B}" type="presParOf" srcId="{3D4D4D43-95D2-4C91-B240-78430E6218B9}" destId="{71A7CAA9-318E-4CBA-B98D-2203DED9FB9C}" srcOrd="0" destOrd="0" presId="urn:microsoft.com/office/officeart/2005/8/layout/radial6#1"/>
    <dgm:cxn modelId="{0B5EAB60-63DE-4E7B-8ED9-F46DDE49E59F}" type="presParOf" srcId="{3D4D4D43-95D2-4C91-B240-78430E6218B9}" destId="{86A79D0C-7F5D-4218-89BF-C121023B74AE}" srcOrd="1" destOrd="0" presId="urn:microsoft.com/office/officeart/2005/8/layout/radial6#1"/>
    <dgm:cxn modelId="{B4120B03-F7F2-4F1A-9EBE-6AC9D90D160F}" type="presParOf" srcId="{3D4D4D43-95D2-4C91-B240-78430E6218B9}" destId="{5C76BEFB-CE8E-4F7E-8C47-F622A6CFDEBF}" srcOrd="2" destOrd="0" presId="urn:microsoft.com/office/officeart/2005/8/layout/radial6#1"/>
    <dgm:cxn modelId="{E01D175A-086C-4F0E-AD33-FCFE23215136}" type="presParOf" srcId="{3D4D4D43-95D2-4C91-B240-78430E6218B9}" destId="{7E8FCA14-6E35-4D86-8774-9DEBE17A0AD0}" srcOrd="3" destOrd="0" presId="urn:microsoft.com/office/officeart/2005/8/layout/radial6#1"/>
    <dgm:cxn modelId="{A1736577-09D5-487C-8691-B24C65F2749A}" type="presParOf" srcId="{3D4D4D43-95D2-4C91-B240-78430E6218B9}" destId="{D8152D92-BBFE-427B-BBE4-CDB00C1C8220}" srcOrd="4" destOrd="0" presId="urn:microsoft.com/office/officeart/2005/8/layout/radial6#1"/>
    <dgm:cxn modelId="{34171843-8D83-4F5B-AE62-4776810CA0B0}" type="presParOf" srcId="{3D4D4D43-95D2-4C91-B240-78430E6218B9}" destId="{AC9C7443-8962-4A19-AB09-8A666B45BAE2}" srcOrd="5" destOrd="0" presId="urn:microsoft.com/office/officeart/2005/8/layout/radial6#1"/>
    <dgm:cxn modelId="{446D9539-7218-4EBD-B56F-595DE3A8B6F6}" type="presParOf" srcId="{3D4D4D43-95D2-4C91-B240-78430E6218B9}" destId="{C2A2C01E-986B-4BE3-994F-EB2FBE9759A5}" srcOrd="6" destOrd="0" presId="urn:microsoft.com/office/officeart/2005/8/layout/radial6#1"/>
    <dgm:cxn modelId="{6A29463E-4EA4-4981-AC17-88074EEE6088}" type="presParOf" srcId="{3D4D4D43-95D2-4C91-B240-78430E6218B9}" destId="{6996B73F-0E51-4C9A-A0AE-6248F2123DF8}" srcOrd="7" destOrd="0" presId="urn:microsoft.com/office/officeart/2005/8/layout/radial6#1"/>
    <dgm:cxn modelId="{7D93759F-2A79-4621-AB1F-7A5AEC5925B5}" type="presParOf" srcId="{3D4D4D43-95D2-4C91-B240-78430E6218B9}" destId="{67D23CC5-1A27-4FA3-BCC5-634AEC7B868B}" srcOrd="8" destOrd="0" presId="urn:microsoft.com/office/officeart/2005/8/layout/radial6#1"/>
    <dgm:cxn modelId="{39100C6E-FA74-4864-A5EE-EE73AB991CCD}" type="presParOf" srcId="{3D4D4D43-95D2-4C91-B240-78430E6218B9}" destId="{FCA927B1-9AE4-4F40-8207-CA74D0D24071}" srcOrd="9" destOrd="0" presId="urn:microsoft.com/office/officeart/2005/8/layout/radial6#1"/>
    <dgm:cxn modelId="{B70B7222-734E-4A42-B37F-29BADACFEA56}" type="presParOf" srcId="{3D4D4D43-95D2-4C91-B240-78430E6218B9}" destId="{FCCDFD5F-7039-438F-B4A9-7649B01ACAF8}" srcOrd="10" destOrd="0" presId="urn:microsoft.com/office/officeart/2005/8/layout/radial6#1"/>
    <dgm:cxn modelId="{2A6AEF59-1832-4407-BF2B-B8C7B799220A}" type="presParOf" srcId="{3D4D4D43-95D2-4C91-B240-78430E6218B9}" destId="{96B04D3E-CA34-4F0B-809E-9EAE2E97399A}" srcOrd="11" destOrd="0" presId="urn:microsoft.com/office/officeart/2005/8/layout/radial6#1"/>
    <dgm:cxn modelId="{8473A417-55FA-439C-B6ED-890FF56296A8}" type="presParOf" srcId="{3D4D4D43-95D2-4C91-B240-78430E6218B9}" destId="{772C5452-3B19-4BA4-99E2-C91FFF1629B3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X="108145" custScaleY="98496" custLinFactNeighborX="5429" custLinFactNeighborY="-13096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10D6483E-104C-4803-A846-697E8F3D14EF}" type="presOf" srcId="{8352B85F-1648-4A28-981E-E5946DBC3507}" destId="{03B6CB12-3D8D-456D-94A9-3BF1983F8603}" srcOrd="0" destOrd="0" presId="urn:microsoft.com/office/officeart/2011/layout/ThemePictureAlternatingAccent"/>
    <dgm:cxn modelId="{280D8A9D-1D70-4A94-9D75-F2B4518C8056}" type="presOf" srcId="{A04D8F4F-E0FB-4C44-86DC-ABB15AF73F85}" destId="{A2709C78-5D27-4B3E-8193-664841B866B6}" srcOrd="0" destOrd="0" presId="urn:microsoft.com/office/officeart/2011/layout/ThemePictureAlternatingAccent"/>
    <dgm:cxn modelId="{2C8852B9-36FC-47F5-857A-C280327B5B1C}" type="presParOf" srcId="{03B6CB12-3D8D-456D-94A9-3BF1983F8603}" destId="{43B20EA7-63CF-49FA-8C96-FCDF46B80B86}" srcOrd="0" destOrd="0" presId="urn:microsoft.com/office/officeart/2011/layout/ThemePictureAlternatingAccent"/>
    <dgm:cxn modelId="{E0E257B8-E5AB-4A41-BB09-A6090251C4EF}" type="presParOf" srcId="{43B20EA7-63CF-49FA-8C96-FCDF46B80B86}" destId="{EC6BC346-A7B6-4D23-A17A-9B92D4D41FF7}" srcOrd="0" destOrd="0" presId="urn:microsoft.com/office/officeart/2011/layout/ThemePictureAlternatingAccent"/>
    <dgm:cxn modelId="{A17C16DE-223C-413C-9D95-E5521B5A95A0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2303242" cy="69596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988114" y="6107744"/>
          <a:ext cx="11274552" cy="811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b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988114" y="6107744"/>
        <a:ext cx="11274552" cy="81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2303242" cy="69596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988114" y="6107744"/>
          <a:ext cx="11274552" cy="811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b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988114" y="6107744"/>
        <a:ext cx="11274552" cy="81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2303242" cy="69596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988114" y="6107744"/>
          <a:ext cx="11274552" cy="811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b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988114" y="6107744"/>
        <a:ext cx="11274552" cy="811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600581" cy="158837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60613"/>
          <a:ext cx="1600581" cy="1152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60613"/>
        <a:ext cx="1600581" cy="115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600581" cy="158837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60613"/>
          <a:ext cx="1600581" cy="1152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60613"/>
        <a:ext cx="1600581" cy="1152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C5452-3B19-4BA4-99E2-C91FFF1629B3}">
      <dsp:nvSpPr>
        <dsp:cNvPr id="0" name=""/>
        <dsp:cNvSpPr/>
      </dsp:nvSpPr>
      <dsp:spPr>
        <a:xfrm>
          <a:off x="216640" y="-796710"/>
          <a:ext cx="15389890" cy="15389890"/>
        </a:xfrm>
        <a:prstGeom prst="blockArc">
          <a:avLst>
            <a:gd name="adj1" fmla="val 12895143"/>
            <a:gd name="adj2" fmla="val 14104857"/>
            <a:gd name="adj3" fmla="val 1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A927B1-9AE4-4F40-8207-CA74D0D24071}">
      <dsp:nvSpPr>
        <dsp:cNvPr id="0" name=""/>
        <dsp:cNvSpPr/>
      </dsp:nvSpPr>
      <dsp:spPr>
        <a:xfrm>
          <a:off x="216640" y="-9554713"/>
          <a:ext cx="15389890" cy="15389890"/>
        </a:xfrm>
        <a:prstGeom prst="blockArc">
          <a:avLst>
            <a:gd name="adj1" fmla="val 7495143"/>
            <a:gd name="adj2" fmla="val 8704857"/>
            <a:gd name="adj3" fmla="val 1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2C01E-986B-4BE3-994F-EB2FBE9759A5}">
      <dsp:nvSpPr>
        <dsp:cNvPr id="0" name=""/>
        <dsp:cNvSpPr/>
      </dsp:nvSpPr>
      <dsp:spPr>
        <a:xfrm>
          <a:off x="-8541362" y="-9554713"/>
          <a:ext cx="15389890" cy="15389890"/>
        </a:xfrm>
        <a:prstGeom prst="blockArc">
          <a:avLst>
            <a:gd name="adj1" fmla="val 2095143"/>
            <a:gd name="adj2" fmla="val 3304857"/>
            <a:gd name="adj3" fmla="val 1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FCA14-6E35-4D86-8774-9DEBE17A0AD0}">
      <dsp:nvSpPr>
        <dsp:cNvPr id="0" name=""/>
        <dsp:cNvSpPr/>
      </dsp:nvSpPr>
      <dsp:spPr>
        <a:xfrm>
          <a:off x="-8541362" y="-796710"/>
          <a:ext cx="15389890" cy="15389890"/>
        </a:xfrm>
        <a:prstGeom prst="blockArc">
          <a:avLst>
            <a:gd name="adj1" fmla="val 18295143"/>
            <a:gd name="adj2" fmla="val 19504857"/>
            <a:gd name="adj3" fmla="val 1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CAA9-318E-4CBA-B98D-2203DED9FB9C}">
      <dsp:nvSpPr>
        <dsp:cNvPr id="0" name=""/>
        <dsp:cNvSpPr/>
      </dsp:nvSpPr>
      <dsp:spPr>
        <a:xfrm>
          <a:off x="2640813" y="1627463"/>
          <a:ext cx="1783540" cy="1783540"/>
        </a:xfrm>
        <a:prstGeom prst="ellipse">
          <a:avLst/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J2EE</a:t>
          </a:r>
          <a:endParaRPr lang="fr-FR" sz="5500" kern="1200" dirty="0"/>
        </a:p>
      </dsp:txBody>
      <dsp:txXfrm>
        <a:off x="2902006" y="1888656"/>
        <a:ext cx="1261154" cy="1261154"/>
      </dsp:txXfrm>
    </dsp:sp>
    <dsp:sp modelId="{86A79D0C-7F5D-4218-89BF-C121023B74AE}">
      <dsp:nvSpPr>
        <dsp:cNvPr id="0" name=""/>
        <dsp:cNvSpPr/>
      </dsp:nvSpPr>
      <dsp:spPr>
        <a:xfrm>
          <a:off x="2908344" y="1288"/>
          <a:ext cx="1248478" cy="1248478"/>
        </a:xfrm>
        <a:prstGeom prst="ellipse">
          <a:avLst/>
        </a:prstGeom>
        <a:solidFill>
          <a:srgbClr val="08B26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TOMCAT v7</a:t>
          </a:r>
          <a:endParaRPr lang="fr-FR" sz="1000" b="1" kern="1200" dirty="0"/>
        </a:p>
      </dsp:txBody>
      <dsp:txXfrm>
        <a:off x="3091179" y="184123"/>
        <a:ext cx="882808" cy="882808"/>
      </dsp:txXfrm>
    </dsp:sp>
    <dsp:sp modelId="{D8152D92-BBFE-427B-BBE4-CDB00C1C8220}">
      <dsp:nvSpPr>
        <dsp:cNvPr id="0" name=""/>
        <dsp:cNvSpPr/>
      </dsp:nvSpPr>
      <dsp:spPr>
        <a:xfrm>
          <a:off x="4802049" y="1894994"/>
          <a:ext cx="1248478" cy="1248478"/>
        </a:xfrm>
        <a:prstGeom prst="ellipse">
          <a:avLst/>
        </a:prstGeom>
        <a:solidFill>
          <a:srgbClr val="3366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MYSQL</a:t>
          </a:r>
          <a:endParaRPr lang="fr-FR" sz="1100" b="1" kern="1200" dirty="0"/>
        </a:p>
      </dsp:txBody>
      <dsp:txXfrm>
        <a:off x="4984884" y="2077829"/>
        <a:ext cx="882808" cy="882808"/>
      </dsp:txXfrm>
    </dsp:sp>
    <dsp:sp modelId="{6996B73F-0E51-4C9A-A0AE-6248F2123DF8}">
      <dsp:nvSpPr>
        <dsp:cNvPr id="0" name=""/>
        <dsp:cNvSpPr/>
      </dsp:nvSpPr>
      <dsp:spPr>
        <a:xfrm>
          <a:off x="2908344" y="3788699"/>
          <a:ext cx="1248478" cy="1248478"/>
        </a:xfrm>
        <a:prstGeom prst="ellipse">
          <a:avLst/>
        </a:prstGeom>
        <a:solidFill>
          <a:srgbClr val="08B26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CSS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&amp;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BOOTSTRAP</a:t>
          </a:r>
          <a:endParaRPr lang="fr-FR" sz="1100" b="1" kern="1200" dirty="0"/>
        </a:p>
      </dsp:txBody>
      <dsp:txXfrm>
        <a:off x="3091179" y="3971534"/>
        <a:ext cx="882808" cy="882808"/>
      </dsp:txXfrm>
    </dsp:sp>
    <dsp:sp modelId="{FCCDFD5F-7039-438F-B4A9-7649B01ACAF8}">
      <dsp:nvSpPr>
        <dsp:cNvPr id="0" name=""/>
        <dsp:cNvSpPr/>
      </dsp:nvSpPr>
      <dsp:spPr>
        <a:xfrm>
          <a:off x="1014639" y="1894994"/>
          <a:ext cx="1248478" cy="1248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JQUERY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 &amp;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JAVASCRIPT</a:t>
          </a:r>
          <a:endParaRPr lang="fr-FR" sz="1100" b="1" kern="1200" dirty="0"/>
        </a:p>
      </dsp:txBody>
      <dsp:txXfrm>
        <a:off x="1197474" y="2077829"/>
        <a:ext cx="882808" cy="882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99415" y="0"/>
          <a:ext cx="4114881" cy="2313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204665" y="0"/>
          <a:ext cx="3804966" cy="2738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20320" rIns="60960" bIns="2032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4665" y="0"/>
        <a:ext cx="3804966" cy="273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122D-19B2-408D-A820-6195F0F6708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1ADB-EACE-44E5-AD63-21EA86E922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376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4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5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30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1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3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92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11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7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1" y="942806"/>
            <a:ext cx="10984556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39" y="2005873"/>
            <a:ext cx="10984557" cy="4127500"/>
          </a:xfrm>
          <a:prstGeom prst="rect">
            <a:avLst/>
          </a:prstGeom>
        </p:spPr>
        <p:txBody>
          <a:bodyPr numCol="1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39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0" y="942806"/>
            <a:ext cx="10984557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20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67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9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74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23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91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0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4F6D-4358-4738-981D-7FD3681749E4}" type="datetimeFigureOut">
              <a:rPr lang="fr-CA" smtClean="0"/>
              <a:t>2017-10-27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254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M" dirty="0"/>
              <a:t>DEFINITION DU PROJET IHM 4GI ENSPY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92363"/>
          </a:xfrm>
        </p:spPr>
        <p:txBody>
          <a:bodyPr>
            <a:normAutofit/>
          </a:bodyPr>
          <a:lstStyle/>
          <a:p>
            <a:r>
              <a:rPr lang="fr-CM" dirty="0" smtClean="0"/>
              <a:t>Par les étudiants </a:t>
            </a:r>
            <a:r>
              <a:rPr lang="fr-CM" dirty="0"/>
              <a:t>de </a:t>
            </a:r>
            <a:r>
              <a:rPr lang="fr-CM" dirty="0" smtClean="0"/>
              <a:t>5GI suivant :</a:t>
            </a:r>
          </a:p>
          <a:p>
            <a:r>
              <a:rPr lang="fr-CM" dirty="0" smtClean="0"/>
              <a:t>UM-GWET RUBEN</a:t>
            </a:r>
          </a:p>
          <a:p>
            <a:r>
              <a:rPr lang="fr-CM" dirty="0" smtClean="0"/>
              <a:t>NKUIGWA DJOMO GABIN</a:t>
            </a:r>
          </a:p>
          <a:p>
            <a:r>
              <a:rPr lang="fr-CM" dirty="0" smtClean="0"/>
              <a:t>MEKOULOU ENOCH </a:t>
            </a:r>
            <a:r>
              <a:rPr lang="fr-CM" dirty="0" smtClean="0"/>
              <a:t>ANGE</a:t>
            </a:r>
          </a:p>
          <a:p>
            <a:r>
              <a:rPr lang="fr-CA" dirty="0" smtClean="0"/>
              <a:t>AMEGAYIBOR ESSI LINDA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694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FONCTIONNALITES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45697" y="1816100"/>
            <a:ext cx="7670800" cy="1676400"/>
            <a:chOff x="3845697" y="1816100"/>
            <a:chExt cx="7670800" cy="1676400"/>
          </a:xfrm>
        </p:grpSpPr>
        <p:sp>
          <p:nvSpPr>
            <p:cNvPr id="2" name="Rounded Rectangle 1"/>
            <p:cNvSpPr/>
            <p:nvPr/>
          </p:nvSpPr>
          <p:spPr>
            <a:xfrm>
              <a:off x="3998097" y="1816100"/>
              <a:ext cx="7518400" cy="1676400"/>
            </a:xfrm>
            <a:prstGeom prst="roundRect">
              <a:avLst>
                <a:gd name="adj" fmla="val 50000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" name="Diamond 2"/>
            <p:cNvSpPr/>
            <p:nvPr/>
          </p:nvSpPr>
          <p:spPr>
            <a:xfrm>
              <a:off x="3845697" y="2368550"/>
              <a:ext cx="571500" cy="571500"/>
            </a:xfrm>
            <a:prstGeom prst="diamond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000" y="4191000"/>
            <a:ext cx="7670800" cy="1676400"/>
            <a:chOff x="635000" y="4191000"/>
            <a:chExt cx="7670800" cy="1676400"/>
          </a:xfrm>
        </p:grpSpPr>
        <p:sp>
          <p:nvSpPr>
            <p:cNvPr id="31" name="Rounded Rectangle 30"/>
            <p:cNvSpPr/>
            <p:nvPr/>
          </p:nvSpPr>
          <p:spPr>
            <a:xfrm>
              <a:off x="635000" y="4191000"/>
              <a:ext cx="7518400" cy="1676400"/>
            </a:xfrm>
            <a:prstGeom prst="roundRect">
              <a:avLst>
                <a:gd name="adj" fmla="val 50000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Diamond 31"/>
            <p:cNvSpPr/>
            <p:nvPr/>
          </p:nvSpPr>
          <p:spPr>
            <a:xfrm>
              <a:off x="7734300" y="4743450"/>
              <a:ext cx="571500" cy="571500"/>
            </a:xfrm>
            <a:prstGeom prst="diamond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712470367"/>
              </p:ext>
            </p:extLst>
          </p:nvPr>
        </p:nvGraphicFramePr>
        <p:xfrm>
          <a:off x="2028663" y="1867956"/>
          <a:ext cx="1600581" cy="165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24525" y="2123385"/>
            <a:ext cx="532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Une plateforme pour les </a:t>
            </a:r>
            <a:r>
              <a:rPr lang="fr-FR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moocs</a:t>
            </a:r>
            <a:r>
              <a:rPr lang="fr-FR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et pourquoi pas avec d’autres fonctionnalités  en plus</a:t>
            </a:r>
            <a:endParaRPr lang="fr-FR" sz="1400" i="1" dirty="0">
              <a:solidFill>
                <a:prstClr val="black">
                  <a:lumMod val="75000"/>
                  <a:lumOff val="25000"/>
                </a:prst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525" y="4495540"/>
            <a:ext cx="55294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Cette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application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présentait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beaucoup de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lacunes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mais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l’idée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Générale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était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deja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Nous 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avons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pu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resoudre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ces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lacunes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ajouter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d’autres</a:t>
            </a:r>
            <a:r>
              <a:rPr lang="en-US" sz="1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fonctionnalités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400" i="1" dirty="0">
              <a:solidFill>
                <a:prstClr val="black">
                  <a:lumMod val="75000"/>
                  <a:lumOff val="25000"/>
                </a:prst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37025" y="1939925"/>
            <a:ext cx="1455392" cy="1435100"/>
            <a:chOff x="4137025" y="1939925"/>
            <a:chExt cx="1455392" cy="1435100"/>
          </a:xfrm>
        </p:grpSpPr>
        <p:sp>
          <p:nvSpPr>
            <p:cNvPr id="5" name="Oval 4"/>
            <p:cNvSpPr/>
            <p:nvPr/>
          </p:nvSpPr>
          <p:spPr>
            <a:xfrm>
              <a:off x="4137025" y="1939925"/>
              <a:ext cx="1455392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Le Batch</a:t>
              </a:r>
              <a:endParaRPr lang="en-US" sz="1200" i="1" dirty="0">
                <a:solidFill>
                  <a:srgbClr val="A1BB22"/>
                </a:solidFill>
                <a:latin typeface="Lato Light" panose="020F0402020204030203" pitchFamily="34" charset="0"/>
                <a:cs typeface="Lato Light" panose="020F0402020204030203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70347" y="2096742"/>
              <a:ext cx="1137975" cy="1137975"/>
            </a:xfrm>
            <a:prstGeom prst="ellipse">
              <a:avLst/>
            </a:prstGeom>
            <a:noFill/>
            <a:ln w="38100">
              <a:solidFill>
                <a:srgbClr val="A1B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91772" y="4315863"/>
            <a:ext cx="1435100" cy="1435100"/>
            <a:chOff x="6591772" y="4315863"/>
            <a:chExt cx="1435100" cy="1435100"/>
          </a:xfrm>
        </p:grpSpPr>
        <p:sp>
          <p:nvSpPr>
            <p:cNvPr id="14" name="Oval 13"/>
            <p:cNvSpPr/>
            <p:nvPr/>
          </p:nvSpPr>
          <p:spPr>
            <a:xfrm>
              <a:off x="6591772" y="4315863"/>
              <a:ext cx="1435100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Le </a:t>
              </a:r>
              <a:r>
                <a:rPr lang="en-US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Routeur</a:t>
              </a:r>
              <a:endParaRPr lang="en-US" sz="1200" i="1" dirty="0">
                <a:solidFill>
                  <a:srgbClr val="A1BB22"/>
                </a:solidFill>
                <a:latin typeface="Lato Light" panose="020F0402020204030203" pitchFamily="34" charset="0"/>
                <a:cs typeface="Lato Light" panose="020F0402020204030203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725094" y="4472680"/>
              <a:ext cx="1137975" cy="1137975"/>
            </a:xfrm>
            <a:prstGeom prst="ellipse">
              <a:avLst/>
            </a:prstGeom>
            <a:noFill/>
            <a:ln w="38100">
              <a:solidFill>
                <a:srgbClr val="657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495660194"/>
              </p:ext>
            </p:extLst>
          </p:nvPr>
        </p:nvGraphicFramePr>
        <p:xfrm>
          <a:off x="8505663" y="4191000"/>
          <a:ext cx="1600581" cy="165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6" name="Rectangle 35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9615" y="6512630"/>
            <a:ext cx="3064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</a:t>
            </a:r>
            <a:endParaRPr lang="en-US" sz="1100" dirty="0">
              <a:solidFill>
                <a:prstClr val="white">
                  <a:lumMod val="85000"/>
                </a:prstClr>
              </a:solidFill>
              <a:latin typeface="Lato Heavy" panose="020F0902020204030203" pitchFamily="34" charset="0"/>
              <a:cs typeface="Lato Heavy" panose="020F090202020403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49" name="Rectangle 4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" y="6270212"/>
            <a:ext cx="617244" cy="5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P spid="9" grpId="0"/>
      <p:bldP spid="12" grpId="0"/>
      <p:bldGraphic spid="3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FONCTIONNALITES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72143" y="1532435"/>
            <a:ext cx="2471743" cy="4567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7582" y="2345508"/>
            <a:ext cx="3592875" cy="2939916"/>
          </a:xfrm>
          <a:prstGeom prst="rect">
            <a:avLst/>
          </a:prstGeom>
          <a:solidFill>
            <a:srgbClr val="F2F2F2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A1BB22"/>
                </a:solidFill>
                <a:latin typeface="FontAwesome" pitchFamily="2" charset="0"/>
              </a:rPr>
              <a:t>I MOOC</a:t>
            </a:r>
            <a:endParaRPr lang="en-US" dirty="0">
              <a:solidFill>
                <a:srgbClr val="A1BB2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7226" y="1323958"/>
            <a:ext cx="7414200" cy="1465904"/>
            <a:chOff x="507226" y="1304825"/>
            <a:chExt cx="7414200" cy="1641575"/>
          </a:xfrm>
        </p:grpSpPr>
        <p:sp>
          <p:nvSpPr>
            <p:cNvPr id="2" name="Rectangle 1"/>
            <p:cNvSpPr/>
            <p:nvPr/>
          </p:nvSpPr>
          <p:spPr>
            <a:xfrm>
              <a:off x="507226" y="1532436"/>
              <a:ext cx="7069231" cy="1413964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 pitchFamily="34" charset="0"/>
                </a:rPr>
                <a:t>Permettre à l’administrateur  de: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V</a:t>
              </a: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 pitchFamily="34" charset="0"/>
                </a:rPr>
                <a:t>isualiser les activités des différents enseignants de la plateforme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S</a:t>
              </a: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 pitchFamily="34" charset="0"/>
                </a:rPr>
                <a:t>upprimer un enseignant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 pitchFamily="34" charset="0"/>
                </a:rPr>
                <a:t>Suspendre ou supprimer le cours d’un enseignant 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3423" y="1304825"/>
              <a:ext cx="8980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1940" y="2672366"/>
            <a:ext cx="7389485" cy="2097565"/>
            <a:chOff x="531940" y="3053275"/>
            <a:chExt cx="7389485" cy="1667950"/>
          </a:xfrm>
        </p:grpSpPr>
        <p:sp>
          <p:nvSpPr>
            <p:cNvPr id="27" name="Rectangle 26"/>
            <p:cNvSpPr/>
            <p:nvPr/>
          </p:nvSpPr>
          <p:spPr>
            <a:xfrm>
              <a:off x="531940" y="3053275"/>
              <a:ext cx="7069231" cy="15525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Permettre à l’enseignant de :</a:t>
              </a:r>
            </a:p>
            <a:p>
              <a:pPr>
                <a:lnSpc>
                  <a:spcPct val="80000"/>
                </a:lnSpc>
              </a:pPr>
              <a:endParaRPr lang="fr-FR" sz="1600" dirty="0" smtClean="0">
                <a:solidFill>
                  <a:prstClr val="white"/>
                </a:solidFill>
                <a:latin typeface="Lato Light" panose="020F0302020204030203"/>
              </a:endParaRP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Créer des évaluations  et les mettre à la disposition de ses étudiants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Récupérer les devoirs déposés par ses étudiants 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Uploader </a:t>
              </a: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des vidéos de cours 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Voir les statistiques concernant ses évaluations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Créer </a:t>
              </a:r>
              <a:r>
                <a:rPr lang="fr-FR" sz="1600" dirty="0"/>
                <a:t>des sujets </a:t>
              </a:r>
              <a:r>
                <a:rPr lang="fr-FR" sz="1600" dirty="0" smtClean="0"/>
                <a:t>sur </a:t>
              </a:r>
              <a:r>
                <a:rPr lang="fr-FR" sz="1600" dirty="0"/>
                <a:t>le</a:t>
              </a: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 forum sur la </a:t>
              </a: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plateforme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>
                  <a:solidFill>
                    <a:prstClr val="white"/>
                  </a:solidFill>
                  <a:latin typeface="Lato Light" panose="020F0302020204030203"/>
                </a:rPr>
                <a:t> N</a:t>
              </a: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oter le devoir d’un étudiant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>
                  <a:solidFill>
                    <a:prstClr val="white"/>
                  </a:solidFill>
                  <a:latin typeface="Lato Light" panose="020F0302020204030203"/>
                </a:rPr>
                <a:t> </a:t>
              </a:r>
              <a:r>
                <a:rPr lang="fr-FR" sz="1600" dirty="0">
                  <a:solidFill>
                    <a:prstClr val="white"/>
                  </a:solidFill>
                  <a:latin typeface="Lato Light" panose="020F0302020204030203"/>
                </a:rPr>
                <a:t>V</a:t>
              </a:r>
              <a:r>
                <a:rPr lang="fr-FR" sz="1600" dirty="0" smtClean="0">
                  <a:solidFill>
                    <a:prstClr val="white"/>
                  </a:solidFill>
                  <a:latin typeface="Lato Light" panose="020F0302020204030203"/>
                </a:rPr>
                <a:t>oir les statistiques concernant les devoirs</a:t>
              </a:r>
              <a:endParaRPr lang="en-US" sz="1600" dirty="0" smtClean="0">
                <a:solidFill>
                  <a:prstClr val="white"/>
                </a:solidFill>
                <a:latin typeface="Lato Light" panose="020F0302020204030203"/>
              </a:endParaRPr>
            </a:p>
            <a:p>
              <a:pPr>
                <a:lnSpc>
                  <a:spcPct val="80000"/>
                </a:lnSpc>
              </a:pPr>
              <a:endParaRPr lang="en-US" sz="1600" dirty="0">
                <a:solidFill>
                  <a:prstClr val="white"/>
                </a:solidFill>
                <a:latin typeface="Lato Light" panose="020F0302020204030203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23422" y="3151565"/>
              <a:ext cx="8980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12" y="4438727"/>
            <a:ext cx="7418515" cy="2031411"/>
            <a:chOff x="502912" y="4821297"/>
            <a:chExt cx="7418515" cy="1569660"/>
          </a:xfrm>
        </p:grpSpPr>
        <p:sp>
          <p:nvSpPr>
            <p:cNvPr id="28" name="Rectangle 27"/>
            <p:cNvSpPr/>
            <p:nvPr/>
          </p:nvSpPr>
          <p:spPr>
            <a:xfrm>
              <a:off x="502912" y="4876800"/>
              <a:ext cx="7069231" cy="1223012"/>
            </a:xfrm>
            <a:prstGeom prst="rect">
              <a:avLst/>
            </a:prstGeom>
            <a:solidFill>
              <a:srgbClr val="C6D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fr-FR" sz="1600" dirty="0" smtClean="0">
                  <a:solidFill>
                    <a:prstClr val="white"/>
                  </a:solidFill>
                  <a:latin typeface="Lato" panose="020F0502020204030203" pitchFamily="34" charset="0"/>
                </a:rPr>
                <a:t>Permettre aux étudiants de :</a:t>
              </a:r>
            </a:p>
            <a:p>
              <a:pPr>
                <a:lnSpc>
                  <a:spcPct val="80000"/>
                </a:lnSpc>
              </a:pPr>
              <a:endParaRPr lang="fr-FR" sz="1600" dirty="0">
                <a:solidFill>
                  <a:prstClr val="white"/>
                </a:solidFill>
                <a:latin typeface="Lato" panose="020F0502020204030203" pitchFamily="34" charset="0"/>
              </a:endParaRP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>
                  <a:solidFill>
                    <a:prstClr val="white"/>
                  </a:solidFill>
                  <a:latin typeface="Lato" panose="020F0502020204030203" pitchFamily="34" charset="0"/>
                </a:rPr>
                <a:t>S</a:t>
              </a:r>
              <a:r>
                <a:rPr lang="fr-FR" sz="1600" dirty="0" smtClean="0">
                  <a:solidFill>
                    <a:prstClr val="white"/>
                  </a:solidFill>
                  <a:latin typeface="Lato" panose="020F0502020204030203" pitchFamily="34" charset="0"/>
                </a:rPr>
                <a:t>ouscrire aux cours de la plateforme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 smtClean="0">
                  <a:solidFill>
                    <a:prstClr val="white"/>
                  </a:solidFill>
                  <a:latin typeface="Lato" panose="020F0502020204030203" pitchFamily="34" charset="0"/>
                </a:rPr>
                <a:t>Se faire évaluer et recevoir une note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>
                  <a:solidFill>
                    <a:prstClr val="white"/>
                  </a:solidFill>
                  <a:latin typeface="Lato" panose="020F0502020204030203" pitchFamily="34" charset="0"/>
                </a:rPr>
                <a:t> </a:t>
              </a:r>
              <a:r>
                <a:rPr lang="fr-FR" sz="1600" dirty="0" smtClean="0">
                  <a:solidFill>
                    <a:prstClr val="white"/>
                  </a:solidFill>
                  <a:latin typeface="Lato" panose="020F0502020204030203" pitchFamily="34" charset="0"/>
                </a:rPr>
                <a:t>uploader leurs devoirs (PDF, vidéo, audio)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r>
                <a:rPr lang="fr-FR" sz="1600" dirty="0" smtClean="0">
                  <a:solidFill>
                    <a:prstClr val="white"/>
                  </a:solidFill>
                  <a:latin typeface="Lato" panose="020F0502020204030203" pitchFamily="34" charset="0"/>
                </a:rPr>
                <a:t>Créer et participer aux discussions du forum</a:t>
              </a:r>
            </a:p>
            <a:p>
              <a:pPr marL="285750" indent="-285750">
                <a:lnSpc>
                  <a:spcPct val="80000"/>
                </a:lnSpc>
                <a:buFontTx/>
                <a:buChar char="-"/>
              </a:pPr>
              <a:endParaRPr lang="fr-FR" sz="16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23424" y="4821297"/>
              <a:ext cx="8980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3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46" name="Rectangle 4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" y="6270212"/>
            <a:ext cx="617244" cy="5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4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FONCTIONNALITES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8056" y="1692934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A1BB2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Lato Black" panose="020F0A02020204030203" pitchFamily="34" charset="0"/>
              </a:rPr>
              <a:t>   </a:t>
            </a:r>
            <a:r>
              <a:rPr lang="en-US" dirty="0" smtClean="0">
                <a:latin typeface="Lato Black" panose="020F0A02020204030203" pitchFamily="34" charset="0"/>
              </a:rPr>
              <a:t>70</a:t>
            </a:r>
            <a:r>
              <a:rPr lang="en-US" dirty="0" smtClean="0">
                <a:latin typeface="Lato Black" panose="020F0A02020204030203" pitchFamily="34" charset="0"/>
              </a:rPr>
              <a:t>%</a:t>
            </a:r>
            <a:endParaRPr lang="en-US" dirty="0">
              <a:latin typeface="Lato Black" panose="020F0A0202020403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78843" y="1692934"/>
            <a:ext cx="3815443" cy="4789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Black" panose="020F0A02020204030203" pitchFamily="34" charset="0"/>
              </a:rPr>
              <a:t>30</a:t>
            </a:r>
            <a:r>
              <a:rPr lang="en-US" dirty="0" smtClean="0">
                <a:latin typeface="Lato Black" panose="020F0A02020204030203" pitchFamily="34" charset="0"/>
              </a:rPr>
              <a:t>%</a:t>
            </a:r>
            <a:endParaRPr lang="en-US" dirty="0">
              <a:latin typeface="Lato Black" panose="020F0A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8776" y="1739484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Black" panose="020F0A02020204030203" pitchFamily="34" charset="0"/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76321" y="2267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72" name="Rectangle 71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3" name="Imag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" y="6270212"/>
            <a:ext cx="617244" cy="596921"/>
          </a:xfrm>
          <a:prstGeom prst="rect">
            <a:avLst/>
          </a:prstGeom>
        </p:spPr>
      </p:pic>
      <p:grpSp>
        <p:nvGrpSpPr>
          <p:cNvPr id="46" name="Group 1"/>
          <p:cNvGrpSpPr/>
          <p:nvPr/>
        </p:nvGrpSpPr>
        <p:grpSpPr>
          <a:xfrm>
            <a:off x="340864" y="2876520"/>
            <a:ext cx="2436158" cy="1562989"/>
            <a:chOff x="866124" y="3255754"/>
            <a:chExt cx="2436158" cy="1828189"/>
          </a:xfrm>
        </p:grpSpPr>
        <p:sp>
          <p:nvSpPr>
            <p:cNvPr id="48" name="TextBox 28"/>
            <p:cNvSpPr txBox="1"/>
            <p:nvPr/>
          </p:nvSpPr>
          <p:spPr>
            <a:xfrm>
              <a:off x="866124" y="3255754"/>
              <a:ext cx="1946786" cy="107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A1BB22"/>
                  </a:solidFill>
                  <a:latin typeface="Lato Light" panose="020F0302020204030203" pitchFamily="34" charset="0"/>
                </a:rPr>
                <a:t>70</a:t>
              </a:r>
              <a:r>
                <a:rPr lang="en-US" sz="5400" dirty="0" smtClean="0">
                  <a:solidFill>
                    <a:srgbClr val="A1BB22"/>
                  </a:solidFill>
                  <a:latin typeface="Lato Light" panose="020F0302020204030203" pitchFamily="34" charset="0"/>
                </a:rPr>
                <a:t>%</a:t>
              </a:r>
              <a:endParaRPr lang="en-US" sz="5400" dirty="0">
                <a:solidFill>
                  <a:srgbClr val="A1BB22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49" name="TextBox 29"/>
            <p:cNvSpPr txBox="1"/>
            <p:nvPr/>
          </p:nvSpPr>
          <p:spPr>
            <a:xfrm>
              <a:off x="871781" y="3979029"/>
              <a:ext cx="2325633" cy="431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Codes métiers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50" name="TextBox 31"/>
            <p:cNvSpPr txBox="1"/>
            <p:nvPr/>
          </p:nvSpPr>
          <p:spPr>
            <a:xfrm>
              <a:off x="866124" y="4776166"/>
              <a:ext cx="2436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51" name="Group 2"/>
          <p:cNvGrpSpPr/>
          <p:nvPr/>
        </p:nvGrpSpPr>
        <p:grpSpPr>
          <a:xfrm>
            <a:off x="3585934" y="2893162"/>
            <a:ext cx="2394209" cy="1092607"/>
            <a:chOff x="3606742" y="3241345"/>
            <a:chExt cx="2394209" cy="1092607"/>
          </a:xfrm>
        </p:grpSpPr>
        <p:sp>
          <p:nvSpPr>
            <p:cNvPr id="52" name="TextBox 33"/>
            <p:cNvSpPr txBox="1"/>
            <p:nvPr/>
          </p:nvSpPr>
          <p:spPr>
            <a:xfrm>
              <a:off x="3606742" y="32413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302020204030203" pitchFamily="34" charset="0"/>
                </a:rPr>
                <a:t>30</a:t>
              </a:r>
              <a:r>
                <a:rPr lang="en-US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302020204030203" pitchFamily="34" charset="0"/>
                </a:rPr>
                <a:t>%</a:t>
              </a:r>
              <a:endPara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53" name="TextBox 34"/>
            <p:cNvSpPr txBox="1"/>
            <p:nvPr/>
          </p:nvSpPr>
          <p:spPr>
            <a:xfrm>
              <a:off x="3675318" y="39646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plugins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</a:endParaRPr>
            </a:p>
          </p:txBody>
        </p:sp>
      </p:grpSp>
      <p:graphicFrame>
        <p:nvGraphicFramePr>
          <p:cNvPr id="54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81519073"/>
              </p:ext>
            </p:extLst>
          </p:nvPr>
        </p:nvGraphicFramePr>
        <p:xfrm>
          <a:off x="5624284" y="1338240"/>
          <a:ext cx="7065168" cy="503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Rectangle 2"/>
          <p:cNvSpPr>
            <a:spLocks noGrp="1"/>
          </p:cNvSpPr>
          <p:nvPr>
            <p:ph sz="half" idx="4294967295"/>
          </p:nvPr>
        </p:nvSpPr>
        <p:spPr>
          <a:xfrm>
            <a:off x="1428239" y="5269151"/>
            <a:ext cx="1776641" cy="687289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fr-FR" dirty="0" err="1" smtClean="0">
                <a:latin typeface="Bell MT" panose="02020503060305020303" pitchFamily="18" charset="0"/>
              </a:rPr>
              <a:t>Chartjs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56" name="Oval 19"/>
          <p:cNvSpPr/>
          <p:nvPr/>
        </p:nvSpPr>
        <p:spPr>
          <a:xfrm>
            <a:off x="507226" y="5099234"/>
            <a:ext cx="861430" cy="861430"/>
          </a:xfrm>
          <a:prstGeom prst="ellipse">
            <a:avLst/>
          </a:prstGeom>
          <a:solidFill>
            <a:srgbClr val="A1B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FontAwesome" pitchFamily="2" charset="0"/>
              </a:rPr>
              <a:t>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57" name="Oval 22"/>
          <p:cNvSpPr/>
          <p:nvPr/>
        </p:nvSpPr>
        <p:spPr>
          <a:xfrm>
            <a:off x="4362946" y="5096351"/>
            <a:ext cx="861430" cy="8614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FontAwesome" pitchFamily="2" charset="0"/>
              </a:rPr>
              <a:t>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58" name="Rectangle 2"/>
          <p:cNvSpPr>
            <a:spLocks noGrp="1"/>
          </p:cNvSpPr>
          <p:nvPr>
            <p:ph sz="half" idx="4294967295"/>
          </p:nvPr>
        </p:nvSpPr>
        <p:spPr>
          <a:xfrm>
            <a:off x="5421835" y="5306137"/>
            <a:ext cx="1472451" cy="65030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fr-FR" dirty="0" err="1" smtClean="0">
                <a:latin typeface="Bell MT" panose="02020503060305020303" pitchFamily="18" charset="0"/>
              </a:rPr>
              <a:t>JsPDF</a:t>
            </a:r>
            <a:endParaRPr lang="fr-FR" dirty="0">
              <a:latin typeface="Bell MT" panose="02020503060305020303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5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Graphic spid="54" grpId="0">
        <p:bldAsOne/>
      </p:bldGraphic>
      <p:bldP spid="55" grpId="0" build="p"/>
      <p:bldP spid="56" grpId="0" animBg="1"/>
      <p:bldP spid="57" grpId="0" animBg="1"/>
      <p:bldP spid="5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FONCTIONNALITES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63181" y="1585744"/>
            <a:ext cx="6722075" cy="3325345"/>
            <a:chOff x="1763688" y="1124744"/>
            <a:chExt cx="5652564" cy="3166095"/>
          </a:xfrm>
        </p:grpSpPr>
        <p:sp>
          <p:nvSpPr>
            <p:cNvPr id="17" name="Rectangle 16"/>
            <p:cNvSpPr/>
            <p:nvPr/>
          </p:nvSpPr>
          <p:spPr>
            <a:xfrm>
              <a:off x="2699792" y="1397918"/>
              <a:ext cx="3744416" cy="2304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3" descr="F:\Trabajos\Envato\Graphic River\Duckson\Elements\lapto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807867531"/>
              </p:ext>
            </p:extLst>
          </p:nvPr>
        </p:nvGraphicFramePr>
        <p:xfrm>
          <a:off x="3858140" y="1872658"/>
          <a:ext cx="4214297" cy="234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82883" y="4956542"/>
            <a:ext cx="3405207" cy="896532"/>
            <a:chOff x="507226" y="5064132"/>
            <a:chExt cx="3405207" cy="896532"/>
          </a:xfrm>
        </p:grpSpPr>
        <p:sp>
          <p:nvSpPr>
            <p:cNvPr id="20" name="Oval 19"/>
            <p:cNvSpPr/>
            <p:nvPr/>
          </p:nvSpPr>
          <p:spPr>
            <a:xfrm>
              <a:off x="507226" y="5099234"/>
              <a:ext cx="861430" cy="861430"/>
            </a:xfrm>
            <a:prstGeom prst="ellipse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FontAwesome" pitchFamily="2" charset="0"/>
                </a:rPr>
                <a:t></a:t>
              </a:r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6281" y="5064132"/>
              <a:ext cx="2496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Diminution</a:t>
              </a:r>
              <a:r>
                <a:rPr lang="da-DK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 des erreurs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14779" y="4956542"/>
            <a:ext cx="3748524" cy="863040"/>
            <a:chOff x="4362946" y="5094741"/>
            <a:chExt cx="3748524" cy="863040"/>
          </a:xfrm>
        </p:grpSpPr>
        <p:sp>
          <p:nvSpPr>
            <p:cNvPr id="23" name="Oval 22"/>
            <p:cNvSpPr/>
            <p:nvPr/>
          </p:nvSpPr>
          <p:spPr>
            <a:xfrm>
              <a:off x="4362946" y="5096351"/>
              <a:ext cx="861430" cy="8614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FontAwesome" pitchFamily="2" charset="0"/>
                </a:rPr>
                <a:t></a:t>
              </a:r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72001" y="5094741"/>
              <a:ext cx="28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Plus de fonctionnalités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57" name="Rectangle 56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2" name="Imag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" y="6270212"/>
            <a:ext cx="617244" cy="5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1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Ajout</a:t>
            </a:r>
            <a:r>
              <a:rPr lang="en-US" dirty="0"/>
              <a:t> de </a:t>
            </a:r>
            <a:r>
              <a:rPr lang="en-US" dirty="0" err="1"/>
              <a:t>fonctionnalités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2673" y="1919862"/>
            <a:ext cx="5079872" cy="894922"/>
            <a:chOff x="822673" y="1919862"/>
            <a:chExt cx="5079872" cy="894922"/>
          </a:xfrm>
        </p:grpSpPr>
        <p:sp>
          <p:nvSpPr>
            <p:cNvPr id="3" name="Rectangle 2"/>
            <p:cNvSpPr/>
            <p:nvPr/>
          </p:nvSpPr>
          <p:spPr>
            <a:xfrm>
              <a:off x="822673" y="1953354"/>
              <a:ext cx="861430" cy="861430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1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36945" y="1919862"/>
              <a:ext cx="416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Créer un espace sur la plateforme, où les enseignants vont déposer les devoirs  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2673" y="3520103"/>
            <a:ext cx="5079872" cy="923330"/>
            <a:chOff x="822673" y="3520103"/>
            <a:chExt cx="5079872" cy="923330"/>
          </a:xfrm>
        </p:grpSpPr>
        <p:sp>
          <p:nvSpPr>
            <p:cNvPr id="10" name="Rectangle 9"/>
            <p:cNvSpPr/>
            <p:nvPr/>
          </p:nvSpPr>
          <p:spPr>
            <a:xfrm>
              <a:off x="822673" y="3520103"/>
              <a:ext cx="861430" cy="861430"/>
            </a:xfrm>
            <a:prstGeom prst="rect">
              <a:avLst/>
            </a:prstGeom>
            <a:solidFill>
              <a:srgbClr val="657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2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36945" y="3520103"/>
              <a:ext cx="416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Notifier un enseignant lorsque son cours est suspendu ou supprimer par l’administrateur 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2673" y="5086852"/>
            <a:ext cx="5079872" cy="861430"/>
            <a:chOff x="822673" y="5086852"/>
            <a:chExt cx="5079872" cy="861430"/>
          </a:xfrm>
        </p:grpSpPr>
        <p:sp>
          <p:nvSpPr>
            <p:cNvPr id="11" name="Rectangle 10"/>
            <p:cNvSpPr/>
            <p:nvPr/>
          </p:nvSpPr>
          <p:spPr>
            <a:xfrm>
              <a:off x="822673" y="5086852"/>
              <a:ext cx="861430" cy="8614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3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36945" y="5086852"/>
              <a:ext cx="416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Messagerie pour la communication entre les enseignants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30275" y="1918252"/>
            <a:ext cx="5074655" cy="923330"/>
            <a:chOff x="6430275" y="1918252"/>
            <a:chExt cx="5074655" cy="923330"/>
          </a:xfrm>
        </p:grpSpPr>
        <p:sp>
          <p:nvSpPr>
            <p:cNvPr id="12" name="Rectangle 11"/>
            <p:cNvSpPr/>
            <p:nvPr/>
          </p:nvSpPr>
          <p:spPr>
            <a:xfrm>
              <a:off x="6430275" y="1953354"/>
              <a:ext cx="861430" cy="8614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4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9330" y="1918252"/>
              <a:ext cx="416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Donner la possibilité à un enseignant d’intégrer une évaluation qu’il a généré  hors de la plateforme.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30275" y="3518493"/>
            <a:ext cx="5074655" cy="863040"/>
            <a:chOff x="6430275" y="3518493"/>
            <a:chExt cx="5074655" cy="863040"/>
          </a:xfrm>
        </p:grpSpPr>
        <p:sp>
          <p:nvSpPr>
            <p:cNvPr id="13" name="Rectangle 12"/>
            <p:cNvSpPr/>
            <p:nvPr/>
          </p:nvSpPr>
          <p:spPr>
            <a:xfrm>
              <a:off x="6430275" y="3520103"/>
              <a:ext cx="861430" cy="861430"/>
            </a:xfrm>
            <a:prstGeom prst="rect">
              <a:avLst/>
            </a:prstGeom>
            <a:solidFill>
              <a:srgbClr val="C6D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5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39330" y="3518493"/>
              <a:ext cx="416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Mettre la photo sur les profils des enseignants et étudiants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51" name="Teardrop 50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ardrop 51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Teardrop 52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56" name="Rectangle 5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1"/>
          <p:cNvGrpSpPr/>
          <p:nvPr/>
        </p:nvGrpSpPr>
        <p:grpSpPr>
          <a:xfrm>
            <a:off x="6272736" y="5053360"/>
            <a:ext cx="5079872" cy="894922"/>
            <a:chOff x="822673" y="1919862"/>
            <a:chExt cx="5079872" cy="894922"/>
          </a:xfrm>
        </p:grpSpPr>
        <p:sp>
          <p:nvSpPr>
            <p:cNvPr id="38" name="Rectangle 37"/>
            <p:cNvSpPr/>
            <p:nvPr/>
          </p:nvSpPr>
          <p:spPr>
            <a:xfrm>
              <a:off x="822673" y="1953354"/>
              <a:ext cx="861430" cy="861430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6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39" name="TextBox 3"/>
            <p:cNvSpPr txBox="1"/>
            <p:nvPr/>
          </p:nvSpPr>
          <p:spPr>
            <a:xfrm>
              <a:off x="1736945" y="1919862"/>
              <a:ext cx="416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Donner la possibilité d’intégrer les images dans les évaluations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1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Ajout</a:t>
            </a:r>
            <a:r>
              <a:rPr lang="en-US" dirty="0"/>
              <a:t> de </a:t>
            </a:r>
            <a:r>
              <a:rPr lang="en-US" dirty="0" err="1"/>
              <a:t>fonctionnalités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51" name="Teardrop 50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ardrop 51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Teardrop 52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56" name="Rectangle 5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20"/>
          <p:cNvGrpSpPr/>
          <p:nvPr/>
        </p:nvGrpSpPr>
        <p:grpSpPr>
          <a:xfrm>
            <a:off x="3701588" y="2984762"/>
            <a:ext cx="5631097" cy="1061484"/>
            <a:chOff x="6430275" y="5086852"/>
            <a:chExt cx="5132712" cy="1061484"/>
          </a:xfrm>
        </p:grpSpPr>
        <p:sp>
          <p:nvSpPr>
            <p:cNvPr id="38" name="Rectangle 37"/>
            <p:cNvSpPr/>
            <p:nvPr/>
          </p:nvSpPr>
          <p:spPr>
            <a:xfrm>
              <a:off x="6430275" y="5086852"/>
              <a:ext cx="861430" cy="861430"/>
            </a:xfrm>
            <a:prstGeom prst="rect">
              <a:avLst/>
            </a:prstGeom>
            <a:solidFill>
              <a:srgbClr val="899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7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39" name="TextBox 28"/>
            <p:cNvSpPr txBox="1"/>
            <p:nvPr/>
          </p:nvSpPr>
          <p:spPr>
            <a:xfrm>
              <a:off x="7397387" y="5255784"/>
              <a:ext cx="4165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Continuer dans l’IHM d’origine</a:t>
              </a:r>
              <a:endPara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380317" y="1461246"/>
            <a:ext cx="1532964" cy="1592917"/>
            <a:chOff x="5380317" y="2017058"/>
            <a:chExt cx="1532964" cy="1592917"/>
          </a:xfrm>
          <a:solidFill>
            <a:srgbClr val="A1BB22"/>
          </a:solidFill>
        </p:grpSpPr>
        <p:sp>
          <p:nvSpPr>
            <p:cNvPr id="2" name="Oval 1"/>
            <p:cNvSpPr/>
            <p:nvPr/>
          </p:nvSpPr>
          <p:spPr>
            <a:xfrm>
              <a:off x="5380317" y="2017058"/>
              <a:ext cx="1532964" cy="15329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6026149" y="3441700"/>
              <a:ext cx="241300" cy="168275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823633" y="190456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4"/>
            <a:r>
              <a:rPr lang="en-US" sz="3600" dirty="0">
                <a:solidFill>
                  <a:prstClr val="white"/>
                </a:solidFill>
                <a:latin typeface="FontAwesome" pitchFamily="2" charset="0"/>
              </a:rPr>
              <a:t></a:t>
            </a:r>
            <a:endParaRPr lang="ru-RU" sz="36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5485" y="3057742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BIENVENUE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22748" y="3449657"/>
            <a:ext cx="384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Bienvenue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pour le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projet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4GI IHM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57783" y="3988267"/>
            <a:ext cx="8136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Cet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exposé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nous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permettra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présenter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le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projet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d’intranet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mooc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associé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cours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d’IHM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2747" y="5521012"/>
            <a:ext cx="384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Let`s start!</a:t>
            </a:r>
          </a:p>
        </p:txBody>
      </p:sp>
      <p:sp>
        <p:nvSpPr>
          <p:cNvPr id="3" name="Rectangle 2"/>
          <p:cNvSpPr/>
          <p:nvPr/>
        </p:nvSpPr>
        <p:spPr>
          <a:xfrm>
            <a:off x="5823633" y="5921122"/>
            <a:ext cx="646331" cy="45719"/>
          </a:xfrm>
          <a:prstGeom prst="rect">
            <a:avLst/>
          </a:prstGeom>
          <a:solidFill>
            <a:srgbClr val="A1B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 flipH="1">
            <a:off x="6146797" y="5966841"/>
            <a:ext cx="2" cy="8911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3" grpId="0"/>
      <p:bldP spid="18" grpId="0"/>
      <p:bldP spid="2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46799" y="112761"/>
            <a:ext cx="0" cy="56593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79191" y="5397029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ardrop 10"/>
          <p:cNvSpPr/>
          <p:nvPr/>
        </p:nvSpPr>
        <p:spPr>
          <a:xfrm rot="2700000">
            <a:off x="4295644" y="4995946"/>
            <a:ext cx="802166" cy="802166"/>
          </a:xfrm>
          <a:prstGeom prst="teardrop">
            <a:avLst/>
          </a:prstGeom>
          <a:noFill/>
          <a:ln w="57150">
            <a:solidFill>
              <a:srgbClr val="A1B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56780" y="5321651"/>
            <a:ext cx="150756" cy="150756"/>
          </a:xfrm>
          <a:prstGeom prst="ellipse">
            <a:avLst/>
          </a:prstGeom>
          <a:solidFill>
            <a:srgbClr val="A1BB2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205782" y="1986685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13500000">
            <a:off x="7131361" y="1556572"/>
            <a:ext cx="802166" cy="802166"/>
          </a:xfrm>
          <a:prstGeom prst="teardrop">
            <a:avLst/>
          </a:prstGeom>
          <a:noFill/>
          <a:ln w="57150">
            <a:solidFill>
              <a:srgbClr val="657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70598" y="1911305"/>
            <a:ext cx="150756" cy="150756"/>
          </a:xfrm>
          <a:prstGeom prst="ellipse">
            <a:avLst/>
          </a:prstGeom>
          <a:solidFill>
            <a:srgbClr val="65751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379191" y="3253964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ardrop 49"/>
          <p:cNvSpPr/>
          <p:nvPr/>
        </p:nvSpPr>
        <p:spPr>
          <a:xfrm rot="2700000">
            <a:off x="4317086" y="2852877"/>
            <a:ext cx="802166" cy="802166"/>
          </a:xfrm>
          <a:prstGeom prst="teardrop">
            <a:avLst/>
          </a:prstGeom>
          <a:noFill/>
          <a:ln w="57150">
            <a:solidFill>
              <a:srgbClr val="C6D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70597" y="3164070"/>
            <a:ext cx="150756" cy="150756"/>
          </a:xfrm>
          <a:prstGeom prst="ellipse">
            <a:avLst/>
          </a:prstGeom>
          <a:solidFill>
            <a:srgbClr val="C6DE4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6278351" y="4412000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ardrop 52"/>
          <p:cNvSpPr/>
          <p:nvPr/>
        </p:nvSpPr>
        <p:spPr>
          <a:xfrm rot="13500000">
            <a:off x="7160388" y="4025434"/>
            <a:ext cx="802166" cy="802166"/>
          </a:xfrm>
          <a:prstGeom prst="teardrop">
            <a:avLst/>
          </a:prstGeom>
          <a:noFill/>
          <a:ln w="57150">
            <a:solidFill>
              <a:srgbClr val="899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70597" y="4351136"/>
            <a:ext cx="150756" cy="150756"/>
          </a:xfrm>
          <a:prstGeom prst="ellipse">
            <a:avLst/>
          </a:prstGeom>
          <a:solidFill>
            <a:srgbClr val="899F1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52887" y="329129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88898" y="1502009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48108" y="2738831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5893" y="3975737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07849" y="60227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68063" y="1779927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ARCHITECTURE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29558" y="301662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FONCTIONNALITES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68063" y="4163954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AJOUTS A EFFECTUER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ardrop 52"/>
          <p:cNvSpPr/>
          <p:nvPr/>
        </p:nvSpPr>
        <p:spPr>
          <a:xfrm rot="18900000">
            <a:off x="5744892" y="5883174"/>
            <a:ext cx="802166" cy="802166"/>
          </a:xfrm>
          <a:prstGeom prst="teardrop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8"/>
          <p:cNvCxnSpPr/>
          <p:nvPr/>
        </p:nvCxnSpPr>
        <p:spPr>
          <a:xfrm>
            <a:off x="5379191" y="1302746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ardrop 10"/>
          <p:cNvSpPr/>
          <p:nvPr/>
        </p:nvSpPr>
        <p:spPr>
          <a:xfrm rot="2700000">
            <a:off x="4317086" y="901663"/>
            <a:ext cx="802166" cy="802166"/>
          </a:xfrm>
          <a:prstGeom prst="teardrop">
            <a:avLst/>
          </a:prstGeom>
          <a:noFill/>
          <a:ln w="57150">
            <a:solidFill>
              <a:srgbClr val="899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1"/>
          <p:cNvSpPr/>
          <p:nvPr/>
        </p:nvSpPr>
        <p:spPr>
          <a:xfrm>
            <a:off x="6070597" y="1227368"/>
            <a:ext cx="150756" cy="150756"/>
          </a:xfrm>
          <a:prstGeom prst="ellipse">
            <a:avLst/>
          </a:prstGeom>
          <a:solidFill>
            <a:srgbClr val="899F1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19"/>
          <p:cNvSpPr txBox="1"/>
          <p:nvPr/>
        </p:nvSpPr>
        <p:spPr>
          <a:xfrm>
            <a:off x="6325417" y="4916096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5</a:t>
            </a:r>
          </a:p>
        </p:txBody>
      </p:sp>
      <p:sp>
        <p:nvSpPr>
          <p:cNvPr id="28" name="TextBox 60"/>
          <p:cNvSpPr txBox="1"/>
          <p:nvPr/>
        </p:nvSpPr>
        <p:spPr>
          <a:xfrm>
            <a:off x="6974451" y="5174509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PHASES DES QUESTIONS</a:t>
            </a:r>
          </a:p>
        </p:txBody>
      </p:sp>
      <p:sp>
        <p:nvSpPr>
          <p:cNvPr id="29" name="TextBox 66"/>
          <p:cNvSpPr txBox="1"/>
          <p:nvPr/>
        </p:nvSpPr>
        <p:spPr>
          <a:xfrm>
            <a:off x="1860543" y="6315178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FIN DE LA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47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5" grpId="0" animBg="1"/>
      <p:bldP spid="36" grpId="0" animBg="1"/>
      <p:bldP spid="50" grpId="0" animBg="1"/>
      <p:bldP spid="51" grpId="0" animBg="1"/>
      <p:bldP spid="53" grpId="0" animBg="1"/>
      <p:bldP spid="54" grpId="0" animBg="1"/>
      <p:bldP spid="20" grpId="0"/>
      <p:bldP spid="58" grpId="0"/>
      <p:bldP spid="59" grpId="0"/>
      <p:bldP spid="60" grpId="0"/>
      <p:bldP spid="61" grpId="0"/>
      <p:bldP spid="63" grpId="0"/>
      <p:bldP spid="65" grpId="0"/>
      <p:bldP spid="67" grpId="0"/>
      <p:bldP spid="25" grpId="0" animBg="1"/>
      <p:bldP spid="26" grpId="0" animBg="1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/>
          </p:nvPr>
        </p:nvGraphicFramePr>
        <p:xfrm>
          <a:off x="-38101" y="0"/>
          <a:ext cx="13250781" cy="695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0"/>
            <a:ext cx="12325350" cy="70104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33575"/>
            <a:ext cx="3433011" cy="3143250"/>
          </a:xfrm>
          <a:prstGeom prst="rect">
            <a:avLst/>
          </a:prstGeom>
          <a:solidFill>
            <a:srgbClr val="A1BB2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304" y="1979741"/>
            <a:ext cx="3433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INTRANET MOOC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3010" y="1933575"/>
            <a:ext cx="230606" cy="314325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79" y="1933575"/>
            <a:ext cx="6612631" cy="3143250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0" y="4074826"/>
            <a:ext cx="3433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8" name="Freeform 239"/>
          <p:cNvSpPr>
            <a:spLocks noEditPoints="1"/>
          </p:cNvSpPr>
          <p:nvPr/>
        </p:nvSpPr>
        <p:spPr bwMode="auto">
          <a:xfrm>
            <a:off x="8604570" y="13042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rgbClr val="AEAEAE"/>
              </a:solidFill>
            </a:endParaRPr>
          </a:p>
        </p:txBody>
      </p:sp>
      <p:sp>
        <p:nvSpPr>
          <p:cNvPr id="29" name="Freeform 240"/>
          <p:cNvSpPr>
            <a:spLocks noEditPoints="1"/>
          </p:cNvSpPr>
          <p:nvPr/>
        </p:nvSpPr>
        <p:spPr bwMode="auto">
          <a:xfrm>
            <a:off x="7618732" y="3548173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41"/>
          <p:cNvSpPr>
            <a:spLocks noEditPoints="1"/>
          </p:cNvSpPr>
          <p:nvPr/>
        </p:nvSpPr>
        <p:spPr bwMode="auto">
          <a:xfrm>
            <a:off x="6154089" y="3058338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C6D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47"/>
          <p:cNvSpPr>
            <a:spLocks noEditPoints="1"/>
          </p:cNvSpPr>
          <p:nvPr/>
        </p:nvSpPr>
        <p:spPr bwMode="auto">
          <a:xfrm>
            <a:off x="8463282" y="4394311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48"/>
          <p:cNvSpPr>
            <a:spLocks noEditPoints="1"/>
          </p:cNvSpPr>
          <p:nvPr/>
        </p:nvSpPr>
        <p:spPr bwMode="auto">
          <a:xfrm>
            <a:off x="9590408" y="22757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49"/>
          <p:cNvSpPr>
            <a:spLocks noEditPoints="1"/>
          </p:cNvSpPr>
          <p:nvPr/>
        </p:nvSpPr>
        <p:spPr bwMode="auto">
          <a:xfrm>
            <a:off x="6768452" y="3674287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C6D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41"/>
          <p:cNvSpPr>
            <a:spLocks noEditPoints="1"/>
          </p:cNvSpPr>
          <p:nvPr/>
        </p:nvSpPr>
        <p:spPr bwMode="auto">
          <a:xfrm>
            <a:off x="5517501" y="4441243"/>
            <a:ext cx="1310892" cy="1310892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6575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49"/>
          <p:cNvSpPr>
            <a:spLocks noEditPoints="1"/>
          </p:cNvSpPr>
          <p:nvPr/>
        </p:nvSpPr>
        <p:spPr bwMode="auto">
          <a:xfrm>
            <a:off x="5994863" y="4918605"/>
            <a:ext cx="356167" cy="356167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6575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5851559" y="3010620"/>
            <a:ext cx="1484236" cy="1461944"/>
            <a:chOff x="5808697" y="2954413"/>
            <a:chExt cx="1484236" cy="1461944"/>
          </a:xfrm>
        </p:grpSpPr>
        <p:sp>
          <p:nvSpPr>
            <p:cNvPr id="2" name="Block Arc 1"/>
            <p:cNvSpPr/>
            <p:nvPr/>
          </p:nvSpPr>
          <p:spPr>
            <a:xfrm rot="19540670">
              <a:off x="5808697" y="2954413"/>
              <a:ext cx="1484236" cy="1461944"/>
            </a:xfrm>
            <a:prstGeom prst="blockArc">
              <a:avLst>
                <a:gd name="adj1" fmla="val 10800000"/>
                <a:gd name="adj2" fmla="val 17330593"/>
                <a:gd name="adj3" fmla="val 4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Right Triangle 2"/>
            <p:cNvSpPr/>
            <p:nvPr/>
          </p:nvSpPr>
          <p:spPr>
            <a:xfrm rot="12600000">
              <a:off x="6265622" y="2956208"/>
              <a:ext cx="120650" cy="12065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9076338" y="959988"/>
            <a:ext cx="2288006" cy="2253642"/>
            <a:chOff x="5808697" y="2954413"/>
            <a:chExt cx="1484236" cy="1461944"/>
          </a:xfrm>
        </p:grpSpPr>
        <p:sp>
          <p:nvSpPr>
            <p:cNvPr id="41" name="Block Arc 40"/>
            <p:cNvSpPr/>
            <p:nvPr/>
          </p:nvSpPr>
          <p:spPr>
            <a:xfrm rot="19540670">
              <a:off x="5808697" y="2954413"/>
              <a:ext cx="1484236" cy="1461944"/>
            </a:xfrm>
            <a:prstGeom prst="blockArc">
              <a:avLst>
                <a:gd name="adj1" fmla="val 10800000"/>
                <a:gd name="adj2" fmla="val 17330593"/>
                <a:gd name="adj3" fmla="val 4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ight Triangle 42"/>
            <p:cNvSpPr/>
            <p:nvPr/>
          </p:nvSpPr>
          <p:spPr>
            <a:xfrm rot="12600000">
              <a:off x="6265622" y="2956208"/>
              <a:ext cx="120650" cy="12065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76" name="Rectangle 7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50081" y="1808211"/>
            <a:ext cx="457690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>
                <a:solidFill>
                  <a:srgbClr val="92D050"/>
                </a:solidFill>
              </a:rPr>
              <a:t>Intranet </a:t>
            </a:r>
            <a:r>
              <a:rPr lang="fr-FR" sz="2200" b="1" dirty="0" err="1">
                <a:solidFill>
                  <a:srgbClr val="92D050"/>
                </a:solidFill>
              </a:rPr>
              <a:t>Moocs</a:t>
            </a:r>
            <a:r>
              <a:rPr lang="fr-FR" sz="2200" b="1" dirty="0">
                <a:solidFill>
                  <a:srgbClr val="92D050"/>
                </a:solidFill>
              </a:rPr>
              <a:t> </a:t>
            </a:r>
            <a:r>
              <a:rPr lang="fr-FR" sz="2200" dirty="0"/>
              <a:t>est une plateforme développée à l’École Nationale Supérieure Polytechnique de Yaoundé par des étudiants du département génie informatique</a:t>
            </a:r>
            <a:r>
              <a:rPr lang="fr-FR" sz="2200" dirty="0" smtClean="0"/>
              <a:t>.</a:t>
            </a:r>
          </a:p>
          <a:p>
            <a:endParaRPr lang="fr-FR" sz="2200" dirty="0"/>
          </a:p>
          <a:p>
            <a:r>
              <a:rPr lang="fr-FR" sz="2200" dirty="0"/>
              <a:t> Elle permet l’échange des ressources des </a:t>
            </a:r>
            <a:r>
              <a:rPr lang="fr-FR" sz="2200" dirty="0" err="1"/>
              <a:t>moocs</a:t>
            </a:r>
            <a:r>
              <a:rPr lang="fr-FR" sz="2200" dirty="0"/>
              <a:t> entre les enseignants et étudiants du même établissement. </a:t>
            </a:r>
            <a:endParaRPr lang="fr-FR" sz="2200" dirty="0" smtClean="0"/>
          </a:p>
          <a:p>
            <a:endParaRPr lang="fr-FR" sz="2200" dirty="0"/>
          </a:p>
          <a:p>
            <a:r>
              <a:rPr lang="fr-FR" sz="2200" dirty="0"/>
              <a:t>Réalisé en </a:t>
            </a:r>
            <a:r>
              <a:rPr lang="fr-FR" sz="2200" b="1" dirty="0" smtClean="0"/>
              <a:t>JEE</a:t>
            </a:r>
            <a:r>
              <a:rPr lang="fr-FR" sz="2200" dirty="0" smtClean="0"/>
              <a:t>, </a:t>
            </a:r>
            <a:r>
              <a:rPr lang="fr-FR" sz="2200" dirty="0"/>
              <a:t>elle tourne autour de trois acteurs principaux, chacun avec un certain nombre de </a:t>
            </a:r>
            <a:r>
              <a:rPr lang="fr-FR" sz="2200" dirty="0" smtClean="0"/>
              <a:t>fonctionnalités de base.</a:t>
            </a:r>
            <a:r>
              <a:rPr lang="fr-FR" sz="2200" dirty="0"/>
              <a:t/>
            </a:r>
            <a:br>
              <a:rPr lang="fr-FR" sz="2200" dirty="0"/>
            </a:br>
            <a:endParaRPr lang="fr-FR" sz="2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" y="6270212"/>
            <a:ext cx="617244" cy="5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  <p:bldP spid="35" grpId="0" animBg="1"/>
      <p:bldP spid="35" grpId="1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8" name="Freeform 239"/>
          <p:cNvSpPr>
            <a:spLocks noEditPoints="1"/>
          </p:cNvSpPr>
          <p:nvPr/>
        </p:nvSpPr>
        <p:spPr bwMode="auto">
          <a:xfrm>
            <a:off x="8604570" y="13042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rgbClr val="AEAEAE"/>
              </a:solidFill>
            </a:endParaRPr>
          </a:p>
        </p:txBody>
      </p:sp>
      <p:sp>
        <p:nvSpPr>
          <p:cNvPr id="29" name="Freeform 240"/>
          <p:cNvSpPr>
            <a:spLocks noEditPoints="1"/>
          </p:cNvSpPr>
          <p:nvPr/>
        </p:nvSpPr>
        <p:spPr bwMode="auto">
          <a:xfrm>
            <a:off x="7618732" y="3548173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41"/>
          <p:cNvSpPr>
            <a:spLocks noEditPoints="1"/>
          </p:cNvSpPr>
          <p:nvPr/>
        </p:nvSpPr>
        <p:spPr bwMode="auto">
          <a:xfrm>
            <a:off x="6154089" y="3058338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C6D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47"/>
          <p:cNvSpPr>
            <a:spLocks noEditPoints="1"/>
          </p:cNvSpPr>
          <p:nvPr/>
        </p:nvSpPr>
        <p:spPr bwMode="auto">
          <a:xfrm>
            <a:off x="8463282" y="4394311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48"/>
          <p:cNvSpPr>
            <a:spLocks noEditPoints="1"/>
          </p:cNvSpPr>
          <p:nvPr/>
        </p:nvSpPr>
        <p:spPr bwMode="auto">
          <a:xfrm>
            <a:off x="9590408" y="22757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49"/>
          <p:cNvSpPr>
            <a:spLocks noEditPoints="1"/>
          </p:cNvSpPr>
          <p:nvPr/>
        </p:nvSpPr>
        <p:spPr bwMode="auto">
          <a:xfrm>
            <a:off x="6768452" y="3674287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C6D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41"/>
          <p:cNvSpPr>
            <a:spLocks noEditPoints="1"/>
          </p:cNvSpPr>
          <p:nvPr/>
        </p:nvSpPr>
        <p:spPr bwMode="auto">
          <a:xfrm>
            <a:off x="5517501" y="4441243"/>
            <a:ext cx="1310892" cy="1310892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6575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49"/>
          <p:cNvSpPr>
            <a:spLocks noEditPoints="1"/>
          </p:cNvSpPr>
          <p:nvPr/>
        </p:nvSpPr>
        <p:spPr bwMode="auto">
          <a:xfrm>
            <a:off x="5994863" y="4918605"/>
            <a:ext cx="356167" cy="356167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6575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5851559" y="3010620"/>
            <a:ext cx="1484236" cy="1461944"/>
            <a:chOff x="5808697" y="2954413"/>
            <a:chExt cx="1484236" cy="1461944"/>
          </a:xfrm>
        </p:grpSpPr>
        <p:sp>
          <p:nvSpPr>
            <p:cNvPr id="2" name="Block Arc 1"/>
            <p:cNvSpPr/>
            <p:nvPr/>
          </p:nvSpPr>
          <p:spPr>
            <a:xfrm rot="19540670">
              <a:off x="5808697" y="2954413"/>
              <a:ext cx="1484236" cy="1461944"/>
            </a:xfrm>
            <a:prstGeom prst="blockArc">
              <a:avLst>
                <a:gd name="adj1" fmla="val 10800000"/>
                <a:gd name="adj2" fmla="val 17330593"/>
                <a:gd name="adj3" fmla="val 4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Right Triangle 2"/>
            <p:cNvSpPr/>
            <p:nvPr/>
          </p:nvSpPr>
          <p:spPr>
            <a:xfrm rot="12600000">
              <a:off x="6265622" y="2956208"/>
              <a:ext cx="120650" cy="12065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9076338" y="959988"/>
            <a:ext cx="2288006" cy="2253642"/>
            <a:chOff x="5808697" y="2954413"/>
            <a:chExt cx="1484236" cy="1461944"/>
          </a:xfrm>
        </p:grpSpPr>
        <p:sp>
          <p:nvSpPr>
            <p:cNvPr id="41" name="Block Arc 40"/>
            <p:cNvSpPr/>
            <p:nvPr/>
          </p:nvSpPr>
          <p:spPr>
            <a:xfrm rot="19540670">
              <a:off x="5808697" y="2954413"/>
              <a:ext cx="1484236" cy="1461944"/>
            </a:xfrm>
            <a:prstGeom prst="blockArc">
              <a:avLst>
                <a:gd name="adj1" fmla="val 10800000"/>
                <a:gd name="adj2" fmla="val 17330593"/>
                <a:gd name="adj3" fmla="val 4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ight Triangle 42"/>
            <p:cNvSpPr/>
            <p:nvPr/>
          </p:nvSpPr>
          <p:spPr>
            <a:xfrm rot="12600000">
              <a:off x="6265622" y="2956208"/>
              <a:ext cx="120650" cy="12065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76" name="Rectangle 7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" y="6270212"/>
            <a:ext cx="617244" cy="5969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215" y="171523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Enseignant :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/>
              <a:t> créer un cours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/>
              <a:t> ajouter des ressources liées à ces cours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/>
              <a:t> consulter la liste des étudiants inscrits à ses cours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b="1" dirty="0"/>
              <a:t>Administrateur </a:t>
            </a:r>
            <a:r>
              <a:rPr lang="fr-FR" b="1" dirty="0" smtClean="0"/>
              <a:t>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☞</a:t>
            </a:r>
            <a:r>
              <a:rPr lang="fr-FR" dirty="0" smtClean="0"/>
              <a:t> consulter les statistiques sur les cours et épreuves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☞</a:t>
            </a:r>
            <a:r>
              <a:rPr lang="fr-FR" dirty="0" smtClean="0"/>
              <a:t> consulter les statistiques sur les étudiants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/>
              <a:t> créer un enseignant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b="1" dirty="0" smtClean="0"/>
              <a:t>Etudiant </a:t>
            </a:r>
            <a:r>
              <a:rPr lang="fr-FR" b="1" dirty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☞ </a:t>
            </a:r>
            <a:r>
              <a:rPr lang="fr-FR" dirty="0"/>
              <a:t>s’inscrire à un cours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/>
              <a:t> se désinscrire à un cours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/>
              <a:t> consulter les ressources liées à un cours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/>
              <a:t> pouvoir d’évaluation du cours.</a:t>
            </a:r>
          </a:p>
        </p:txBody>
      </p:sp>
    </p:spTree>
    <p:extLst>
      <p:ext uri="{BB962C8B-B14F-4D97-AF65-F5344CB8AC3E}">
        <p14:creationId xmlns:p14="http://schemas.microsoft.com/office/powerpoint/2010/main" val="114614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  <p:bldP spid="35" grpId="0" animBg="1"/>
      <p:bldP spid="35" grpId="1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/>
          </p:nvPr>
        </p:nvGraphicFramePr>
        <p:xfrm>
          <a:off x="-38101" y="0"/>
          <a:ext cx="13250781" cy="695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0"/>
            <a:ext cx="12325350" cy="70104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33575"/>
            <a:ext cx="3433011" cy="3143250"/>
          </a:xfrm>
          <a:prstGeom prst="rect">
            <a:avLst/>
          </a:prstGeom>
          <a:solidFill>
            <a:srgbClr val="A1BB2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304" y="1979741"/>
            <a:ext cx="3433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INTRANET MOOC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3010" y="1933575"/>
            <a:ext cx="230606" cy="314325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7"/>
          <p:cNvSpPr txBox="1"/>
          <p:nvPr/>
        </p:nvSpPr>
        <p:spPr>
          <a:xfrm>
            <a:off x="0" y="4074826"/>
            <a:ext cx="3433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ARCHITECTURE</a:t>
            </a:r>
            <a:endParaRPr lang="en-US" sz="40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1933575"/>
            <a:ext cx="569095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4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49" name="Rectangle 4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1" name="Espace réservé du contenu 5" descr="Capture d’écran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3" y="1828104"/>
            <a:ext cx="691276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043584" y="1828103"/>
            <a:ext cx="4148415" cy="307640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sz="2200" dirty="0">
                <a:latin typeface="+mj-lt"/>
              </a:rPr>
              <a:t>Le système étant trop interactif </a:t>
            </a:r>
            <a:r>
              <a:rPr lang="fr-FR" sz="2200" dirty="0" smtClean="0">
                <a:latin typeface="+mj-lt"/>
              </a:rPr>
              <a:t>l’architecture </a:t>
            </a:r>
            <a:r>
              <a:rPr lang="fr-FR" sz="2200" dirty="0">
                <a:latin typeface="+mj-lt"/>
              </a:rPr>
              <a:t>MVC à été </a:t>
            </a:r>
            <a:r>
              <a:rPr lang="fr-FR" sz="2200" dirty="0" smtClean="0">
                <a:latin typeface="+mj-lt"/>
              </a:rPr>
              <a:t>privilégiée notamment avec le J2ee définit </a:t>
            </a:r>
            <a:r>
              <a:rPr lang="fr-FR" sz="2200" dirty="0">
                <a:latin typeface="+mj-lt"/>
              </a:rPr>
              <a:t>comme suite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200" dirty="0" smtClean="0">
                <a:solidFill>
                  <a:srgbClr val="DF7307"/>
                </a:solidFill>
                <a:latin typeface="+mj-lt"/>
              </a:rPr>
              <a:t> </a:t>
            </a:r>
            <a:r>
              <a:rPr lang="fr-FR" sz="2200" dirty="0" smtClean="0">
                <a:latin typeface="+mj-lt"/>
              </a:rPr>
              <a:t>Contrôleur </a:t>
            </a:r>
            <a:r>
              <a:rPr lang="fr-FR" sz="2200" dirty="0">
                <a:latin typeface="+mj-lt"/>
              </a:rPr>
              <a:t>: servlets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200" dirty="0">
                <a:solidFill>
                  <a:srgbClr val="DF7307"/>
                </a:solidFill>
                <a:latin typeface="+mj-lt"/>
              </a:rPr>
              <a:t> </a:t>
            </a:r>
            <a:r>
              <a:rPr lang="fr-FR" sz="2200" dirty="0" smtClean="0">
                <a:latin typeface="+mj-lt"/>
              </a:rPr>
              <a:t>Vue </a:t>
            </a:r>
            <a:r>
              <a:rPr lang="fr-FR" sz="2200" dirty="0">
                <a:latin typeface="+mj-lt"/>
              </a:rPr>
              <a:t>: page .</a:t>
            </a:r>
            <a:r>
              <a:rPr lang="fr-FR" sz="2200" dirty="0" err="1" smtClean="0">
                <a:latin typeface="+mj-lt"/>
              </a:rPr>
              <a:t>jsp</a:t>
            </a:r>
            <a:endParaRPr lang="fr-FR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200" dirty="0">
                <a:solidFill>
                  <a:srgbClr val="DF7307"/>
                </a:solidFill>
                <a:latin typeface="+mj-lt"/>
              </a:rPr>
              <a:t> </a:t>
            </a:r>
            <a:r>
              <a:rPr lang="fr-FR" sz="2200" dirty="0" smtClean="0">
                <a:latin typeface="+mj-lt"/>
              </a:rPr>
              <a:t>Modèle </a:t>
            </a:r>
            <a:r>
              <a:rPr lang="fr-FR" sz="2200" dirty="0">
                <a:latin typeface="+mj-lt"/>
              </a:rPr>
              <a:t>: classes java</a:t>
            </a:r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36" y="1902836"/>
            <a:ext cx="1573702" cy="1800200"/>
          </a:xfrm>
          <a:prstGeom prst="rect">
            <a:avLst/>
          </a:prstGeom>
        </p:spPr>
      </p:pic>
      <p:pic>
        <p:nvPicPr>
          <p:cNvPr id="55" name="Espace réservé du contenu 5"/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68" y="3998997"/>
            <a:ext cx="1323975" cy="179070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80" y="4275222"/>
            <a:ext cx="2009775" cy="151447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" y="6270212"/>
            <a:ext cx="617244" cy="5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/>
          </p:nvPr>
        </p:nvGraphicFramePr>
        <p:xfrm>
          <a:off x="-38101" y="0"/>
          <a:ext cx="13250781" cy="695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-1" y="-67683"/>
            <a:ext cx="12325350" cy="70104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" y="1933575"/>
            <a:ext cx="4054679" cy="3143250"/>
          </a:xfrm>
          <a:prstGeom prst="rect">
            <a:avLst/>
          </a:prstGeom>
          <a:solidFill>
            <a:srgbClr val="A1BB2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304" y="1979741"/>
            <a:ext cx="3433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INTRANET MOOC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54678" y="1952031"/>
            <a:ext cx="230606" cy="314325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7"/>
          <p:cNvSpPr txBox="1"/>
          <p:nvPr/>
        </p:nvSpPr>
        <p:spPr>
          <a:xfrm>
            <a:off x="0" y="4074826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FONCTIONNALITES</a:t>
            </a:r>
            <a:endParaRPr lang="en-US" sz="40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49" y="1952032"/>
            <a:ext cx="5197478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4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505</Words>
  <Application>Microsoft Office PowerPoint</Application>
  <PresentationFormat>Grand écran</PresentationFormat>
  <Paragraphs>149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8" baseType="lpstr">
      <vt:lpstr>Arial</vt:lpstr>
      <vt:lpstr>Bell MT</vt:lpstr>
      <vt:lpstr>Calibri</vt:lpstr>
      <vt:lpstr>Calibri Light</vt:lpstr>
      <vt:lpstr>FontAwesome</vt:lpstr>
      <vt:lpstr>Lato</vt:lpstr>
      <vt:lpstr>Lato Black</vt:lpstr>
      <vt:lpstr>Lato Heavy</vt:lpstr>
      <vt:lpstr>Lato Light</vt:lpstr>
      <vt:lpstr>Lato Medium</vt:lpstr>
      <vt:lpstr>Source Sans Pro Black</vt:lpstr>
      <vt:lpstr>Wingdings</vt:lpstr>
      <vt:lpstr>Office Theme</vt:lpstr>
      <vt:lpstr>DEFINITION DU PROJET IHM 4GI ENSPY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DU PROJET IHM 4GI ENSPY</dc:title>
  <dc:creator>MVONDO DJOB BARBE THYSTERE</dc:creator>
  <cp:lastModifiedBy>Windows User</cp:lastModifiedBy>
  <cp:revision>99</cp:revision>
  <dcterms:created xsi:type="dcterms:W3CDTF">2016-11-08T06:03:17Z</dcterms:created>
  <dcterms:modified xsi:type="dcterms:W3CDTF">2017-10-27T11:57:06Z</dcterms:modified>
</cp:coreProperties>
</file>