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78" r:id="rId5"/>
  </p:sldIdLst>
  <p:sldSz cx="12239625" cy="6840538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1" autoAdjust="0"/>
    <p:restoredTop sz="95232" autoAdjust="0"/>
  </p:normalViewPr>
  <p:slideViewPr>
    <p:cSldViewPr showGuides="1">
      <p:cViewPr varScale="1">
        <p:scale>
          <a:sx n="83" d="100"/>
          <a:sy n="83" d="100"/>
        </p:scale>
        <p:origin x="86" y="8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>
      <p:cViewPr varScale="1">
        <p:scale>
          <a:sx n="148" d="100"/>
          <a:sy n="148" d="100"/>
        </p:scale>
        <p:origin x="5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4EA6B-1F4E-1748-9DFB-842B8DC29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b="12444"/>
          <a:stretch/>
        </p:blipFill>
        <p:spPr>
          <a:xfrm>
            <a:off x="0" y="-1"/>
            <a:ext cx="12600534" cy="6840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938444"/>
            <a:ext cx="7127964" cy="1193793"/>
          </a:xfrm>
        </p:spPr>
        <p:txBody>
          <a:bodyPr/>
          <a:lstStyle>
            <a:lvl1pPr algn="l">
              <a:lnSpc>
                <a:spcPct val="85000"/>
              </a:lnSpc>
              <a:defRPr sz="5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2" y="466353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83508" y="6318000"/>
            <a:ext cx="7344416" cy="26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2F31-2784-EB48-9BE0-A2A28CAF38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3696F5-6BA6-A54F-97D1-6FA9EAA4C3C8}" type="datetime8">
              <a:rPr lang="en-GB" smtClean="0"/>
              <a:t>02/02/2021 10:23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4EFC0A-929F-8B4C-A8D5-7D356DE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D46587-7E96-6E44-AA46-A9A4F42A9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350174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000" y="2012950"/>
            <a:ext cx="567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516AB9-F8AF-884B-97D5-839AB9A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3B8D-AD23-5342-9E5E-AFCB705A30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0F82C1-D339-8F45-AEBE-0364CBA581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79F45F-DB97-5D4D-B518-CF0144150AD9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76194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0600" y="2012950"/>
            <a:ext cx="37188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61200" y="2012950"/>
            <a:ext cx="37188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47A9EFD-9046-B74C-8221-44A8B4B5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85C5-98C9-F340-AACC-99F93146B9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972BA-FC02-3C40-942B-024089F90D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D417C0-B5BD-7241-BD9C-349CCE3676AE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B354AE-7652-4BAF-B8D5-660653114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0"/>
            <a:ext cx="6120000" cy="61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6410C1F-718E-484A-AF17-8FAC48E8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F1F1-78F4-414E-A13C-D2CDC2F493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399-4D34-F141-8F35-1BB5851D49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8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3F891C-6BAF-9541-941C-F1E20C3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DEFA-1BEF-6B46-A02F-39786BBDC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7F56FC-EBA8-344F-A922-4AA3E6B2B8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29A84A-6A61-8148-A97E-E0A771C9A1A3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ortrai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417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FF3DD65-4A0B-D240-9541-3D71923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F6CB-95C2-9242-9007-9A88BB8A93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B82C9-5C57-034B-B299-9689009DC8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CCAC-19D0-3F48-87BC-1D380F474897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F95CA88-6E93-41FD-95E1-3CBCD82500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0" y="2015999"/>
            <a:ext cx="3060000" cy="417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465383E4-9B0A-43BD-B164-89BFC7F62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80000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BD122D-3F9A-4C09-96ED-16A8A704A6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0000" y="4104000"/>
            <a:ext cx="3060000" cy="208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13D4FE-C9FD-D440-9DF5-E485B50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5438-2D15-5247-8901-EF46DA883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635E-0635-9249-8016-5F5139D14B1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00980E-9E68-CC45-87B7-3ADE4ED86C1B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812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812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812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812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911CBF6-61CF-AE45-9D1D-45F0D90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7934-685E-4245-B833-56D2567B8E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EA9E-370C-6F4C-B876-8FAF992E60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708AC9B-99B8-9944-9B50-7FD1B236E8DA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01600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9625" y="2015999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9625" y="2015999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9625" y="4104000"/>
            <a:ext cx="3060000" cy="208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9625" y="4104000"/>
            <a:ext cx="3060000" cy="208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46C904F7-0F2F-46DC-BA66-0D68CDFECE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9625" y="0"/>
            <a:ext cx="3060000" cy="201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1CA9665E-123B-4D3C-9EDE-EB2A0CF3CD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9625" y="0"/>
            <a:ext cx="3060000" cy="201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BAC3B3D-2C97-984F-BD8D-5650480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536E-BB8E-494C-8E45-044DF9430B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C9CA-EB31-3B4B-8FDB-D8DEBFF15ED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9684784-F41D-5C47-AFBB-5C55C938AF8E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6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1A7C17-1FCA-458C-A9D5-EB02358F0E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240000" cy="6192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F8E359-4E11-0346-8EDA-B01AFB8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E07E3-ACF6-2E47-A79A-89E873FFE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0F19-0BB1-D24F-BBBA-1FA75BE50E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F44B3C-8FDE-F741-A126-60192D727799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1224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756E21D-1E4B-3440-8373-00317E1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B1A90-3574-C34C-81A6-72A232878A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244-CE3E-B64C-B070-DFAB2406950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368B80-88E0-FE44-80E8-62C3E3F0613E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016000"/>
            <a:ext cx="5615796" cy="900000"/>
          </a:xfrm>
        </p:spPr>
        <p:txBody>
          <a:bodyPr/>
          <a:lstStyle>
            <a:lvl1pPr algn="l">
              <a:lnSpc>
                <a:spcPct val="85000"/>
              </a:lnSpc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988000"/>
            <a:ext cx="5615796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" y="345600"/>
            <a:ext cx="1007678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27924" y="6318000"/>
            <a:ext cx="3600000" cy="262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SECURITY CLASSIFICATION. PUBLISHED VERSION. OWNER'S NAME.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E7E-2489-464D-B7CA-5828573183EA}"/>
              </a:ext>
            </a:extLst>
          </p:cNvPr>
          <p:cNvSpPr/>
          <p:nvPr userDrawn="1"/>
        </p:nvSpPr>
        <p:spPr>
          <a:xfrm>
            <a:off x="11160000" y="6192000"/>
            <a:ext cx="86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BEA481-AFB0-401E-BA9B-EB82B4E16F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0" y="0"/>
            <a:ext cx="6120000" cy="68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D5D96-F008-F346-901C-B48B035BAB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E618AD-EEE3-1B4E-801B-57908FEC0D19}" type="datetime8">
              <a:rPr lang="en-GB" smtClean="0"/>
              <a:t>02/02/2021 10:23</a:t>
            </a:fld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F029A75-5C13-1C42-8DFF-291E48E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9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0"/>
            <a:ext cx="6120000" cy="4716000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139E5E-A22B-4F21-B007-3DE51F648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9625" y="1476000"/>
            <a:ext cx="6120000" cy="4716000"/>
          </a:xfrm>
          <a:solidFill>
            <a:schemeClr val="bg1">
              <a:lumMod val="8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89E0EB-215A-DA44-95C8-18D2200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B8D3-8F91-2449-928A-5C78907E1D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E27D-8FAE-CE4D-B0B6-876DC20E0F4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3B58A0-310E-1D4F-AD6A-1133D1C8D70F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5E0592-16A3-6C47-B3F4-79A4DAD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3A19-1701-CB41-A94D-A971F4EFF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CD5E-6DDE-F843-A2ED-735B3D5D1A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624208-EA8E-EF41-B3CA-D8FA738CCB46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96691-2E15-1441-A233-0E4AEF82218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52D3-6940-674E-A3F5-3E2F0C7B04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E87A84-C8C3-3F48-984D-B26B0DA8E6AE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ECA2DA-C317-CB40-89FE-CBD5A233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D2530A-56F5-44CF-9F8B-0651CCF6D0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51" y="2710800"/>
            <a:ext cx="1447392" cy="142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30074-3AA9-914C-AD7C-4672820CE5E3}"/>
              </a:ext>
            </a:extLst>
          </p:cNvPr>
          <p:cNvSpPr txBox="1"/>
          <p:nvPr userDrawn="1"/>
        </p:nvSpPr>
        <p:spPr>
          <a:xfrm>
            <a:off x="9933186" y="6316691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© British Telecommunications plc</a:t>
            </a:r>
          </a:p>
        </p:txBody>
      </p:sp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F0A9E4-24A8-CB48-803B-25B8742B5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CE3314-74F0-4E41-80CD-73C5CBD2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CA1E11-109B-8F45-95CA-FE3349CB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876C-4EA0-744A-BEC7-D21189BA5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640CA-4122-CC4F-A99D-FEBBD625CE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3656-5DAB-9244-9981-C489DD93E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BC1BF-584D-FE4B-992F-538F89A071CE}" type="datetime8">
              <a:rPr lang="en-GB" smtClean="0"/>
              <a:t>02/02/2021 10:23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98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D3200-2479-0B46-840C-F1CF4DA77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BC731C-682B-904E-A9DA-F41C3474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8D90A-7108-864A-B81A-ED7B0B9A7E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66437-3B1E-D34E-87DA-7BD38BD601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6355-229F-644E-8DF2-E9BF99A320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46013-5885-5549-B3FC-7917D33D8A52}" type="datetime8">
              <a:rPr lang="en-GB" smtClean="0"/>
              <a:t>02/02/2021 10:23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4E845-0CA1-2443-A045-12080128E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625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9A7C5A-A4E5-084B-874F-1EBE27C1A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16000"/>
            <a:ext cx="7560012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200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5AEA2BA-177C-E64B-9837-AABF6BC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B210-B4BE-3745-A764-C8A3F4B79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8FAEE-F4E9-0142-8675-03E847BB06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C34E-E31F-A342-A8F8-B80FAE2399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549B9A-C2C2-5E44-B7A4-0454029ABE34}" type="datetime8">
              <a:rPr lang="en-GB" smtClean="0"/>
              <a:t>02/02/2021 10:23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44951-02CE-404B-AF0F-AF015BE216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8775" y="237600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8447239-4152-6A49-BAF1-40CFBC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FB640-48C0-FC43-83C8-425617B372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0BBC-5E59-3442-9F27-0265C1780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A4A6-E8B3-2E4C-8A28-6591D11A82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9B515E-C7B9-B649-80AD-C85073D465B7}" type="datetime8">
              <a:rPr lang="en-GB" smtClean="0"/>
              <a:t>02/02/2021 10:23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08DFE-CFFC-0B49-81C8-88E92473B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624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6000"/>
            <a:ext cx="11520000" cy="270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3200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4D85-0A02-8543-9160-78A1DEC9DB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4659-489A-114F-A446-886EB5E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06F30-EEB5-3748-B36E-E63A94E9E8C8}" type="datetime8">
              <a:rPr lang="en-GB" smtClean="0"/>
              <a:t>02/02/2021 10:23</a:t>
            </a:fld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61822B-4A7D-5843-9315-1B2402B0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E79229F-E4F2-2C46-A797-0DA293D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1F03D-C4F0-AF4D-AFFF-609C4FF4D6D3}"/>
              </a:ext>
            </a:extLst>
          </p:cNvPr>
          <p:cNvSpPr txBox="1"/>
          <p:nvPr userDrawn="1"/>
        </p:nvSpPr>
        <p:spPr>
          <a:xfrm>
            <a:off x="11613823" y="64856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500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D163-90BB-984D-8414-8F6CC3676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1B4166-45F0-DA42-B193-E60E514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42AB2C-E8B8-4B42-AD9C-2D3F18E974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066C9A-3A41-1B44-93FE-861B8A9F5FAF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2012950"/>
            <a:ext cx="4680000" cy="3600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6BEA8B-4829-A743-B35D-07BAABC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5E6A-12FB-A34C-A8CB-3CFDAF3C1D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D79FD8-7803-2D4C-886D-C75EF73902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C0C07E-04C7-C74A-88C5-EFB7A78F13F0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059A605-90EE-4F65-B949-E8973F569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61347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28" imgW="424" imgH="424" progId="TCLayout.ActiveDocument.1">
                  <p:embed/>
                </p:oleObj>
              </mc:Choice>
              <mc:Fallback>
                <p:oleObj name="think-cell Slide" r:id="rId28" imgW="424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059A605-90EE-4F65-B949-E8973F569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8557EE9-E9D6-4221-82A5-A232AF67CB58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828000"/>
            <a:ext cx="46800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016000"/>
            <a:ext cx="46800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1540" y="6318000"/>
            <a:ext cx="705638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Security classification. Published version. Owner's name.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00" y="6318000"/>
            <a:ext cx="360000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0" b="0" i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pPr algn="l"/>
            <a:fld id="{0B868178-02AE-42FC-958D-6B8F13B60175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9E1D1-80B4-4737-A902-4D72D8F4317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84" y="6271200"/>
            <a:ext cx="477552" cy="47755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39E60E8-B03D-CF46-B400-1768FAAA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1300" y="6318001"/>
            <a:ext cx="1868364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1000" b="0" i="0" smtClean="0">
                <a:solidFill>
                  <a:schemeClr val="accent1"/>
                </a:solidFill>
                <a:latin typeface="BT Font" panose="020B0506020204020204" pitchFamily="34" charset="77"/>
              </a:defRPr>
            </a:lvl1pPr>
          </a:lstStyle>
          <a:p>
            <a:fld id="{90D222F1-69A6-5842-A2FE-BAB8412F77EB}" type="datetime8">
              <a:rPr lang="en-GB" smtClean="0"/>
              <a:t>02/02/2021 10:23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4" r:id="rId3"/>
    <p:sldLayoutId id="2147483651" r:id="rId4"/>
    <p:sldLayoutId id="2147483695" r:id="rId5"/>
    <p:sldLayoutId id="2147483668" r:id="rId6"/>
    <p:sldLayoutId id="2147483674" r:id="rId7"/>
    <p:sldLayoutId id="2147483650" r:id="rId8"/>
    <p:sldLayoutId id="2147483693" r:id="rId9"/>
    <p:sldLayoutId id="2147483652" r:id="rId10"/>
    <p:sldLayoutId id="2147483678" r:id="rId11"/>
    <p:sldLayoutId id="2147483687" r:id="rId12"/>
    <p:sldLayoutId id="2147483679" r:id="rId13"/>
    <p:sldLayoutId id="2147483690" r:id="rId14"/>
    <p:sldLayoutId id="2147483680" r:id="rId15"/>
    <p:sldLayoutId id="2147483681" r:id="rId16"/>
    <p:sldLayoutId id="2147483689" r:id="rId17"/>
    <p:sldLayoutId id="2147483683" r:id="rId18"/>
    <p:sldLayoutId id="2147483691" r:id="rId19"/>
    <p:sldLayoutId id="2147483692" r:id="rId20"/>
    <p:sldLayoutId id="2147483654" r:id="rId21"/>
    <p:sldLayoutId id="2147483655" r:id="rId22"/>
    <p:sldLayoutId id="2147483660" r:id="rId23"/>
  </p:sldLayoutIdLst>
  <p:hf hdr="0"/>
  <p:txStyles>
    <p:titleStyle>
      <a:lvl1pPr algn="l" defTabSz="912114" rtl="0" eaLnBrk="1" latinLnBrk="0" hangingPunct="1">
        <a:spcBef>
          <a:spcPct val="0"/>
        </a:spcBef>
        <a:buNone/>
        <a:defRPr sz="2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1950"/>
        </a:spcAft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68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84" userDrawn="1">
          <p15:clr>
            <a:srgbClr val="F26B43"/>
          </p15:clr>
        </p15:guide>
        <p15:guide id="4" orient="horz" pos="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9D82A139-9B7D-4804-95E8-26049183A1BD}"/>
              </a:ext>
            </a:extLst>
          </p:cNvPr>
          <p:cNvSpPr txBox="1">
            <a:spLocks/>
          </p:cNvSpPr>
          <p:nvPr/>
        </p:nvSpPr>
        <p:spPr>
          <a:xfrm>
            <a:off x="6119812" y="1339766"/>
            <a:ext cx="5230186" cy="36131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0" indent="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5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8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36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&gt;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540000" indent="-180000" algn="l" defTabSz="91211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BT Font Light" panose="020B0403030204020203" pitchFamily="34" charset="0"/>
              <a:buChar char="–"/>
              <a:defRPr sz="15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89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C7EF96-8B3A-4E40-A2EE-73CCCA49B0F8}"/>
              </a:ext>
            </a:extLst>
          </p:cNvPr>
          <p:cNvGrpSpPr/>
          <p:nvPr/>
        </p:nvGrpSpPr>
        <p:grpSpPr>
          <a:xfrm>
            <a:off x="7199932" y="-180131"/>
            <a:ext cx="8803969" cy="6948661"/>
            <a:chOff x="8576603" y="1306615"/>
            <a:chExt cx="3782095" cy="2761726"/>
          </a:xfrm>
        </p:grpSpPr>
        <p:pic>
          <p:nvPicPr>
            <p:cNvPr id="12" name="Picture 11" descr="A star in the dark&#10;&#10;Description automatically generated">
              <a:extLst>
                <a:ext uri="{FF2B5EF4-FFF2-40B4-BE49-F238E27FC236}">
                  <a16:creationId xmlns:a16="http://schemas.microsoft.com/office/drawing/2014/main" id="{A3378B39-0D9A-494A-8129-1CE998D8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colorTemperature colorTemp="7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5863">
              <a:off x="8576603" y="1652652"/>
              <a:ext cx="3782095" cy="236150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327F2-AED8-4A34-8054-4D652521B118}"/>
                </a:ext>
              </a:extLst>
            </p:cNvPr>
            <p:cNvSpPr/>
            <p:nvPr/>
          </p:nvSpPr>
          <p:spPr>
            <a:xfrm>
              <a:off x="8932255" y="1306615"/>
              <a:ext cx="2516149" cy="276172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88CFE26-AE41-4ECD-92C7-8D12E568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2" y="193664"/>
            <a:ext cx="9283261" cy="786909"/>
          </a:xfrm>
        </p:spPr>
        <p:txBody>
          <a:bodyPr/>
          <a:lstStyle/>
          <a:p>
            <a:r>
              <a:rPr lang="en-GB" dirty="0"/>
              <a:t>ATC: Opt-out model teaser insights</a:t>
            </a:r>
            <a:br>
              <a:rPr lang="en-GB" dirty="0"/>
            </a:br>
            <a:r>
              <a:rPr lang="en-GB" sz="1600" dirty="0"/>
              <a:t>Please note that this model is under development and insights may be subject to change</a:t>
            </a:r>
            <a:endParaRPr lang="en-GB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53A6-5B6E-433B-8F17-5CF60D176D2F}"/>
              </a:ext>
            </a:extLst>
          </p:cNvPr>
          <p:cNvSpPr txBox="1"/>
          <p:nvPr/>
        </p:nvSpPr>
        <p:spPr>
          <a:xfrm>
            <a:off x="503188" y="5298204"/>
            <a:ext cx="3592252" cy="134867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lang="en-GB" dirty="0"/>
              <a:t>Opt-outs are rare! </a:t>
            </a:r>
          </a:p>
          <a:p>
            <a:pPr algn="ctr"/>
            <a:r>
              <a:rPr lang="en-GB" sz="3200" dirty="0"/>
              <a:t>OOR=0.19%</a:t>
            </a:r>
          </a:p>
          <a:p>
            <a:pPr algn="ctr"/>
            <a:endParaRPr lang="en-GB" sz="1050" b="1" dirty="0"/>
          </a:p>
          <a:p>
            <a:pPr algn="ctr"/>
            <a:r>
              <a:rPr lang="en-GB" sz="1400" dirty="0"/>
              <a:t>Can we predict the 8,399 EE SMS or MMS Opt-outs in September 2020?</a:t>
            </a:r>
          </a:p>
          <a:p>
            <a:pPr algn="ctr"/>
            <a:endParaRPr lang="en-GB" sz="1500" dirty="0"/>
          </a:p>
          <a:p>
            <a:r>
              <a:rPr lang="en-GB" sz="1600" b="1" dirty="0"/>
              <a:t>Top left: </a:t>
            </a:r>
            <a:r>
              <a:rPr lang="en-GB" sz="1600" dirty="0"/>
              <a:t>Customers receiving more comms per week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Top right: </a:t>
            </a:r>
            <a:r>
              <a:rPr lang="en-GB" sz="1600" dirty="0"/>
              <a:t>Customers receiving multiple channels per week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Bottom left: </a:t>
            </a:r>
            <a:r>
              <a:rPr lang="en-GB" sz="1600" dirty="0"/>
              <a:t>Customers contacted immediately and those left uncontacted for more than two weeks are more likely to Opt-out </a:t>
            </a:r>
          </a:p>
          <a:p>
            <a:endParaRPr lang="en-GB" sz="1600" dirty="0"/>
          </a:p>
          <a:p>
            <a:r>
              <a:rPr lang="en-GB" sz="1600" b="1" dirty="0"/>
              <a:t>Bottom right: </a:t>
            </a:r>
            <a:r>
              <a:rPr lang="en-GB" sz="1600" dirty="0"/>
              <a:t>Customers receiving multiple campaign categories per month are more likely to Opt-out </a:t>
            </a:r>
          </a:p>
          <a:p>
            <a:pPr algn="ctr"/>
            <a:endParaRPr lang="en-GB" sz="1400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43E33EE-1A33-482F-80C2-52E7872C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4" y="962318"/>
            <a:ext cx="3690026" cy="2922793"/>
          </a:xfrm>
          <a:prstGeom prst="rect">
            <a:avLst/>
          </a:prstGeom>
        </p:spPr>
      </p:pic>
      <p:pic>
        <p:nvPicPr>
          <p:cNvPr id="17" name="Picture 16" descr="Chart, waterfall chart&#10;&#10;Description automatically generated">
            <a:extLst>
              <a:ext uri="{FF2B5EF4-FFF2-40B4-BE49-F238E27FC236}">
                <a16:creationId xmlns:a16="http://schemas.microsoft.com/office/drawing/2014/main" id="{034F406B-0935-4CCF-BA72-079341900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59" y="951719"/>
            <a:ext cx="3863567" cy="292279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8352BA7-1221-4884-90F5-F6E2493E7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7" y="3845737"/>
            <a:ext cx="3781363" cy="2922793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2149A50A-F16A-4863-B259-AFAA24104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50" y="3837152"/>
            <a:ext cx="3863567" cy="2936678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1875AA-33BA-4C7D-B28D-3CD1B0272140}"/>
              </a:ext>
            </a:extLst>
          </p:cNvPr>
          <p:cNvSpPr/>
          <p:nvPr/>
        </p:nvSpPr>
        <p:spPr>
          <a:xfrm>
            <a:off x="5671457" y="1185113"/>
            <a:ext cx="2667000" cy="2243887"/>
          </a:xfrm>
          <a:custGeom>
            <a:avLst/>
            <a:gdLst>
              <a:gd name="connsiteX0" fmla="*/ 0 w 2667000"/>
              <a:gd name="connsiteY0" fmla="*/ 2243887 h 2243887"/>
              <a:gd name="connsiteX1" fmla="*/ 195943 w 2667000"/>
              <a:gd name="connsiteY1" fmla="*/ 1514544 h 2243887"/>
              <a:gd name="connsiteX2" fmla="*/ 870857 w 2667000"/>
              <a:gd name="connsiteY2" fmla="*/ 219144 h 2243887"/>
              <a:gd name="connsiteX3" fmla="*/ 2667000 w 2667000"/>
              <a:gd name="connsiteY3" fmla="*/ 12316 h 2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243887">
                <a:moveTo>
                  <a:pt x="0" y="2243887"/>
                </a:moveTo>
                <a:cubicBezTo>
                  <a:pt x="25400" y="2047944"/>
                  <a:pt x="50800" y="1852001"/>
                  <a:pt x="195943" y="1514544"/>
                </a:cubicBezTo>
                <a:cubicBezTo>
                  <a:pt x="341086" y="1177087"/>
                  <a:pt x="459014" y="469515"/>
                  <a:pt x="870857" y="219144"/>
                </a:cubicBezTo>
                <a:cubicBezTo>
                  <a:pt x="1282700" y="-31227"/>
                  <a:pt x="1974850" y="-9456"/>
                  <a:pt x="2667000" y="1231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FC21B6-8719-4606-AB35-6FE19D0519DB}"/>
              </a:ext>
            </a:extLst>
          </p:cNvPr>
          <p:cNvSpPr/>
          <p:nvPr/>
        </p:nvSpPr>
        <p:spPr>
          <a:xfrm>
            <a:off x="5606143" y="1164771"/>
            <a:ext cx="2721428" cy="2264229"/>
          </a:xfrm>
          <a:custGeom>
            <a:avLst/>
            <a:gdLst>
              <a:gd name="connsiteX0" fmla="*/ 0 w 2721428"/>
              <a:gd name="connsiteY0" fmla="*/ 2264229 h 2264229"/>
              <a:gd name="connsiteX1" fmla="*/ 555171 w 2721428"/>
              <a:gd name="connsiteY1" fmla="*/ 772886 h 2264229"/>
              <a:gd name="connsiteX2" fmla="*/ 1001486 w 2721428"/>
              <a:gd name="connsiteY2" fmla="*/ 239486 h 2264229"/>
              <a:gd name="connsiteX3" fmla="*/ 2721428 w 2721428"/>
              <a:gd name="connsiteY3" fmla="*/ 0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428" h="2264229">
                <a:moveTo>
                  <a:pt x="0" y="2264229"/>
                </a:moveTo>
                <a:cubicBezTo>
                  <a:pt x="194128" y="1687286"/>
                  <a:pt x="388257" y="1110343"/>
                  <a:pt x="555171" y="772886"/>
                </a:cubicBezTo>
                <a:cubicBezTo>
                  <a:pt x="722085" y="435429"/>
                  <a:pt x="640443" y="368300"/>
                  <a:pt x="1001486" y="239486"/>
                </a:cubicBezTo>
                <a:cubicBezTo>
                  <a:pt x="1362529" y="110672"/>
                  <a:pt x="2041978" y="55336"/>
                  <a:pt x="272142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F1502D-1A15-4B98-B223-C69367C0D840}"/>
              </a:ext>
            </a:extLst>
          </p:cNvPr>
          <p:cNvSpPr/>
          <p:nvPr/>
        </p:nvSpPr>
        <p:spPr>
          <a:xfrm>
            <a:off x="9231086" y="1415143"/>
            <a:ext cx="2743200" cy="1992086"/>
          </a:xfrm>
          <a:custGeom>
            <a:avLst/>
            <a:gdLst>
              <a:gd name="connsiteX0" fmla="*/ 0 w 2743200"/>
              <a:gd name="connsiteY0" fmla="*/ 1992086 h 1992086"/>
              <a:gd name="connsiteX1" fmla="*/ 2743200 w 2743200"/>
              <a:gd name="connsiteY1" fmla="*/ 0 h 199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0" h="1992086">
                <a:moveTo>
                  <a:pt x="0" y="1992086"/>
                </a:moveTo>
                <a:lnTo>
                  <a:pt x="27432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788A445-7141-4225-9718-77064CF53223}"/>
              </a:ext>
            </a:extLst>
          </p:cNvPr>
          <p:cNvSpPr/>
          <p:nvPr/>
        </p:nvSpPr>
        <p:spPr>
          <a:xfrm>
            <a:off x="5572889" y="4049486"/>
            <a:ext cx="2275115" cy="2157049"/>
          </a:xfrm>
          <a:custGeom>
            <a:avLst/>
            <a:gdLst>
              <a:gd name="connsiteX0" fmla="*/ 0 w 2275115"/>
              <a:gd name="connsiteY0" fmla="*/ 838200 h 2157049"/>
              <a:gd name="connsiteX1" fmla="*/ 130629 w 2275115"/>
              <a:gd name="connsiteY1" fmla="*/ 2155371 h 2157049"/>
              <a:gd name="connsiteX2" fmla="*/ 391886 w 2275115"/>
              <a:gd name="connsiteY2" fmla="*/ 598714 h 2157049"/>
              <a:gd name="connsiteX3" fmla="*/ 2275115 w 2275115"/>
              <a:gd name="connsiteY3" fmla="*/ 0 h 2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15" h="2157049">
                <a:moveTo>
                  <a:pt x="0" y="838200"/>
                </a:moveTo>
                <a:cubicBezTo>
                  <a:pt x="32657" y="1516742"/>
                  <a:pt x="65315" y="2195285"/>
                  <a:pt x="130629" y="2155371"/>
                </a:cubicBezTo>
                <a:cubicBezTo>
                  <a:pt x="195943" y="2115457"/>
                  <a:pt x="34472" y="957942"/>
                  <a:pt x="391886" y="598714"/>
                </a:cubicBezTo>
                <a:cubicBezTo>
                  <a:pt x="749300" y="239486"/>
                  <a:pt x="1512207" y="119743"/>
                  <a:pt x="227511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262113-798C-4EC0-88A4-2BDFD6781DFA}"/>
              </a:ext>
            </a:extLst>
          </p:cNvPr>
          <p:cNvSpPr/>
          <p:nvPr/>
        </p:nvSpPr>
        <p:spPr>
          <a:xfrm>
            <a:off x="9241971" y="5279571"/>
            <a:ext cx="2710543" cy="620486"/>
          </a:xfrm>
          <a:custGeom>
            <a:avLst/>
            <a:gdLst>
              <a:gd name="connsiteX0" fmla="*/ 0 w 2710543"/>
              <a:gd name="connsiteY0" fmla="*/ 620486 h 620486"/>
              <a:gd name="connsiteX1" fmla="*/ 2710543 w 27105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0543" h="620486">
                <a:moveTo>
                  <a:pt x="0" y="620486"/>
                </a:moveTo>
                <a:lnTo>
                  <a:pt x="2710543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99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vQUClzhIQrCi5C5fJTVw"/>
</p:tagLst>
</file>

<file path=ppt/theme/theme1.xml><?xml version="1.0" encoding="utf-8"?>
<a:theme xmlns:a="http://schemas.openxmlformats.org/drawingml/2006/main" name="BT_ppt_widescreen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5514B3"/>
      </a:accent1>
      <a:accent2>
        <a:srgbClr val="FF6EFF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5514B3"/>
      </a:hlink>
      <a:folHlink>
        <a:srgbClr val="FF6EF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b" anchorCtr="0">
        <a:no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77D4E4-0793-2644-BEE0-B380F1ADEE3A}" vid="{91636561-9C67-1647-A078-D3DFF980CB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1DC40A086B0498C0AC3F4D2002A79" ma:contentTypeVersion="13" ma:contentTypeDescription="Create a new document." ma:contentTypeScope="" ma:versionID="7f95a46cae1ff974c715989a5dc3c898">
  <xsd:schema xmlns:xsd="http://www.w3.org/2001/XMLSchema" xmlns:xs="http://www.w3.org/2001/XMLSchema" xmlns:p="http://schemas.microsoft.com/office/2006/metadata/properties" xmlns:ns2="d1df45bb-e021-4f5b-8ce4-870514ced405" xmlns:ns3="160e18d6-2e02-43d8-9908-2a96660a7755" targetNamespace="http://schemas.microsoft.com/office/2006/metadata/properties" ma:root="true" ma:fieldsID="f6a1069c2e52cbcb2d53aa3bbcd050bf" ns2:_="" ns3:_="">
    <xsd:import namespace="d1df45bb-e021-4f5b-8ce4-870514ced405"/>
    <xsd:import namespace="160e18d6-2e02-43d8-9908-2a96660a77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f45bb-e021-4f5b-8ce4-870514ced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20" nillable="true" ma:displayName="Tags" ma:description="Content tags -- helpful in search?" ma:internalName="Ta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e18d6-2e02-43d8-9908-2a96660a77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d1df45bb-e021-4f5b-8ce4-870514ced405" xsi:nil="true"/>
  </documentManagement>
</p:properties>
</file>

<file path=customXml/itemProps1.xml><?xml version="1.0" encoding="utf-8"?>
<ds:datastoreItem xmlns:ds="http://schemas.openxmlformats.org/officeDocument/2006/customXml" ds:itemID="{9479D484-D00B-4C2E-82C7-AC9539702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f45bb-e021-4f5b-8ce4-870514ced405"/>
    <ds:schemaRef ds:uri="160e18d6-2e02-43d8-9908-2a96660a77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E2AF8-728B-475E-A679-57198543E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B0A74-AE43-4A01-9AC6-5FF5B3F788EE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0e18d6-2e02-43d8-9908-2a96660a7755"/>
    <ds:schemaRef ds:uri="d1df45bb-e021-4f5b-8ce4-870514ced40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 Powerpoint Template</Template>
  <TotalTime>72463</TotalTime>
  <Words>107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BT Font</vt:lpstr>
      <vt:lpstr>BT Font Light</vt:lpstr>
      <vt:lpstr>Calibri</vt:lpstr>
      <vt:lpstr>Century Gothic</vt:lpstr>
      <vt:lpstr>BT_ppt_widescreen_mountain</vt:lpstr>
      <vt:lpstr>think-cell Slide</vt:lpstr>
      <vt:lpstr>ATC: Opt-out model teaser insights Please note that this model is under development and insights may be subject to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Qauder,M,Mehwish,SID R</dc:creator>
  <cp:lastModifiedBy>Rumble,D,Damian,SCJ R</cp:lastModifiedBy>
  <cp:revision>183</cp:revision>
  <dcterms:created xsi:type="dcterms:W3CDTF">2019-10-10T14:35:16Z</dcterms:created>
  <dcterms:modified xsi:type="dcterms:W3CDTF">2021-02-02T10:24:49Z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0x01010085B1DC40A086B0498C0AC3F4D2002A79</vt:lpwstr>
  </property>
</Properties>
</file>