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Homework 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cs typeface="Calibri"/>
              </a:rPr>
              <a:t>Channa</a:t>
            </a:r>
            <a:r>
              <a:rPr lang="en-US" dirty="0">
                <a:cs typeface="Calibri"/>
              </a:rPr>
              <a:t> Schramm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Cam Baffuto</a:t>
            </a:r>
          </a:p>
          <a:p>
            <a:r>
              <a:rPr lang="en-US" dirty="0">
                <a:cs typeface="Calibri"/>
              </a:rPr>
              <a:t>Dan </a:t>
            </a:r>
            <a:r>
              <a:rPr lang="en-US" dirty="0" err="1">
                <a:cs typeface="Calibri"/>
              </a:rPr>
              <a:t>Wanuga</a:t>
            </a:r>
          </a:p>
          <a:p>
            <a:r>
              <a:rPr lang="en-US" dirty="0">
                <a:cs typeface="Calibri"/>
              </a:rPr>
              <a:t>Matt </a:t>
            </a:r>
            <a:r>
              <a:rPr lang="en-US" dirty="0" err="1">
                <a:cs typeface="Calibri"/>
              </a:rPr>
              <a:t>Oldland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702D-086D-4B37-86ED-DC6778AC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Publish-Subscribe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FE823-2561-4449-AC4C-15829ADEEBBB}"/>
              </a:ext>
            </a:extLst>
          </p:cNvPr>
          <p:cNvSpPr txBox="1"/>
          <p:nvPr/>
        </p:nvSpPr>
        <p:spPr>
          <a:xfrm>
            <a:off x="3768238" y="4710844"/>
            <a:ext cx="143933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Calculator:</a:t>
            </a:r>
          </a:p>
          <a:p>
            <a:r>
              <a:rPr lang="en-US">
                <a:cs typeface="Calibri"/>
              </a:rPr>
              <a:t>Request Current Data from Data 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F8C95-F151-477E-BC9B-A105BEE0474E}"/>
              </a:ext>
            </a:extLst>
          </p:cNvPr>
          <p:cNvSpPr txBox="1"/>
          <p:nvPr/>
        </p:nvSpPr>
        <p:spPr>
          <a:xfrm>
            <a:off x="3768238" y="1713643"/>
            <a:ext cx="143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Data Store:</a:t>
            </a:r>
          </a:p>
          <a:p>
            <a:r>
              <a:rPr lang="en-US">
                <a:cs typeface="Calibri"/>
              </a:rPr>
              <a:t>Update Current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B642A-D283-43E2-96C6-7C8272C18D08}"/>
              </a:ext>
            </a:extLst>
          </p:cNvPr>
          <p:cNvSpPr txBox="1"/>
          <p:nvPr/>
        </p:nvSpPr>
        <p:spPr>
          <a:xfrm>
            <a:off x="1067370" y="1764443"/>
            <a:ext cx="889002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GUI:</a:t>
            </a:r>
          </a:p>
          <a:p>
            <a:r>
              <a:rPr lang="en-US">
                <a:cs typeface="Calibri"/>
              </a:rPr>
              <a:t>Update</a:t>
            </a:r>
          </a:p>
          <a:p>
            <a:r>
              <a:rPr lang="en-US">
                <a:cs typeface="Calibri"/>
              </a:rPr>
              <a:t>GPA </a:t>
            </a:r>
          </a:p>
          <a:p>
            <a:r>
              <a:rPr lang="en-US">
                <a:cs typeface="Calibri"/>
              </a:rPr>
              <a:t>Event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872B2-9B60-438F-8C1E-24E84447104A}"/>
              </a:ext>
            </a:extLst>
          </p:cNvPr>
          <p:cNvSpPr txBox="1"/>
          <p:nvPr/>
        </p:nvSpPr>
        <p:spPr>
          <a:xfrm>
            <a:off x="6642671" y="4846311"/>
            <a:ext cx="14393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Data Store:</a:t>
            </a:r>
          </a:p>
          <a:p>
            <a:r>
              <a:rPr lang="en-US">
                <a:cs typeface="Calibri"/>
              </a:rPr>
              <a:t>Send Current data to Calculator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D0644-5805-46F1-B905-FFB4416571F8}"/>
              </a:ext>
            </a:extLst>
          </p:cNvPr>
          <p:cNvSpPr txBox="1"/>
          <p:nvPr/>
        </p:nvSpPr>
        <p:spPr>
          <a:xfrm>
            <a:off x="9589071" y="3567844"/>
            <a:ext cx="143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Calculator:</a:t>
            </a:r>
          </a:p>
          <a:p>
            <a:r>
              <a:rPr lang="en-US">
                <a:cs typeface="Calibri"/>
              </a:rPr>
              <a:t>Calculate new GPA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2C6A-A1E9-4C10-A653-4957B771BF3C}"/>
              </a:ext>
            </a:extLst>
          </p:cNvPr>
          <p:cNvSpPr txBox="1"/>
          <p:nvPr/>
        </p:nvSpPr>
        <p:spPr>
          <a:xfrm>
            <a:off x="6210870" y="2882043"/>
            <a:ext cx="143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Calculator:</a:t>
            </a:r>
          </a:p>
          <a:p>
            <a:r>
              <a:rPr lang="en-US">
                <a:cs typeface="Calibri"/>
              </a:rPr>
              <a:t>Send out updated GPA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AF4927-083F-4546-AA66-5E5DE3899F02}"/>
              </a:ext>
            </a:extLst>
          </p:cNvPr>
          <p:cNvCxnSpPr/>
          <p:nvPr/>
        </p:nvCxnSpPr>
        <p:spPr>
          <a:xfrm flipV="1">
            <a:off x="1956371" y="5409345"/>
            <a:ext cx="1811866" cy="4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815030-5997-44A4-B97C-84DB981A0A2E}"/>
              </a:ext>
            </a:extLst>
          </p:cNvPr>
          <p:cNvCxnSpPr>
            <a:cxnSpLocks/>
          </p:cNvCxnSpPr>
          <p:nvPr/>
        </p:nvCxnSpPr>
        <p:spPr>
          <a:xfrm>
            <a:off x="5207571" y="5409344"/>
            <a:ext cx="143509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4AB94C-4B43-4127-A1EA-EDB646D925A1}"/>
              </a:ext>
            </a:extLst>
          </p:cNvPr>
          <p:cNvCxnSpPr>
            <a:cxnSpLocks/>
          </p:cNvCxnSpPr>
          <p:nvPr/>
        </p:nvCxnSpPr>
        <p:spPr>
          <a:xfrm flipV="1">
            <a:off x="8082004" y="4473778"/>
            <a:ext cx="1532465" cy="939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DA5D8-B0CF-47D8-9CF7-E0DC55EBA10A}"/>
              </a:ext>
            </a:extLst>
          </p:cNvPr>
          <p:cNvCxnSpPr>
            <a:cxnSpLocks/>
          </p:cNvCxnSpPr>
          <p:nvPr/>
        </p:nvCxnSpPr>
        <p:spPr>
          <a:xfrm flipH="1" flipV="1">
            <a:off x="7631761" y="3317316"/>
            <a:ext cx="1985435" cy="2582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A8511C-5CF1-41E3-8E53-E8C2CC814C56}"/>
              </a:ext>
            </a:extLst>
          </p:cNvPr>
          <p:cNvCxnSpPr>
            <a:cxnSpLocks/>
          </p:cNvCxnSpPr>
          <p:nvPr/>
        </p:nvCxnSpPr>
        <p:spPr>
          <a:xfrm flipH="1" flipV="1">
            <a:off x="5218760" y="2267449"/>
            <a:ext cx="973669" cy="613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342299-DF5E-400D-B340-3CBE25D49279}"/>
              </a:ext>
            </a:extLst>
          </p:cNvPr>
          <p:cNvCxnSpPr>
            <a:cxnSpLocks/>
          </p:cNvCxnSpPr>
          <p:nvPr/>
        </p:nvCxnSpPr>
        <p:spPr>
          <a:xfrm flipH="1" flipV="1">
            <a:off x="1942161" y="3300382"/>
            <a:ext cx="42714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93B2B6-44DA-4401-9C43-7DE70602C7AD}"/>
              </a:ext>
            </a:extLst>
          </p:cNvPr>
          <p:cNvSpPr txBox="1"/>
          <p:nvPr/>
        </p:nvSpPr>
        <p:spPr>
          <a:xfrm>
            <a:off x="2121471" y="4994477"/>
            <a:ext cx="1371600" cy="373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Update GPA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D445E-9781-48D2-B53D-1A8952F8B4FC}"/>
              </a:ext>
            </a:extLst>
          </p:cNvPr>
          <p:cNvSpPr txBox="1"/>
          <p:nvPr/>
        </p:nvSpPr>
        <p:spPr>
          <a:xfrm>
            <a:off x="5199105" y="4994477"/>
            <a:ext cx="14435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Request Data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BDCE5-72F7-4770-8DF0-09895B399AF1}"/>
              </a:ext>
            </a:extLst>
          </p:cNvPr>
          <p:cNvSpPr txBox="1"/>
          <p:nvPr/>
        </p:nvSpPr>
        <p:spPr>
          <a:xfrm rot="19680000">
            <a:off x="8534970" y="4783095"/>
            <a:ext cx="13716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Pull Data from Data Store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21194-8224-4A6B-AAD7-26EE580EB87C}"/>
              </a:ext>
            </a:extLst>
          </p:cNvPr>
          <p:cNvSpPr txBox="1"/>
          <p:nvPr/>
        </p:nvSpPr>
        <p:spPr>
          <a:xfrm rot="540000">
            <a:off x="8026970" y="2817628"/>
            <a:ext cx="1371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Notify GPA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9EC833-0783-47E7-9E8B-186E9DF797BF}"/>
              </a:ext>
            </a:extLst>
          </p:cNvPr>
          <p:cNvSpPr txBox="1"/>
          <p:nvPr/>
        </p:nvSpPr>
        <p:spPr>
          <a:xfrm>
            <a:off x="3501632" y="2735430"/>
            <a:ext cx="26246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Update Data Store and Gui with new GPA</a:t>
            </a:r>
          </a:p>
        </p:txBody>
      </p:sp>
    </p:spTree>
    <p:extLst>
      <p:ext uri="{BB962C8B-B14F-4D97-AF65-F5344CB8AC3E}">
        <p14:creationId xmlns:p14="http://schemas.microsoft.com/office/powerpoint/2010/main" val="225795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6486-3DAF-4B50-B8F2-8CED7591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Patterns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53DB-C09A-412F-95C1-B89E6F61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Factory</a:t>
            </a:r>
          </a:p>
          <a:p>
            <a:pPr lvl="1"/>
            <a:r>
              <a:rPr lang="en-US">
                <a:cs typeface="Calibri"/>
              </a:rPr>
              <a:t>We used this pattern for the calculator since this pattern allows for us to adapt this class to other products</a:t>
            </a:r>
          </a:p>
          <a:p>
            <a:r>
              <a:rPr lang="en-US">
                <a:cs typeface="Calibri"/>
              </a:rPr>
              <a:t>Command</a:t>
            </a:r>
          </a:p>
          <a:p>
            <a:pPr lvl="1"/>
            <a:r>
              <a:rPr lang="en-US">
                <a:cs typeface="Calibri"/>
              </a:rPr>
              <a:t>We used this pattern for the User and Course components since they are commanding actions of the data store, you would be commanding account changes and course changes</a:t>
            </a:r>
          </a:p>
          <a:p>
            <a:r>
              <a:rPr lang="en-US">
                <a:cs typeface="Calibri"/>
              </a:rPr>
              <a:t>Publish-Subscribe</a:t>
            </a:r>
          </a:p>
          <a:p>
            <a:pPr lvl="1"/>
            <a:r>
              <a:rPr lang="en-US">
                <a:cs typeface="Calibri"/>
              </a:rPr>
              <a:t>We used this pattern for our communications between components since we only have to update/communicate on an event change from the user</a:t>
            </a:r>
          </a:p>
        </p:txBody>
      </p:sp>
    </p:spTree>
    <p:extLst>
      <p:ext uri="{BB962C8B-B14F-4D97-AF65-F5344CB8AC3E}">
        <p14:creationId xmlns:p14="http://schemas.microsoft.com/office/powerpoint/2010/main" val="58888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8C4C-AFB9-494E-9E63-290187B4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5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Mission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CC8D-621E-4D1D-87D4-9501BEAA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075722"/>
            <a:ext cx="109214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Our mission is to empower today’s students with regards to evaluating their academic standing throughout their academic career.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D56D5D-C880-4923-92C3-8CC2380D2459}"/>
              </a:ext>
            </a:extLst>
          </p:cNvPr>
          <p:cNvSpPr txBox="1">
            <a:spLocks/>
          </p:cNvSpPr>
          <p:nvPr/>
        </p:nvSpPr>
        <p:spPr>
          <a:xfrm>
            <a:off x="841513" y="1699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Problem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2EC980-10F6-490E-9AB9-24480DFEEA93}"/>
              </a:ext>
            </a:extLst>
          </p:cNvPr>
          <p:cNvSpPr txBox="1">
            <a:spLocks/>
          </p:cNvSpPr>
          <p:nvPr/>
        </p:nvSpPr>
        <p:spPr>
          <a:xfrm>
            <a:off x="427384" y="2662968"/>
            <a:ext cx="1073094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To be a successful student in today's academic environment requires knowledge of one's standing, both in a single course and for overall classes. Knowing where to focus one's efforts can greatly aid a student in their studies and planning. In order to assist in this endeavor, we are developing a GPA calculator that will allow students to view a simple snapshot of their academic progress. This calculator will allow an option for a weighted or unweighted GPA, as well as factor in credit hours. Students will be able to use the tool to see their overall GPA or a narrower semester view. Students will also be able to see the minimum grade required for a class to maintain a chosen GPA as well as use estimated grades to calculate a predicted GPA. With this tool, students will be able to more easily evaluate their current academic status and plan for their future coursework.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20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1F59-36D5-493D-BD1D-FB714973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51ED-CC1B-4994-AFB9-58749E975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The tools is intended for students who are currently undertaking coursework in any field. The GPA calculator tool will provide a current snapshot of current educational progress and a projection of future requirements to maintain a specific GPA value. Since the GPA scale is relatively universal, there is no need to differentiate between user roles. All users will be granted the same access/privileges and utilize the same tools.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Users accounts will be primarily used to log data associate with an individual and expedite use of the tool, by accessing previous use history.</a:t>
            </a:r>
          </a:p>
        </p:txBody>
      </p:sp>
    </p:spTree>
    <p:extLst>
      <p:ext uri="{BB962C8B-B14F-4D97-AF65-F5344CB8AC3E}">
        <p14:creationId xmlns:p14="http://schemas.microsoft.com/office/powerpoint/2010/main" val="7557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7A01-C0E1-4EBE-89B4-76F2AB3E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1367" cy="495830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Features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7AD75-931F-4CCE-9035-3F1C23104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052282"/>
              </p:ext>
            </p:extLst>
          </p:nvPr>
        </p:nvGraphicFramePr>
        <p:xfrm>
          <a:off x="182033" y="1104900"/>
          <a:ext cx="11813360" cy="491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741">
                  <a:extLst>
                    <a:ext uri="{9D8B030D-6E8A-4147-A177-3AD203B41FA5}">
                      <a16:colId xmlns:a16="http://schemas.microsoft.com/office/drawing/2014/main" val="2854578919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1396584871"/>
                    </a:ext>
                  </a:extLst>
                </a:gridCol>
                <a:gridCol w="7620244">
                  <a:extLst>
                    <a:ext uri="{9D8B030D-6E8A-4147-A177-3AD203B41FA5}">
                      <a16:colId xmlns:a16="http://schemas.microsoft.com/office/drawing/2014/main" val="580732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7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Create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 a student I would like to be able to create an account to store all my grades and previous GPAs for future GPA calculations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Student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Users Session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 a student I would like to be able to access my user history so I can see my former grades and GPA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8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Update User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 a student I would like to be able to update my account with new grades, a new GPA, change in classes for the semester or previous semester, update my college, and/or determined which semesters to include in my 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0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Student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Users Current 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 a student I would like to be able to see my current GPA with my stored courses and grades if I have an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724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Student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Predict Future 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As a student I would like to be able to take my current GPA, add courses with predicted grades and predict my GPA for the 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56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Student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Calculate Current 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As a student I would like to be able to calculate my current GPA with the courses that I have completed so far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2158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Student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Overall GPA and Grade for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As a student I would like to be able to find what my semesters GPA will be if I have finished some of my classes and still have a few classes left so that I know what I need to get as a grade in my remaining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1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45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38D1A-6B3D-43ED-AEF7-41FF1C38251A}"/>
              </a:ext>
            </a:extLst>
          </p:cNvPr>
          <p:cNvSpPr/>
          <p:nvPr/>
        </p:nvSpPr>
        <p:spPr>
          <a:xfrm>
            <a:off x="2840642" y="5114374"/>
            <a:ext cx="5938629" cy="85310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GPA Calculator 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7EF99-E523-4CF3-94DF-4ABC3D033FFD}"/>
              </a:ext>
            </a:extLst>
          </p:cNvPr>
          <p:cNvCxnSpPr/>
          <p:nvPr/>
        </p:nvCxnSpPr>
        <p:spPr>
          <a:xfrm>
            <a:off x="9692430" y="4255054"/>
            <a:ext cx="0" cy="128380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98B209-9F44-45A2-A1CA-55BD436FC609}"/>
              </a:ext>
            </a:extLst>
          </p:cNvPr>
          <p:cNvCxnSpPr/>
          <p:nvPr/>
        </p:nvCxnSpPr>
        <p:spPr>
          <a:xfrm flipH="1" flipV="1">
            <a:off x="8869553" y="4252155"/>
            <a:ext cx="824947" cy="1325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8DF485-94B4-4BC1-9608-FF0FCE84A0CB}"/>
              </a:ext>
            </a:extLst>
          </p:cNvPr>
          <p:cNvCxnSpPr>
            <a:cxnSpLocks/>
          </p:cNvCxnSpPr>
          <p:nvPr/>
        </p:nvCxnSpPr>
        <p:spPr>
          <a:xfrm flipH="1" flipV="1">
            <a:off x="8869553" y="5535959"/>
            <a:ext cx="824947" cy="1325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0ECEF16A-3FF3-4D44-888F-EF9A1A2FE2B9}"/>
              </a:ext>
            </a:extLst>
          </p:cNvPr>
          <p:cNvSpPr/>
          <p:nvPr/>
        </p:nvSpPr>
        <p:spPr>
          <a:xfrm>
            <a:off x="7824701" y="3462274"/>
            <a:ext cx="911086" cy="12175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Data Store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2A779D-9325-4FE0-8FA1-D937F7F683B6}"/>
              </a:ext>
            </a:extLst>
          </p:cNvPr>
          <p:cNvSpPr/>
          <p:nvPr/>
        </p:nvSpPr>
        <p:spPr>
          <a:xfrm>
            <a:off x="2692337" y="2008420"/>
            <a:ext cx="916214" cy="916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82F5AB16-7235-43BB-B341-649C95BC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51" y="2033366"/>
            <a:ext cx="704850" cy="723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906F61-73CF-46A0-832F-08A15FDF0106}"/>
              </a:ext>
            </a:extLst>
          </p:cNvPr>
          <p:cNvSpPr txBox="1"/>
          <p:nvPr/>
        </p:nvSpPr>
        <p:spPr>
          <a:xfrm>
            <a:off x="2832490" y="2574929"/>
            <a:ext cx="656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User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3B2ADFD6-C2EF-45CA-B4FD-4B3CFDA4D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621" y="2146862"/>
            <a:ext cx="1032077" cy="77984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1A7173-258B-4A82-B7EA-71356AF22199}"/>
              </a:ext>
            </a:extLst>
          </p:cNvPr>
          <p:cNvCxnSpPr/>
          <p:nvPr/>
        </p:nvCxnSpPr>
        <p:spPr>
          <a:xfrm>
            <a:off x="5693057" y="3006764"/>
            <a:ext cx="7715" cy="20139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BEB6BA-ACA1-46EE-83E5-A7FCE19603EB}"/>
              </a:ext>
            </a:extLst>
          </p:cNvPr>
          <p:cNvCxnSpPr>
            <a:cxnSpLocks/>
          </p:cNvCxnSpPr>
          <p:nvPr/>
        </p:nvCxnSpPr>
        <p:spPr>
          <a:xfrm>
            <a:off x="3763943" y="2514840"/>
            <a:ext cx="1213411" cy="77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15E8C12-16C1-4F64-BAFE-A77E67FDD586}"/>
              </a:ext>
            </a:extLst>
          </p:cNvPr>
          <p:cNvSpPr txBox="1"/>
          <p:nvPr/>
        </p:nvSpPr>
        <p:spPr>
          <a:xfrm>
            <a:off x="6161590" y="2399816"/>
            <a:ext cx="1035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Tool/GUI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1091B8-4C77-4E9D-BF28-9BAC9EC1384E}"/>
              </a:ext>
            </a:extLst>
          </p:cNvPr>
          <p:cNvSpPr txBox="1"/>
          <p:nvPr/>
        </p:nvSpPr>
        <p:spPr>
          <a:xfrm>
            <a:off x="9807614" y="4608652"/>
            <a:ext cx="14314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Publish-Subscribe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F647AA-2549-4B38-8D4C-97D14F6EA51A}"/>
              </a:ext>
            </a:extLst>
          </p:cNvPr>
          <p:cNvSpPr txBox="1"/>
          <p:nvPr/>
        </p:nvSpPr>
        <p:spPr>
          <a:xfrm>
            <a:off x="4271057" y="3615158"/>
            <a:ext cx="14314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Publish-Subscribe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1D72EF-7ADF-4E36-9AB8-1480D43E5CA8}"/>
              </a:ext>
            </a:extLst>
          </p:cNvPr>
          <p:cNvSpPr txBox="1"/>
          <p:nvPr/>
        </p:nvSpPr>
        <p:spPr>
          <a:xfrm>
            <a:off x="3653742" y="2033284"/>
            <a:ext cx="14314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Client-Server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7A15755-EC94-42CA-9AD5-DD5B33D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Communication Patterns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8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9FA-409B-4D9A-80B0-1BB47EAD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Database 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6275-2C9F-4576-A8AE-FE3CDB30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Account attributes</a:t>
            </a:r>
          </a:p>
          <a:p>
            <a:pPr lvl="1"/>
            <a:r>
              <a:rPr lang="en-US">
                <a:cs typeface="Calibri"/>
              </a:rPr>
              <a:t>Username/Login Information</a:t>
            </a:r>
          </a:p>
          <a:p>
            <a:pPr lvl="1"/>
            <a:r>
              <a:rPr lang="en-US">
                <a:cs typeface="Calibri"/>
              </a:rPr>
              <a:t>Courses – Historic and Current</a:t>
            </a:r>
          </a:p>
          <a:p>
            <a:pPr lvl="2"/>
            <a:r>
              <a:rPr lang="en-US">
                <a:cs typeface="Calibri"/>
              </a:rPr>
              <a:t>Course name</a:t>
            </a:r>
          </a:p>
          <a:p>
            <a:pPr lvl="2"/>
            <a:r>
              <a:rPr lang="en-US">
                <a:cs typeface="Calibri"/>
              </a:rPr>
              <a:t>Credit value</a:t>
            </a:r>
          </a:p>
          <a:p>
            <a:pPr lvl="2"/>
            <a:r>
              <a:rPr lang="en-US">
                <a:cs typeface="Calibri"/>
              </a:rPr>
              <a:t>Grade</a:t>
            </a:r>
          </a:p>
          <a:p>
            <a:pPr lvl="2"/>
            <a:r>
              <a:rPr lang="en-US">
                <a:cs typeface="Calibri"/>
              </a:rPr>
              <a:t>In Progress Flag</a:t>
            </a:r>
          </a:p>
          <a:p>
            <a:pPr lvl="1"/>
            <a:r>
              <a:rPr lang="en-US">
                <a:cs typeface="Calibri"/>
              </a:rPr>
              <a:t>Current GPA</a:t>
            </a:r>
          </a:p>
          <a:p>
            <a:pPr lvl="1"/>
            <a:r>
              <a:rPr lang="en-US">
                <a:cs typeface="Calibri"/>
              </a:rPr>
              <a:t>Goal GPA</a:t>
            </a: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69643-7E44-4602-8951-9CE4815584CA}"/>
              </a:ext>
            </a:extLst>
          </p:cNvPr>
          <p:cNvSpPr/>
          <p:nvPr/>
        </p:nvSpPr>
        <p:spPr>
          <a:xfrm>
            <a:off x="5822065" y="2499167"/>
            <a:ext cx="2392100" cy="559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Account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67E6C-E4DB-4667-B93E-D547DF5B90EE}"/>
              </a:ext>
            </a:extLst>
          </p:cNvPr>
          <p:cNvSpPr/>
          <p:nvPr/>
        </p:nvSpPr>
        <p:spPr>
          <a:xfrm>
            <a:off x="8908645" y="3367267"/>
            <a:ext cx="2199189" cy="559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Course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0D81B-7887-4BB9-85B8-1CAC148FFAD3}"/>
              </a:ext>
            </a:extLst>
          </p:cNvPr>
          <p:cNvSpPr/>
          <p:nvPr/>
        </p:nvSpPr>
        <p:spPr>
          <a:xfrm>
            <a:off x="5822066" y="3058610"/>
            <a:ext cx="2392099" cy="1495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string Username</a:t>
            </a:r>
          </a:p>
          <a:p>
            <a:r>
              <a:rPr lang="en-US">
                <a:solidFill>
                  <a:schemeClr val="tx1"/>
                </a:solidFill>
                <a:cs typeface="Calibri"/>
              </a:rPr>
              <a:t>String Password</a:t>
            </a:r>
          </a:p>
          <a:p>
            <a:r>
              <a:rPr lang="en-US">
                <a:solidFill>
                  <a:schemeClr val="tx1"/>
                </a:solidFill>
                <a:cs typeface="Calibri"/>
              </a:rPr>
              <a:t>course [] Courses</a:t>
            </a:r>
          </a:p>
          <a:p>
            <a:r>
              <a:rPr lang="en-US">
                <a:solidFill>
                  <a:schemeClr val="tx1"/>
                </a:solidFill>
                <a:cs typeface="Calibri"/>
              </a:rPr>
              <a:t>float </a:t>
            </a:r>
            <a:r>
              <a:rPr lang="en-US" err="1">
                <a:solidFill>
                  <a:schemeClr val="tx1"/>
                </a:solidFill>
                <a:cs typeface="Calibri"/>
              </a:rPr>
              <a:t>CurrentGPA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r>
              <a:rPr lang="en-US">
                <a:solidFill>
                  <a:schemeClr val="tx1"/>
                </a:solidFill>
                <a:cs typeface="Calibri"/>
              </a:rPr>
              <a:t>float </a:t>
            </a:r>
            <a:r>
              <a:rPr lang="en-US" err="1">
                <a:solidFill>
                  <a:schemeClr val="tx1"/>
                </a:solidFill>
                <a:cs typeface="Calibri"/>
              </a:rPr>
              <a:t>GoalGPA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475A1-89E0-4366-BC7E-62B8EA9A8375}"/>
              </a:ext>
            </a:extLst>
          </p:cNvPr>
          <p:cNvSpPr/>
          <p:nvPr/>
        </p:nvSpPr>
        <p:spPr>
          <a:xfrm>
            <a:off x="8908644" y="3926710"/>
            <a:ext cx="2199189" cy="1138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string </a:t>
            </a:r>
            <a:r>
              <a:rPr lang="en-US" err="1">
                <a:solidFill>
                  <a:schemeClr val="tx1"/>
                </a:solidFill>
                <a:cs typeface="Calibri"/>
              </a:rPr>
              <a:t>CourseName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r>
              <a:rPr lang="en-US">
                <a:solidFill>
                  <a:schemeClr val="tx1"/>
                </a:solidFill>
                <a:cs typeface="Calibri"/>
              </a:rPr>
              <a:t>float </a:t>
            </a:r>
            <a:r>
              <a:rPr lang="en-US" err="1">
                <a:solidFill>
                  <a:schemeClr val="tx1"/>
                </a:solidFill>
                <a:cs typeface="Calibri"/>
              </a:rPr>
              <a:t>creditValue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r>
              <a:rPr lang="en-US">
                <a:solidFill>
                  <a:schemeClr val="tx1"/>
                </a:solidFill>
                <a:cs typeface="Calibri"/>
              </a:rPr>
              <a:t>float Grade</a:t>
            </a:r>
          </a:p>
          <a:p>
            <a:r>
              <a:rPr lang="en-US">
                <a:solidFill>
                  <a:schemeClr val="tx1"/>
                </a:solidFill>
                <a:cs typeface="Calibri"/>
              </a:rPr>
              <a:t>bool InProgress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A585CF-8713-486A-882A-79A30432E1B8}"/>
              </a:ext>
            </a:extLst>
          </p:cNvPr>
          <p:cNvCxnSpPr/>
          <p:nvPr/>
        </p:nvCxnSpPr>
        <p:spPr>
          <a:xfrm flipH="1" flipV="1">
            <a:off x="8258656" y="3865099"/>
            <a:ext cx="599956" cy="1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8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9FA-409B-4D9A-80B0-1BB47EAD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Calculator Class Design</a:t>
            </a:r>
            <a:endParaRPr lang="en-US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4E18128-5103-42BE-AE86-A34836AA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52" y="1371750"/>
            <a:ext cx="10039130" cy="53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8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4631147-1C37-4B1B-9A90-6676BBBBD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90566"/>
              </p:ext>
            </p:extLst>
          </p:nvPr>
        </p:nvGraphicFramePr>
        <p:xfrm>
          <a:off x="1886288" y="1802680"/>
          <a:ext cx="3545819" cy="1991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5819">
                  <a:extLst>
                    <a:ext uri="{9D8B030D-6E8A-4147-A177-3AD203B41FA5}">
                      <a16:colId xmlns:a16="http://schemas.microsoft.com/office/drawing/2014/main" val="3683193638"/>
                    </a:ext>
                  </a:extLst>
                </a:gridCol>
              </a:tblGrid>
              <a:tr h="378425">
                <a:tc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UserChange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438725"/>
                  </a:ext>
                </a:extLst>
              </a:tr>
              <a:tr h="4244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-Stack&lt;command&gt; changes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488456"/>
                  </a:ext>
                </a:extLst>
              </a:tr>
              <a:tr h="48654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+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createAccount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+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changePassword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+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getGPA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+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setGoalGPA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45096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B851B0-0B59-4AA0-852D-A20F822AC94B}"/>
              </a:ext>
            </a:extLst>
          </p:cNvPr>
          <p:cNvCxnSpPr/>
          <p:nvPr/>
        </p:nvCxnSpPr>
        <p:spPr>
          <a:xfrm>
            <a:off x="8396225" y="3115276"/>
            <a:ext cx="9647" cy="34724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61BE018-BB77-43C8-A33D-283B9D3686C6}"/>
              </a:ext>
            </a:extLst>
          </p:cNvPr>
          <p:cNvSpPr/>
          <p:nvPr/>
        </p:nvSpPr>
        <p:spPr>
          <a:xfrm>
            <a:off x="8263392" y="2910912"/>
            <a:ext cx="250785" cy="2025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6241636-011A-47E3-A9AC-7D9ADEDA1F21}"/>
              </a:ext>
            </a:extLst>
          </p:cNvPr>
          <p:cNvSpPr/>
          <p:nvPr/>
        </p:nvSpPr>
        <p:spPr>
          <a:xfrm>
            <a:off x="5431420" y="2060292"/>
            <a:ext cx="241140" cy="25078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4613F5-212B-4BD8-A5F3-C8FBB543E4F2}"/>
              </a:ext>
            </a:extLst>
          </p:cNvPr>
          <p:cNvCxnSpPr/>
          <p:nvPr/>
        </p:nvCxnSpPr>
        <p:spPr>
          <a:xfrm>
            <a:off x="5688614" y="2190906"/>
            <a:ext cx="935620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10">
            <a:extLst>
              <a:ext uri="{FF2B5EF4-FFF2-40B4-BE49-F238E27FC236}">
                <a16:creationId xmlns:a16="http://schemas.microsoft.com/office/drawing/2014/main" id="{A4FFEBA7-45B9-4A75-ADE8-1F6271003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10014"/>
              </p:ext>
            </p:extLst>
          </p:nvPr>
        </p:nvGraphicFramePr>
        <p:xfrm>
          <a:off x="6641553" y="3471363"/>
          <a:ext cx="3545819" cy="1505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5819">
                  <a:extLst>
                    <a:ext uri="{9D8B030D-6E8A-4147-A177-3AD203B41FA5}">
                      <a16:colId xmlns:a16="http://schemas.microsoft.com/office/drawing/2014/main" val="3683193638"/>
                    </a:ext>
                  </a:extLst>
                </a:gridCol>
              </a:tblGrid>
              <a:tr h="378425">
                <a:tc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UserChangeCommand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438725"/>
                  </a:ext>
                </a:extLst>
              </a:tr>
              <a:tr h="4244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-user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User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-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changeType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ChangeType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488456"/>
                  </a:ext>
                </a:extLst>
              </a:tr>
              <a:tr h="48654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-change(User,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ChangeType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450969"/>
                  </a:ext>
                </a:extLst>
              </a:tr>
            </a:tbl>
          </a:graphicData>
        </a:graphic>
      </p:graphicFrame>
      <p:sp>
        <p:nvSpPr>
          <p:cNvPr id="42" name="Title 1">
            <a:extLst>
              <a:ext uri="{FF2B5EF4-FFF2-40B4-BE49-F238E27FC236}">
                <a16:creationId xmlns:a16="http://schemas.microsoft.com/office/drawing/2014/main" id="{57EC16CF-603F-4F25-90E8-9CEE2F41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User Command Pattern</a:t>
            </a:r>
            <a:endParaRPr lang="en-US"/>
          </a:p>
        </p:txBody>
      </p:sp>
      <p:graphicFrame>
        <p:nvGraphicFramePr>
          <p:cNvPr id="45" name="Table 10">
            <a:extLst>
              <a:ext uri="{FF2B5EF4-FFF2-40B4-BE49-F238E27FC236}">
                <a16:creationId xmlns:a16="http://schemas.microsoft.com/office/drawing/2014/main" id="{71CECDA9-DFBC-43EB-80F0-500D9D6E1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02900"/>
              </p:ext>
            </p:extLst>
          </p:nvPr>
        </p:nvGraphicFramePr>
        <p:xfrm>
          <a:off x="6622262" y="1773743"/>
          <a:ext cx="3545819" cy="1126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5819">
                  <a:extLst>
                    <a:ext uri="{9D8B030D-6E8A-4147-A177-3AD203B41FA5}">
                      <a16:colId xmlns:a16="http://schemas.microsoft.com/office/drawing/2014/main" val="3683193638"/>
                    </a:ext>
                  </a:extLst>
                </a:gridCol>
              </a:tblGrid>
              <a:tr h="378425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&lt;&lt;interface&gt;&gt;</a:t>
                      </a:r>
                    </a:p>
                    <a:p>
                      <a:pPr lvl="0" algn="ctr">
                        <a:buNone/>
                      </a:pPr>
                      <a:r>
                        <a:rPr lang="en-US" b="1"/>
                        <a:t>Command</a:t>
                      </a:r>
                      <a:endParaRPr 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438725"/>
                  </a:ext>
                </a:extLst>
              </a:tr>
              <a:tr h="48654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+execute()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45096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D050950A-71DA-4180-9AF1-06EA5064AB05}"/>
              </a:ext>
            </a:extLst>
          </p:cNvPr>
          <p:cNvSpPr txBox="1"/>
          <p:nvPr/>
        </p:nvSpPr>
        <p:spPr>
          <a:xfrm>
            <a:off x="1878957" y="5602146"/>
            <a:ext cx="83183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Note:</a:t>
            </a:r>
            <a:r>
              <a:rPr lang="en-US"/>
              <a:t> Undo action is not necessary. This avoids complications with creating duplicate accounts. Can repeat changePassword and setGoalGPA to overwrite mistakes.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70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F98B-8623-42FC-86A4-A232A0A7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Course Command Pattern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B7422-C578-4DCD-B425-43F1285D20ED}"/>
              </a:ext>
            </a:extLst>
          </p:cNvPr>
          <p:cNvSpPr txBox="1"/>
          <p:nvPr/>
        </p:nvSpPr>
        <p:spPr>
          <a:xfrm>
            <a:off x="5932508" y="4900431"/>
            <a:ext cx="3157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cs typeface="Calibri"/>
              </a:rPr>
              <a:t>CourseChangeCommand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3FA6C-0471-4087-B082-4888C306CA6D}"/>
              </a:ext>
            </a:extLst>
          </p:cNvPr>
          <p:cNvSpPr txBox="1"/>
          <p:nvPr/>
        </p:nvSpPr>
        <p:spPr>
          <a:xfrm>
            <a:off x="5932507" y="5266962"/>
            <a:ext cx="3157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-course Course</a:t>
            </a:r>
          </a:p>
          <a:p>
            <a:r>
              <a:rPr lang="en-US">
                <a:cs typeface="Calibri"/>
              </a:rPr>
              <a:t>-changeType ChangeType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DCD2E-9B16-49C4-94C5-F357E754ACEC}"/>
              </a:ext>
            </a:extLst>
          </p:cNvPr>
          <p:cNvSpPr txBox="1"/>
          <p:nvPr/>
        </p:nvSpPr>
        <p:spPr>
          <a:xfrm>
            <a:off x="5932508" y="5913216"/>
            <a:ext cx="3157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-change(Course, changeType)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AA42A-0E9C-4382-9852-02A06690F1AC}"/>
              </a:ext>
            </a:extLst>
          </p:cNvPr>
          <p:cNvCxnSpPr/>
          <p:nvPr/>
        </p:nvCxnSpPr>
        <p:spPr>
          <a:xfrm>
            <a:off x="7441314" y="4542820"/>
            <a:ext cx="9647" cy="34724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BF4245D-7263-453C-9517-C6CA0918E480}"/>
              </a:ext>
            </a:extLst>
          </p:cNvPr>
          <p:cNvSpPr/>
          <p:nvPr/>
        </p:nvSpPr>
        <p:spPr>
          <a:xfrm>
            <a:off x="7308481" y="4338456"/>
            <a:ext cx="250785" cy="2025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42FD4-FD20-4D1C-B3D9-6E58A694FF10}"/>
              </a:ext>
            </a:extLst>
          </p:cNvPr>
          <p:cNvSpPr txBox="1"/>
          <p:nvPr/>
        </p:nvSpPr>
        <p:spPr>
          <a:xfrm>
            <a:off x="5903570" y="3318556"/>
            <a:ext cx="3157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&lt;&lt;interface&gt;&gt;</a:t>
            </a:r>
            <a:endParaRPr lang="en-US"/>
          </a:p>
          <a:p>
            <a:pPr algn="ctr"/>
            <a:r>
              <a:rPr lang="en-US" b="1" err="1">
                <a:cs typeface="Calibri"/>
              </a:rPr>
              <a:t>UndoableCommand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0BC91D-6A21-4440-A0C8-743C42BDE79D}"/>
              </a:ext>
            </a:extLst>
          </p:cNvPr>
          <p:cNvSpPr txBox="1"/>
          <p:nvPr/>
        </p:nvSpPr>
        <p:spPr>
          <a:xfrm>
            <a:off x="5903571" y="3964810"/>
            <a:ext cx="3157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+undo()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E203B-F481-413E-B2FD-1D65A6859257}"/>
              </a:ext>
            </a:extLst>
          </p:cNvPr>
          <p:cNvSpPr txBox="1"/>
          <p:nvPr/>
        </p:nvSpPr>
        <p:spPr>
          <a:xfrm>
            <a:off x="5874633" y="1746328"/>
            <a:ext cx="3157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&lt;&lt;interface&gt;&gt;</a:t>
            </a:r>
            <a:endParaRPr lang="en-US"/>
          </a:p>
          <a:p>
            <a:pPr algn="ctr"/>
            <a:r>
              <a:rPr lang="en-US" b="1">
                <a:cs typeface="Calibri"/>
              </a:rPr>
              <a:t>Command</a:t>
            </a:r>
            <a:endParaRPr lang="en-US" b="1" err="1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1D28-AE66-4DF0-953B-79F71936F18F}"/>
              </a:ext>
            </a:extLst>
          </p:cNvPr>
          <p:cNvSpPr txBox="1"/>
          <p:nvPr/>
        </p:nvSpPr>
        <p:spPr>
          <a:xfrm>
            <a:off x="5874634" y="2392582"/>
            <a:ext cx="3157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+execute()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785980-16EF-4758-ADAA-E4D1CB87E9AF}"/>
              </a:ext>
            </a:extLst>
          </p:cNvPr>
          <p:cNvCxnSpPr>
            <a:cxnSpLocks/>
          </p:cNvCxnSpPr>
          <p:nvPr/>
        </p:nvCxnSpPr>
        <p:spPr>
          <a:xfrm>
            <a:off x="7402732" y="2970592"/>
            <a:ext cx="9647" cy="34724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8C0937C-5A9A-401B-AD5D-A550481AB780}"/>
              </a:ext>
            </a:extLst>
          </p:cNvPr>
          <p:cNvSpPr/>
          <p:nvPr/>
        </p:nvSpPr>
        <p:spPr>
          <a:xfrm>
            <a:off x="7269899" y="2766228"/>
            <a:ext cx="250785" cy="2025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913828-7463-4B35-816C-2CEE091B858D}"/>
              </a:ext>
            </a:extLst>
          </p:cNvPr>
          <p:cNvSpPr txBox="1"/>
          <p:nvPr/>
        </p:nvSpPr>
        <p:spPr>
          <a:xfrm>
            <a:off x="1514837" y="1736684"/>
            <a:ext cx="3157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cs typeface="Calibri"/>
              </a:rPr>
              <a:t>CourseChangeCommand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EF3C4E-15EB-4AFC-B39B-694108F422D9}"/>
              </a:ext>
            </a:extLst>
          </p:cNvPr>
          <p:cNvSpPr txBox="1"/>
          <p:nvPr/>
        </p:nvSpPr>
        <p:spPr>
          <a:xfrm>
            <a:off x="1514836" y="2103215"/>
            <a:ext cx="3157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-Stack&lt;command&gt; changes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45CDE-4B71-43BF-A3B6-3C5472C05361}"/>
              </a:ext>
            </a:extLst>
          </p:cNvPr>
          <p:cNvSpPr txBox="1"/>
          <p:nvPr/>
        </p:nvSpPr>
        <p:spPr>
          <a:xfrm>
            <a:off x="1514837" y="2469748"/>
            <a:ext cx="315795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+addCourse</a:t>
            </a:r>
          </a:p>
          <a:p>
            <a:r>
              <a:rPr lang="en-US">
                <a:cs typeface="Calibri"/>
              </a:rPr>
              <a:t>+dropCourse</a:t>
            </a:r>
          </a:p>
          <a:p>
            <a:r>
              <a:rPr lang="en-US">
                <a:cs typeface="Calibri"/>
              </a:rPr>
              <a:t>+undoAddCourse</a:t>
            </a:r>
          </a:p>
          <a:p>
            <a:r>
              <a:rPr lang="en-US">
                <a:cs typeface="Calibri"/>
              </a:rPr>
              <a:t>+undoDropCourse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347DE24-75A8-47B7-8622-C4CE039AD96D}"/>
              </a:ext>
            </a:extLst>
          </p:cNvPr>
          <p:cNvSpPr/>
          <p:nvPr/>
        </p:nvSpPr>
        <p:spPr>
          <a:xfrm>
            <a:off x="4669420" y="1973482"/>
            <a:ext cx="241140" cy="25078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88B7BF-62F4-47AA-A47F-404058F51354}"/>
              </a:ext>
            </a:extLst>
          </p:cNvPr>
          <p:cNvCxnSpPr/>
          <p:nvPr/>
        </p:nvCxnSpPr>
        <p:spPr>
          <a:xfrm>
            <a:off x="4926614" y="2104096"/>
            <a:ext cx="935620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66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Homework 2</vt:lpstr>
      <vt:lpstr>Mission Statement</vt:lpstr>
      <vt:lpstr>Users</vt:lpstr>
      <vt:lpstr>Features</vt:lpstr>
      <vt:lpstr>Communication Patterns</vt:lpstr>
      <vt:lpstr>Database Design</vt:lpstr>
      <vt:lpstr>Calculator Class Design</vt:lpstr>
      <vt:lpstr>User Command Pattern</vt:lpstr>
      <vt:lpstr>Course Command Pattern</vt:lpstr>
      <vt:lpstr>Publish-Subscribe</vt:lpstr>
      <vt:lpstr>Patterns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2013-07-15T20:26:40Z</dcterms:created>
  <dcterms:modified xsi:type="dcterms:W3CDTF">2019-05-08T18:09:39Z</dcterms:modified>
</cp:coreProperties>
</file>