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Lst>
  <p:sldSz cx="32918400" cy="21945600"/>
  <p:notesSz cx="8958263" cy="13274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9" d="100"/>
          <a:sy n="29"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9C1A-D35D-49F0-B44C-6FF224E02B44}"/>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27FAE62C-D6D5-41E5-A6DB-CE925C6F7AA2}"/>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6F3F24C6-302F-43BA-A8E1-62A204789225}"/>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AEB0657A-7D69-4669-8655-28E5E928C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11E0B-863E-4D41-86C7-C3BF3194F294}"/>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326500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44E1-5F6E-4C58-9FD1-E12846646C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A43DD2-7B6E-4BCC-A983-D9E6D30D1F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FCD1D-76E2-4917-9134-9212F2B6A37A}"/>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7D7B6673-FA55-45A0-81B8-7B99E8781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224FD-D969-44E5-A313-B34719D7996D}"/>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236156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FBB41-1C0B-46D2-87C9-4A1FD55A024D}"/>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FBADE-7CC5-4C9D-BD4E-C76849E131DC}"/>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B682C-C6CC-4D10-AAA1-F395078DDAF9}"/>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547A9E67-9431-4D27-9EF2-17FC5A6E1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BB8A1-71D0-4F5B-8BE2-32F115320F3D}"/>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220432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59D-94A6-4040-AD32-56704CD95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47DC2-F0D6-42B2-A23F-5C260FFF7A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CAEF0-CEAC-437A-90AD-430425D7A1C4}"/>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6E1EC060-60D4-4CCC-8726-DE7701A46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5644-468E-4B28-922D-F17F3C925F10}"/>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139628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20AC-609E-4A93-914E-15A4894E2664}"/>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767DC36F-51D9-4947-B370-45F63BF103DD}"/>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5E2BB-667C-40B2-83B2-8E50BF3CE842}"/>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5478DE7E-B48E-409F-A4C1-027F738EA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D7D2D-018E-44FC-95E0-FFECD653E085}"/>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202422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0082-9F2E-493E-B34F-4A9BB099F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24CE3-4A0D-4CB8-AD27-C9AB8B89F97F}"/>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B2B31F-B960-4E40-A47E-60A3F2D4661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A8350-68D5-4B65-9699-53C54256AEE6}"/>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6" name="Footer Placeholder 5">
            <a:extLst>
              <a:ext uri="{FF2B5EF4-FFF2-40B4-BE49-F238E27FC236}">
                <a16:creationId xmlns:a16="http://schemas.microsoft.com/office/drawing/2014/main" id="{8C2B3EE0-4EDE-4DF9-8D9E-B6129133C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7960A-ED1D-4428-81EC-F0785685F334}"/>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40040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5CCC-C6C2-4933-AA1B-C7FC2A8E27F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3969BE-BF53-4A3E-A645-0DD638117440}"/>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1DBF241A-B9FF-4B4B-8311-5AD18E468AE2}"/>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4723B9-FBF2-4FE1-906D-457E979D7987}"/>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45092D8E-B1A7-45E8-8B2B-24CBEE4E751F}"/>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6AFC5C-5C68-4999-AD8C-8EE7A837ADCF}"/>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8" name="Footer Placeholder 7">
            <a:extLst>
              <a:ext uri="{FF2B5EF4-FFF2-40B4-BE49-F238E27FC236}">
                <a16:creationId xmlns:a16="http://schemas.microsoft.com/office/drawing/2014/main" id="{888ED9D8-4F35-4BA5-B08C-BAD7AF526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C081E6-E709-4B0E-A053-C7CA40AA92D7}"/>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46674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C3CC-EFFC-4B28-8F84-DBE71A58A6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1BF46B-0655-412B-93E3-E18F81CF6641}"/>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4" name="Footer Placeholder 3">
            <a:extLst>
              <a:ext uri="{FF2B5EF4-FFF2-40B4-BE49-F238E27FC236}">
                <a16:creationId xmlns:a16="http://schemas.microsoft.com/office/drawing/2014/main" id="{FEF1C901-7AB8-4251-A2E9-9E3CCD112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22B45-C063-4623-A197-C30754605CD7}"/>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62281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D88B9-F626-472E-99D0-DFA180CDD3F9}"/>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3" name="Footer Placeholder 2">
            <a:extLst>
              <a:ext uri="{FF2B5EF4-FFF2-40B4-BE49-F238E27FC236}">
                <a16:creationId xmlns:a16="http://schemas.microsoft.com/office/drawing/2014/main" id="{AF05EAB7-B2B9-40E9-8507-1041D3B753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EC53D-CED3-4EE7-9EAF-3B88BCE32871}"/>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37823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625A-E88D-4D84-927C-0963B4BC73DC}"/>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601AD964-918A-409F-A981-93B4F2A8337C}"/>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59EA7-8F2B-457F-AB81-CF777AFBAC2B}"/>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BCE0CEFF-3BE6-4EF3-8ACE-3088A0FB9347}"/>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6" name="Footer Placeholder 5">
            <a:extLst>
              <a:ext uri="{FF2B5EF4-FFF2-40B4-BE49-F238E27FC236}">
                <a16:creationId xmlns:a16="http://schemas.microsoft.com/office/drawing/2014/main" id="{C4EEEB00-9956-4E9A-825E-4BFD5772B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D8E8A-99B8-4EB0-9290-5BC37003DFEB}"/>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135042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A011-F41F-4AE9-BD0D-BEE6C0542985}"/>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E1B56C26-858A-4E32-BF67-BC10C941EEAB}"/>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8CA49472-EF47-4917-A1A1-E21C7C0A49AD}"/>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2E165B2B-AFA9-4F48-A717-0BBD31CD1E2D}"/>
              </a:ext>
            </a:extLst>
          </p:cNvPr>
          <p:cNvSpPr>
            <a:spLocks noGrp="1"/>
          </p:cNvSpPr>
          <p:nvPr>
            <p:ph type="dt" sz="half" idx="10"/>
          </p:nvPr>
        </p:nvSpPr>
        <p:spPr/>
        <p:txBody>
          <a:bodyPr/>
          <a:lstStyle/>
          <a:p>
            <a:fld id="{5D0530D2-2A2D-4A3E-AA09-E0A4EB212716}" type="datetimeFigureOut">
              <a:rPr lang="en-US" smtClean="0"/>
              <a:t>11/26/2018</a:t>
            </a:fld>
            <a:endParaRPr lang="en-US"/>
          </a:p>
        </p:txBody>
      </p:sp>
      <p:sp>
        <p:nvSpPr>
          <p:cNvPr id="6" name="Footer Placeholder 5">
            <a:extLst>
              <a:ext uri="{FF2B5EF4-FFF2-40B4-BE49-F238E27FC236}">
                <a16:creationId xmlns:a16="http://schemas.microsoft.com/office/drawing/2014/main" id="{5C48E939-7A87-413C-8E45-E17C1CE8B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96B7B-A5D6-4CC6-8CB8-9A8FA0D067B9}"/>
              </a:ext>
            </a:extLst>
          </p:cNvPr>
          <p:cNvSpPr>
            <a:spLocks noGrp="1"/>
          </p:cNvSpPr>
          <p:nvPr>
            <p:ph type="sldNum" sz="quarter" idx="12"/>
          </p:nvPr>
        </p:nvSpPr>
        <p:spPr/>
        <p:txBody>
          <a:bodyPr/>
          <a:lstStyle/>
          <a:p>
            <a:fld id="{86836ACB-B299-4540-9302-446FE6625303}" type="slidenum">
              <a:rPr lang="en-US" smtClean="0"/>
              <a:t>‹#›</a:t>
            </a:fld>
            <a:endParaRPr lang="en-US"/>
          </a:p>
        </p:txBody>
      </p:sp>
    </p:spTree>
    <p:extLst>
      <p:ext uri="{BB962C8B-B14F-4D97-AF65-F5344CB8AC3E}">
        <p14:creationId xmlns:p14="http://schemas.microsoft.com/office/powerpoint/2010/main" val="407065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D4EC1-0F75-476D-A37C-E210C687947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50D4-273D-4684-841B-FB312C144AD7}"/>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F84FA-6F2A-456E-B2D0-1673A488FC3F}"/>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5D0530D2-2A2D-4A3E-AA09-E0A4EB212716}" type="datetimeFigureOut">
              <a:rPr lang="en-US" smtClean="0"/>
              <a:t>11/26/2018</a:t>
            </a:fld>
            <a:endParaRPr lang="en-US"/>
          </a:p>
        </p:txBody>
      </p:sp>
      <p:sp>
        <p:nvSpPr>
          <p:cNvPr id="5" name="Footer Placeholder 4">
            <a:extLst>
              <a:ext uri="{FF2B5EF4-FFF2-40B4-BE49-F238E27FC236}">
                <a16:creationId xmlns:a16="http://schemas.microsoft.com/office/drawing/2014/main" id="{41CF9B29-A40F-4362-AF33-AD426BF4776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8B689-729A-40F1-B720-376A30970497}"/>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86836ACB-B299-4540-9302-446FE6625303}" type="slidenum">
              <a:rPr lang="en-US" smtClean="0"/>
              <a:t>‹#›</a:t>
            </a:fld>
            <a:endParaRPr lang="en-US"/>
          </a:p>
        </p:txBody>
      </p:sp>
    </p:spTree>
    <p:extLst>
      <p:ext uri="{BB962C8B-B14F-4D97-AF65-F5344CB8AC3E}">
        <p14:creationId xmlns:p14="http://schemas.microsoft.com/office/powerpoint/2010/main" val="15302777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1840B-987C-497F-BDD0-0FD5DA5A0017}"/>
              </a:ext>
            </a:extLst>
          </p:cNvPr>
          <p:cNvSpPr/>
          <p:nvPr/>
        </p:nvSpPr>
        <p:spPr>
          <a:xfrm>
            <a:off x="0" y="0"/>
            <a:ext cx="32918400" cy="21945600"/>
          </a:xfrm>
          <a:prstGeom prst="rect">
            <a:avLst/>
          </a:prstGeom>
          <a:gradFill>
            <a:gsLst>
              <a:gs pos="0">
                <a:schemeClr val="accent2">
                  <a:lumMod val="60000"/>
                  <a:lumOff val="40000"/>
                </a:schemeClr>
              </a:gs>
              <a:gs pos="52000">
                <a:schemeClr val="accent2">
                  <a:lumMod val="20000"/>
                  <a:lumOff val="80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3F3AEB9A-3B54-4970-A608-F8599321427C}"/>
              </a:ext>
            </a:extLst>
          </p:cNvPr>
          <p:cNvSpPr/>
          <p:nvPr/>
        </p:nvSpPr>
        <p:spPr>
          <a:xfrm>
            <a:off x="0" y="0"/>
            <a:ext cx="32918400" cy="3281082"/>
          </a:xfrm>
          <a:prstGeom prst="rect">
            <a:avLst/>
          </a:prstGeom>
          <a:solidFill>
            <a:schemeClr val="accent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Social Network Analysis (Fall 2018)</a:t>
            </a:r>
          </a:p>
          <a:p>
            <a:pPr algn="ctr"/>
            <a:r>
              <a:rPr lang="en-US" sz="6600" dirty="0"/>
              <a:t>Popularity and Connections Between Overwatch League Players</a:t>
            </a:r>
          </a:p>
          <a:p>
            <a:pPr algn="ctr"/>
            <a:r>
              <a:rPr lang="en-US" sz="5400" dirty="0"/>
              <a:t>By Bruce Craig and Emersion Moniz</a:t>
            </a:r>
            <a:r>
              <a:rPr lang="en-US" sz="6600" dirty="0"/>
              <a:t> </a:t>
            </a:r>
          </a:p>
        </p:txBody>
      </p:sp>
      <p:sp>
        <p:nvSpPr>
          <p:cNvPr id="6" name="Rectangle: Rounded Corners 5">
            <a:extLst>
              <a:ext uri="{FF2B5EF4-FFF2-40B4-BE49-F238E27FC236}">
                <a16:creationId xmlns:a16="http://schemas.microsoft.com/office/drawing/2014/main" id="{AADF6A2F-5291-4711-A47D-4A4ED693D9B3}"/>
              </a:ext>
            </a:extLst>
          </p:cNvPr>
          <p:cNvSpPr/>
          <p:nvPr/>
        </p:nvSpPr>
        <p:spPr>
          <a:xfrm>
            <a:off x="591671" y="3581296"/>
            <a:ext cx="10058400" cy="121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p>
        </p:txBody>
      </p:sp>
      <p:sp>
        <p:nvSpPr>
          <p:cNvPr id="7" name="TextBox 6">
            <a:extLst>
              <a:ext uri="{FF2B5EF4-FFF2-40B4-BE49-F238E27FC236}">
                <a16:creationId xmlns:a16="http://schemas.microsoft.com/office/drawing/2014/main" id="{C1D45FC4-EC9D-469F-B716-FA494E1394F8}"/>
              </a:ext>
            </a:extLst>
          </p:cNvPr>
          <p:cNvSpPr txBox="1"/>
          <p:nvPr/>
        </p:nvSpPr>
        <p:spPr>
          <a:xfrm>
            <a:off x="591671" y="4898280"/>
            <a:ext cx="10058400" cy="4708981"/>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just"/>
            <a:r>
              <a:rPr lang="en-US" sz="3000" dirty="0"/>
              <a:t>Followers and friends of 47 players’ twitters from all the overwatch teams where analyzed. The data was then turned into a directed graph so further analysis could be done. Thesis going into the project where:</a:t>
            </a:r>
          </a:p>
          <a:p>
            <a:pPr marL="514350" indent="-514350" algn="just">
              <a:buFont typeface="+mj-lt"/>
              <a:buAutoNum type="arabicPeriod"/>
            </a:pPr>
            <a:r>
              <a:rPr lang="en-US" sz="3000" dirty="0"/>
              <a:t>The graph would be connected proving links between teams</a:t>
            </a:r>
          </a:p>
          <a:p>
            <a:pPr marL="514350" indent="-514350" algn="just">
              <a:buFont typeface="+mj-lt"/>
              <a:buAutoNum type="arabicPeriod"/>
            </a:pPr>
            <a:r>
              <a:rPr lang="en-US" sz="3000" dirty="0"/>
              <a:t>Spikes in followers would occur during games</a:t>
            </a:r>
          </a:p>
          <a:p>
            <a:pPr algn="just"/>
            <a:r>
              <a:rPr lang="en-US" sz="3000" dirty="0"/>
              <a:t>The data in the graph determined who among the league was most popular, at what time did a player get popular and who was common among groups of fans. The graph showed teams and player communities and the links between them.</a:t>
            </a:r>
          </a:p>
        </p:txBody>
      </p:sp>
      <p:sp>
        <p:nvSpPr>
          <p:cNvPr id="8" name="Rectangle: Rounded Corners 7">
            <a:extLst>
              <a:ext uri="{FF2B5EF4-FFF2-40B4-BE49-F238E27FC236}">
                <a16:creationId xmlns:a16="http://schemas.microsoft.com/office/drawing/2014/main" id="{B863E0FF-2B5F-44D5-8365-7A3E7FE317CD}"/>
              </a:ext>
            </a:extLst>
          </p:cNvPr>
          <p:cNvSpPr/>
          <p:nvPr/>
        </p:nvSpPr>
        <p:spPr>
          <a:xfrm>
            <a:off x="497542" y="9762565"/>
            <a:ext cx="10058400" cy="121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Objective</a:t>
            </a:r>
          </a:p>
        </p:txBody>
      </p:sp>
      <p:sp>
        <p:nvSpPr>
          <p:cNvPr id="9" name="TextBox 8">
            <a:extLst>
              <a:ext uri="{FF2B5EF4-FFF2-40B4-BE49-F238E27FC236}">
                <a16:creationId xmlns:a16="http://schemas.microsoft.com/office/drawing/2014/main" id="{11085924-A15F-4C3C-8542-D4CBA2259A71}"/>
              </a:ext>
            </a:extLst>
          </p:cNvPr>
          <p:cNvSpPr txBox="1"/>
          <p:nvPr/>
        </p:nvSpPr>
        <p:spPr>
          <a:xfrm>
            <a:off x="497542" y="11114733"/>
            <a:ext cx="10058400" cy="1477328"/>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just"/>
            <a:r>
              <a:rPr lang="en-US" sz="3000" dirty="0"/>
              <a:t>Analyze data collected from twitter to be able to determine popularities and commonalties between teams of players from the overwatch league.</a:t>
            </a:r>
          </a:p>
        </p:txBody>
      </p:sp>
      <p:sp>
        <p:nvSpPr>
          <p:cNvPr id="10" name="Rectangle: Rounded Corners 9">
            <a:extLst>
              <a:ext uri="{FF2B5EF4-FFF2-40B4-BE49-F238E27FC236}">
                <a16:creationId xmlns:a16="http://schemas.microsoft.com/office/drawing/2014/main" id="{6936FB59-349B-4F61-92AC-7EB4579E83C8}"/>
              </a:ext>
            </a:extLst>
          </p:cNvPr>
          <p:cNvSpPr/>
          <p:nvPr/>
        </p:nvSpPr>
        <p:spPr>
          <a:xfrm>
            <a:off x="497542" y="13200035"/>
            <a:ext cx="10058400" cy="121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Data Collection and Processing</a:t>
            </a:r>
          </a:p>
        </p:txBody>
      </p:sp>
      <p:sp>
        <p:nvSpPr>
          <p:cNvPr id="13" name="TextBox 12">
            <a:extLst>
              <a:ext uri="{FF2B5EF4-FFF2-40B4-BE49-F238E27FC236}">
                <a16:creationId xmlns:a16="http://schemas.microsoft.com/office/drawing/2014/main" id="{B5FC3D82-4EA1-4F3A-861F-DFAC36756386}"/>
              </a:ext>
            </a:extLst>
          </p:cNvPr>
          <p:cNvSpPr txBox="1"/>
          <p:nvPr/>
        </p:nvSpPr>
        <p:spPr>
          <a:xfrm>
            <a:off x="591671" y="14546945"/>
            <a:ext cx="10058400" cy="7017306"/>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just"/>
            <a:r>
              <a:rPr lang="en-US" sz="3000" dirty="0"/>
              <a:t>Tools used to collect data were,  twitters API, a twitter developer account, and a python library called Tweepy. Using a custom method made, follower data was grabbed and put it in the format of </a:t>
            </a:r>
          </a:p>
          <a:p>
            <a:pPr algn="just"/>
            <a:r>
              <a:rPr lang="en-US" sz="3000" dirty="0"/>
              <a:t>From(Follower) To(Player) Time Created(Time relation was made)</a:t>
            </a:r>
          </a:p>
          <a:p>
            <a:pPr algn="just"/>
            <a:r>
              <a:rPr lang="en-US" sz="3000" dirty="0"/>
              <a:t>The same was done with friends but with a slight change in format</a:t>
            </a:r>
          </a:p>
          <a:p>
            <a:pPr algn="just"/>
            <a:r>
              <a:rPr lang="en-US" sz="3000" dirty="0"/>
              <a:t>From(Player) To(Friend) Time Created(Time relation was made)</a:t>
            </a:r>
          </a:p>
          <a:p>
            <a:pPr algn="just"/>
            <a:endParaRPr lang="en-US" sz="3000" dirty="0"/>
          </a:p>
          <a:p>
            <a:pPr algn="just"/>
            <a:r>
              <a:rPr lang="en-US" sz="3000" dirty="0"/>
              <a:t>The data was cleaned and pulled it at the same time. Since pulling all the followers and friends were realistically  impossible, the highest minimum of each account for followers and friends was used. In this process dead accounts that don’t add any helpful data to our set where taken out.</a:t>
            </a:r>
          </a:p>
        </p:txBody>
      </p:sp>
      <p:pic>
        <p:nvPicPr>
          <p:cNvPr id="15" name="Picture 14">
            <a:extLst>
              <a:ext uri="{FF2B5EF4-FFF2-40B4-BE49-F238E27FC236}">
                <a16:creationId xmlns:a16="http://schemas.microsoft.com/office/drawing/2014/main" id="{FA7262D4-A0B0-4025-8E76-2E4415ECE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597782"/>
            <a:ext cx="2276861" cy="1929388"/>
          </a:xfrm>
          <a:prstGeom prst="rect">
            <a:avLst/>
          </a:prstGeom>
        </p:spPr>
      </p:pic>
      <p:sp>
        <p:nvSpPr>
          <p:cNvPr id="16" name="Rectangle: Rounded Corners 15">
            <a:extLst>
              <a:ext uri="{FF2B5EF4-FFF2-40B4-BE49-F238E27FC236}">
                <a16:creationId xmlns:a16="http://schemas.microsoft.com/office/drawing/2014/main" id="{344327D9-2234-4366-A76C-F7755323D530}"/>
              </a:ext>
            </a:extLst>
          </p:cNvPr>
          <p:cNvSpPr/>
          <p:nvPr/>
        </p:nvSpPr>
        <p:spPr>
          <a:xfrm>
            <a:off x="11430000" y="3590157"/>
            <a:ext cx="10058400" cy="121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Methods</a:t>
            </a:r>
          </a:p>
        </p:txBody>
      </p:sp>
      <p:sp>
        <p:nvSpPr>
          <p:cNvPr id="17" name="TextBox 16">
            <a:extLst>
              <a:ext uri="{FF2B5EF4-FFF2-40B4-BE49-F238E27FC236}">
                <a16:creationId xmlns:a16="http://schemas.microsoft.com/office/drawing/2014/main" id="{BAF703D6-A75B-4C9D-BADF-BE77B4858E10}"/>
              </a:ext>
            </a:extLst>
          </p:cNvPr>
          <p:cNvSpPr txBox="1"/>
          <p:nvPr/>
        </p:nvSpPr>
        <p:spPr>
          <a:xfrm>
            <a:off x="11430000" y="4916350"/>
            <a:ext cx="10058400" cy="5170646"/>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just"/>
            <a:r>
              <a:rPr lang="en-US" sz="3000" dirty="0"/>
              <a:t>After getting all the data it was converted it into an edge list in order to make a graph. Then using that graph we where able to start to answer our questions. By looking at the predecessors of the node in question, which would be the player,  a list of all the times that the follower relation was created. Using the list, data could be graphed and visualized. The times where followers spiked and tournament days could now be compared. Popularity among players was found by comparing all the in-degrees. Lastly common followers where determined by if a follower had more than 2 out-degrees because that means that they follow more than 1 player.</a:t>
            </a:r>
          </a:p>
        </p:txBody>
      </p:sp>
      <p:sp>
        <p:nvSpPr>
          <p:cNvPr id="18" name="Rectangle: Rounded Corners 17">
            <a:extLst>
              <a:ext uri="{FF2B5EF4-FFF2-40B4-BE49-F238E27FC236}">
                <a16:creationId xmlns:a16="http://schemas.microsoft.com/office/drawing/2014/main" id="{2E27E1C1-2896-4027-9B42-F1302DFDBE8F}"/>
              </a:ext>
            </a:extLst>
          </p:cNvPr>
          <p:cNvSpPr/>
          <p:nvPr/>
        </p:nvSpPr>
        <p:spPr>
          <a:xfrm>
            <a:off x="22174200" y="3576708"/>
            <a:ext cx="10058400" cy="121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Analysis and Result</a:t>
            </a:r>
          </a:p>
        </p:txBody>
      </p:sp>
      <p:pic>
        <p:nvPicPr>
          <p:cNvPr id="20" name="Picture 19">
            <a:extLst>
              <a:ext uri="{FF2B5EF4-FFF2-40B4-BE49-F238E27FC236}">
                <a16:creationId xmlns:a16="http://schemas.microsoft.com/office/drawing/2014/main" id="{C060E339-140F-4385-8A4A-11EE320004D9}"/>
              </a:ext>
            </a:extLst>
          </p:cNvPr>
          <p:cNvPicPr>
            <a:picLocks noChangeAspect="1"/>
          </p:cNvPicPr>
          <p:nvPr/>
        </p:nvPicPr>
        <p:blipFill rotWithShape="1">
          <a:blip r:embed="rId3">
            <a:extLst>
              <a:ext uri="{28A0092B-C50C-407E-A947-70E740481C1C}">
                <a14:useLocalDpi xmlns:a14="http://schemas.microsoft.com/office/drawing/2010/main" val="0"/>
              </a:ext>
            </a:extLst>
          </a:blip>
          <a:srcRect l="4061" t="20947" r="12502" b="22804"/>
          <a:stretch/>
        </p:blipFill>
        <p:spPr>
          <a:xfrm>
            <a:off x="11335871" y="10201124"/>
            <a:ext cx="10058400" cy="8462682"/>
          </a:xfrm>
          <a:prstGeom prst="rect">
            <a:avLst/>
          </a:prstGeom>
        </p:spPr>
      </p:pic>
      <p:sp>
        <p:nvSpPr>
          <p:cNvPr id="21" name="TextBox 20">
            <a:extLst>
              <a:ext uri="{FF2B5EF4-FFF2-40B4-BE49-F238E27FC236}">
                <a16:creationId xmlns:a16="http://schemas.microsoft.com/office/drawing/2014/main" id="{4B1D1D4C-4EF8-4D9D-B203-15391A416448}"/>
              </a:ext>
            </a:extLst>
          </p:cNvPr>
          <p:cNvSpPr txBox="1"/>
          <p:nvPr/>
        </p:nvSpPr>
        <p:spPr>
          <a:xfrm>
            <a:off x="22174200" y="4930565"/>
            <a:ext cx="10058400" cy="5693866"/>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just"/>
            <a:r>
              <a:rPr lang="en-US" sz="2800" dirty="0"/>
              <a:t>When the graph was made most of the theses about our data was proved. As shown in fig. 1 there are many connections between Teams and players alike. Lots of connections in the graph are between other followers of one player and another player. The fact that the data sample was relatively small (0.01% of total data set) shows that it is high probability that the teams and players are heavily connected with common followers between them. </a:t>
            </a:r>
          </a:p>
          <a:p>
            <a:pPr algn="just"/>
            <a:endParaRPr lang="en-US" sz="2800" dirty="0"/>
          </a:p>
          <a:p>
            <a:pPr algn="just"/>
            <a:r>
              <a:rPr lang="en-US" sz="2800" dirty="0"/>
              <a:t>Figure 2 shows the spike in followers over time for each player(each colored line)  When looking at the graph and the graphs of independent players and compare them to game times, it is shown that the spikes match. So a player follower count increases on the days he plays in official broadcasted games.</a:t>
            </a:r>
          </a:p>
        </p:txBody>
      </p:sp>
      <p:sp>
        <p:nvSpPr>
          <p:cNvPr id="25" name="TextBox 24">
            <a:extLst>
              <a:ext uri="{FF2B5EF4-FFF2-40B4-BE49-F238E27FC236}">
                <a16:creationId xmlns:a16="http://schemas.microsoft.com/office/drawing/2014/main" id="{EB3B1F59-734E-4F4F-B1A5-FACD6BDE3DE3}"/>
              </a:ext>
            </a:extLst>
          </p:cNvPr>
          <p:cNvSpPr txBox="1"/>
          <p:nvPr/>
        </p:nvSpPr>
        <p:spPr>
          <a:xfrm>
            <a:off x="11335871" y="18843800"/>
            <a:ext cx="10058400" cy="523220"/>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r>
              <a:rPr lang="en-US" sz="2800" dirty="0"/>
              <a:t>Fig. 1  Amount of common followers is 7976</a:t>
            </a:r>
          </a:p>
        </p:txBody>
      </p:sp>
      <p:sp>
        <p:nvSpPr>
          <p:cNvPr id="26" name="TextBox 25">
            <a:extLst>
              <a:ext uri="{FF2B5EF4-FFF2-40B4-BE49-F238E27FC236}">
                <a16:creationId xmlns:a16="http://schemas.microsoft.com/office/drawing/2014/main" id="{2079BEE5-355A-4FB8-8DD2-9114E6EE00F2}"/>
              </a:ext>
            </a:extLst>
          </p:cNvPr>
          <p:cNvSpPr txBox="1"/>
          <p:nvPr/>
        </p:nvSpPr>
        <p:spPr>
          <a:xfrm>
            <a:off x="21812323" y="15435976"/>
            <a:ext cx="4537771" cy="523220"/>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r>
              <a:rPr lang="en-US" sz="2800" dirty="0"/>
              <a:t>Fig.2 Follower Overtime Chart</a:t>
            </a:r>
          </a:p>
        </p:txBody>
      </p:sp>
      <p:sp>
        <p:nvSpPr>
          <p:cNvPr id="27" name="TextBox 26">
            <a:extLst>
              <a:ext uri="{FF2B5EF4-FFF2-40B4-BE49-F238E27FC236}">
                <a16:creationId xmlns:a16="http://schemas.microsoft.com/office/drawing/2014/main" id="{539F28AE-EB08-4B5F-B080-CA5254832B27}"/>
              </a:ext>
            </a:extLst>
          </p:cNvPr>
          <p:cNvSpPr txBox="1"/>
          <p:nvPr/>
        </p:nvSpPr>
        <p:spPr>
          <a:xfrm>
            <a:off x="21468229" y="16089200"/>
            <a:ext cx="10058400" cy="5509200"/>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r>
              <a:rPr lang="en-US" sz="3200" dirty="0"/>
              <a:t>Most popular player by team:</a:t>
            </a:r>
          </a:p>
          <a:p>
            <a:r>
              <a:rPr lang="en-US" sz="3200" dirty="0">
                <a:solidFill>
                  <a:schemeClr val="accent1"/>
                </a:solidFill>
              </a:rPr>
              <a:t>Boston Uprising</a:t>
            </a:r>
            <a:r>
              <a:rPr lang="en-US" sz="3200" dirty="0"/>
              <a:t>: STRIKER_OW</a:t>
            </a:r>
            <a:br>
              <a:rPr lang="en-US" sz="3200" dirty="0"/>
            </a:br>
            <a:r>
              <a:rPr lang="en-US" sz="3200" dirty="0">
                <a:solidFill>
                  <a:srgbClr val="92D050"/>
                </a:solidFill>
              </a:rPr>
              <a:t>Dallas Fuel</a:t>
            </a:r>
            <a:r>
              <a:rPr lang="en-US" sz="3200" dirty="0"/>
              <a:t>: DF_aKm</a:t>
            </a:r>
            <a:br>
              <a:rPr lang="en-US" sz="3200" dirty="0"/>
            </a:br>
            <a:r>
              <a:rPr lang="en-US" sz="3200" dirty="0">
                <a:solidFill>
                  <a:schemeClr val="accent2">
                    <a:lumMod val="75000"/>
                  </a:schemeClr>
                </a:solidFill>
              </a:rPr>
              <a:t>Florida Mayhem</a:t>
            </a:r>
            <a:r>
              <a:rPr lang="en-US" sz="3200" dirty="0"/>
              <a:t>: HAGOPEUN_OW</a:t>
            </a:r>
            <a:br>
              <a:rPr lang="en-US" sz="3200" dirty="0"/>
            </a:br>
            <a:r>
              <a:rPr lang="en-US" sz="3200" dirty="0">
                <a:solidFill>
                  <a:srgbClr val="7030A0"/>
                </a:solidFill>
              </a:rPr>
              <a:t>Outlaws</a:t>
            </a:r>
            <a:r>
              <a:rPr lang="en-US" sz="3200" dirty="0"/>
              <a:t>: LiNkzrOW</a:t>
            </a:r>
            <a:br>
              <a:rPr lang="en-US" sz="3200" dirty="0"/>
            </a:br>
            <a:r>
              <a:rPr lang="en-US" sz="3200" dirty="0">
                <a:solidFill>
                  <a:schemeClr val="accent6">
                    <a:lumMod val="50000"/>
                  </a:schemeClr>
                </a:solidFill>
              </a:rPr>
              <a:t>London Spitfire</a:t>
            </a:r>
            <a:r>
              <a:rPr lang="en-US" sz="3200" dirty="0"/>
              <a:t>: Birdring</a:t>
            </a:r>
            <a:br>
              <a:rPr lang="en-US" sz="3200" dirty="0"/>
            </a:br>
            <a:r>
              <a:rPr lang="en-US" sz="3200" dirty="0">
                <a:solidFill>
                  <a:srgbClr val="FF0000"/>
                </a:solidFill>
              </a:rPr>
              <a:t>LA Glad</a:t>
            </a:r>
            <a:r>
              <a:rPr lang="en-US" sz="3200" dirty="0"/>
              <a:t>: Hydration</a:t>
            </a:r>
            <a:br>
              <a:rPr lang="en-US" sz="3200" dirty="0"/>
            </a:br>
            <a:r>
              <a:rPr lang="en-US" sz="3200" dirty="0">
                <a:solidFill>
                  <a:schemeClr val="accent5">
                    <a:lumMod val="75000"/>
                  </a:schemeClr>
                </a:solidFill>
              </a:rPr>
              <a:t>LA Val</a:t>
            </a:r>
            <a:r>
              <a:rPr lang="en-US" sz="3200" dirty="0"/>
              <a:t>: Fate_ow</a:t>
            </a:r>
            <a:br>
              <a:rPr lang="en-US" sz="3200" dirty="0"/>
            </a:br>
            <a:r>
              <a:rPr lang="en-US" sz="3200" dirty="0">
                <a:solidFill>
                  <a:srgbClr val="002060"/>
                </a:solidFill>
              </a:rPr>
              <a:t>New York Excel</a:t>
            </a:r>
            <a:r>
              <a:rPr lang="en-US" sz="3200" dirty="0"/>
              <a:t>: saebyeolbe</a:t>
            </a:r>
            <a:br>
              <a:rPr lang="en-US" sz="3200" dirty="0"/>
            </a:br>
            <a:r>
              <a:rPr lang="en-US" sz="3200" dirty="0">
                <a:solidFill>
                  <a:srgbClr val="00B050"/>
                </a:solidFill>
              </a:rPr>
              <a:t>PHILADELPHIA FUSION</a:t>
            </a:r>
            <a:r>
              <a:rPr lang="en-US" sz="3200" dirty="0"/>
              <a:t>: snillo_ow</a:t>
            </a:r>
            <a:br>
              <a:rPr lang="en-US" sz="3200" dirty="0"/>
            </a:br>
            <a:r>
              <a:rPr lang="en-US" sz="3200" dirty="0">
                <a:solidFill>
                  <a:srgbClr val="FFC000"/>
                </a:solidFill>
              </a:rPr>
              <a:t>SAN FRANCISCO SHOCK</a:t>
            </a:r>
            <a:r>
              <a:rPr lang="en-US" sz="3200" dirty="0"/>
              <a:t>: </a:t>
            </a:r>
            <a:r>
              <a:rPr lang="en-US" sz="3200" dirty="0" err="1"/>
              <a:t>smurf_ow</a:t>
            </a:r>
            <a:r>
              <a:rPr lang="en-US" sz="3200" dirty="0"/>
              <a:t> ** Most Popular </a:t>
            </a:r>
          </a:p>
        </p:txBody>
      </p:sp>
      <p:sp>
        <p:nvSpPr>
          <p:cNvPr id="28" name="TextBox 27">
            <a:extLst>
              <a:ext uri="{FF2B5EF4-FFF2-40B4-BE49-F238E27FC236}">
                <a16:creationId xmlns:a16="http://schemas.microsoft.com/office/drawing/2014/main" id="{4F017308-4095-4190-9695-A4DFEA473E8B}"/>
              </a:ext>
            </a:extLst>
          </p:cNvPr>
          <p:cNvSpPr txBox="1"/>
          <p:nvPr/>
        </p:nvSpPr>
        <p:spPr>
          <a:xfrm>
            <a:off x="11241742" y="19748369"/>
            <a:ext cx="10058400" cy="1815882"/>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r>
              <a:rPr lang="en-US" sz="2800" dirty="0"/>
              <a:t>References: Fujita, </a:t>
            </a:r>
            <a:r>
              <a:rPr lang="en-US" sz="2800" dirty="0" err="1"/>
              <a:t>Tomoya</a:t>
            </a:r>
            <a:r>
              <a:rPr lang="en-US" sz="2800" dirty="0"/>
              <a:t>. “Python </a:t>
            </a:r>
            <a:r>
              <a:rPr lang="en-US" sz="2800" dirty="0" err="1"/>
              <a:t>Tweepy.Cursor</a:t>
            </a:r>
            <a:r>
              <a:rPr lang="en-US" sz="2800" dirty="0"/>
              <a:t>() Examples.” </a:t>
            </a:r>
            <a:r>
              <a:rPr lang="en-US" sz="2800" i="1" dirty="0"/>
              <a:t>What Is Servlet Container?</a:t>
            </a:r>
            <a:r>
              <a:rPr lang="en-US" sz="2800" dirty="0"/>
              <a:t>, 2016, www.programcreek.com/python/example/76301/tweepy.Cursor.</a:t>
            </a:r>
          </a:p>
          <a:p>
            <a:r>
              <a:rPr lang="en-US" sz="2800" dirty="0"/>
              <a:t> </a:t>
            </a:r>
          </a:p>
        </p:txBody>
      </p:sp>
      <p:pic>
        <p:nvPicPr>
          <p:cNvPr id="3" name="Picture 2">
            <a:extLst>
              <a:ext uri="{FF2B5EF4-FFF2-40B4-BE49-F238E27FC236}">
                <a16:creationId xmlns:a16="http://schemas.microsoft.com/office/drawing/2014/main" id="{EC4E59AD-89B9-41ED-AB6B-CC04145FD0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2323" y="10972800"/>
            <a:ext cx="10420277" cy="4454470"/>
          </a:xfrm>
          <a:prstGeom prst="rect">
            <a:avLst/>
          </a:prstGeom>
        </p:spPr>
      </p:pic>
    </p:spTree>
    <p:extLst>
      <p:ext uri="{BB962C8B-B14F-4D97-AF65-F5344CB8AC3E}">
        <p14:creationId xmlns:p14="http://schemas.microsoft.com/office/powerpoint/2010/main" val="2325821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2183</TotalTime>
  <Words>622</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Bruce</dc:creator>
  <cp:lastModifiedBy>Craig, Bruce</cp:lastModifiedBy>
  <cp:revision>25</cp:revision>
  <cp:lastPrinted>2018-11-27T00:14:56Z</cp:lastPrinted>
  <dcterms:created xsi:type="dcterms:W3CDTF">2018-11-24T00:52:33Z</dcterms:created>
  <dcterms:modified xsi:type="dcterms:W3CDTF">2018-11-27T02:01:29Z</dcterms:modified>
</cp:coreProperties>
</file>