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3" r:id="rId3"/>
    <p:sldId id="2604" r:id="rId4"/>
    <p:sldId id="2602" r:id="rId5"/>
    <p:sldId id="2423" r:id="rId6"/>
    <p:sldId id="2598" r:id="rId7"/>
    <p:sldId id="2600" r:id="rId8"/>
    <p:sldId id="2601" r:id="rId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F3FFFD-C098-4740-BA83-AF7494E26753}">
          <p14:sldIdLst>
            <p14:sldId id="256"/>
          </p14:sldIdLst>
        </p14:section>
        <p14:section name="Vision" id="{9720E50E-3293-EA43-8826-809BB745D4BF}">
          <p14:sldIdLst>
            <p14:sldId id="2603"/>
            <p14:sldId id="2604"/>
          </p14:sldIdLst>
        </p14:section>
        <p14:section name="Kalman" id="{9BC25591-AC98-8548-8C69-2AB6C8C47D34}">
          <p14:sldIdLst>
            <p14:sldId id="2602"/>
          </p14:sldIdLst>
        </p14:section>
        <p14:section name="Global navigation" id="{2B9A368C-2258-6942-8144-0F7EA08EF783}">
          <p14:sldIdLst>
            <p14:sldId id="2423"/>
            <p14:sldId id="2598"/>
          </p14:sldIdLst>
        </p14:section>
        <p14:section name="Motion" id="{7B96ACF6-F4D6-2540-9A63-20C92C252681}">
          <p14:sldIdLst>
            <p14:sldId id="2600"/>
            <p14:sldId id="2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750"/>
  </p:normalViewPr>
  <p:slideViewPr>
    <p:cSldViewPr snapToGrid="0" snapToObjects="1" showGuides="1">
      <p:cViewPr varScale="1">
        <p:scale>
          <a:sx n="88" d="100"/>
          <a:sy n="88" d="100"/>
        </p:scale>
        <p:origin x="68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12.12.2022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551F9A-4701-CE42-97CC-9260CE132552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98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29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102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99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2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NAME EVENT / NAME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96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72000"/>
            <a:ext cx="6436964" cy="402955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87EDF-68BA-F94F-B072-14600DC49C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46CD82-E649-524A-9F69-54FD129847B5}" type="datetime1">
              <a:rPr lang="fr-CH" smtClean="0"/>
              <a:t>12.12.2022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E9C7-3AD5-C54F-B9F1-147F10897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 dirty="0"/>
              <a:t>Speaker</a:t>
            </a: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1B2E7AA-ECDA-9344-AA3A-EC044CB2FF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 dirty="0"/>
              <a:t>NAME EVENT / NAME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26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Facu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en-GB" noProof="0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Modifiez le style des sous-titres du masque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GB" noProof="0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ec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9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WELCOME TO EPFL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name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noProof="0"/>
              <a:t>WELCOME TO EPFL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noProof="0"/>
              <a:t>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3" r:id="rId3"/>
    <p:sldLayoutId id="2147483681" r:id="rId4"/>
    <p:sldLayoutId id="2147483673" r:id="rId5"/>
    <p:sldLayoutId id="2147483685" r:id="rId6"/>
    <p:sldLayoutId id="2147483662" r:id="rId7"/>
    <p:sldLayoutId id="2147483674" r:id="rId8"/>
    <p:sldLayoutId id="2147483675" r:id="rId9"/>
    <p:sldLayoutId id="2147483676" r:id="rId10"/>
    <p:sldLayoutId id="2147483664" r:id="rId11"/>
    <p:sldLayoutId id="2147483666" r:id="rId12"/>
    <p:sldLayoutId id="2147483677" r:id="rId13"/>
    <p:sldLayoutId id="2147483678" r:id="rId14"/>
    <p:sldLayoutId id="2147483679" r:id="rId15"/>
    <p:sldLayoutId id="214748366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50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11" Type="http://schemas.openxmlformats.org/officeDocument/2006/relationships/image" Target="../media/image15.png"/><Relationship Id="rId5" Type="http://schemas.openxmlformats.org/officeDocument/2006/relationships/image" Target="../media/image10.svg"/><Relationship Id="rId10" Type="http://schemas.openxmlformats.org/officeDocument/2006/relationships/image" Target="../media/image14.sv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8855" y="973394"/>
            <a:ext cx="3195145" cy="2151528"/>
          </a:xfrm>
        </p:spPr>
        <p:txBody>
          <a:bodyPr>
            <a:normAutofit/>
          </a:bodyPr>
          <a:lstStyle/>
          <a:p>
            <a:r>
              <a:rPr lang="fr-FR" sz="4400" dirty="0"/>
              <a:t>Project Présentation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455" y="3124922"/>
            <a:ext cx="3118698" cy="1568450"/>
          </a:xfrm>
        </p:spPr>
        <p:txBody>
          <a:bodyPr lIns="90000">
            <a:normAutofit/>
          </a:bodyPr>
          <a:lstStyle/>
          <a:p>
            <a:pPr algn="l"/>
            <a:r>
              <a:rPr lang="fr-FR" sz="1400" b="1" dirty="0"/>
              <a:t>Matteo Mesa Gonzalez</a:t>
            </a:r>
          </a:p>
          <a:p>
            <a:pPr algn="l"/>
            <a:r>
              <a:rPr lang="fr-FR" sz="1400" b="1" dirty="0"/>
              <a:t>Ludovic Pujol</a:t>
            </a:r>
          </a:p>
          <a:p>
            <a:pPr algn="l"/>
            <a:r>
              <a:rPr lang="fr-FR" sz="1400" b="1" dirty="0"/>
              <a:t>Mike Timmerman</a:t>
            </a:r>
          </a:p>
          <a:p>
            <a:pPr algn="l"/>
            <a:r>
              <a:rPr lang="fr-FR" sz="1400" b="1" dirty="0"/>
              <a:t>Dimitri Jacquemont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00" y="4578798"/>
            <a:ext cx="1828800" cy="460375"/>
          </a:xfrm>
        </p:spPr>
        <p:txBody>
          <a:bodyPr/>
          <a:lstStyle/>
          <a:p>
            <a:r>
              <a:rPr lang="fr-FR" b="1" dirty="0" err="1"/>
              <a:t>December</a:t>
            </a:r>
            <a:r>
              <a:rPr lang="fr-FR" b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25933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Choice for the environment</a:t>
            </a:r>
            <a:endParaRPr lang="en-GB" b="1" dirty="0"/>
          </a:p>
        </p:txBody>
      </p:sp>
      <p:pic>
        <p:nvPicPr>
          <p:cNvPr id="8" name="Picture 7" descr="A picture containing text, gallery, clock, room&#10;&#10;Description automatically generated">
            <a:extLst>
              <a:ext uri="{FF2B5EF4-FFF2-40B4-BE49-F238E27FC236}">
                <a16:creationId xmlns:a16="http://schemas.microsoft.com/office/drawing/2014/main" id="{CEF4C82C-BB64-A4A8-38EB-14E698CF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35953" y="423572"/>
            <a:ext cx="2794352" cy="388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4B226C-CB25-3588-8843-927F9E7497D8}"/>
              </a:ext>
            </a:extLst>
          </p:cNvPr>
          <p:cNvSpPr txBox="1"/>
          <p:nvPr/>
        </p:nvSpPr>
        <p:spPr>
          <a:xfrm>
            <a:off x="4865226" y="3404072"/>
            <a:ext cx="388779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Implemented mechanisms for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analysis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Blob count threshold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/>
              <a:t>Blob area threshold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45ED888-2B9C-47C1-6D33-79BD6FCD1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3126"/>
              </p:ext>
            </p:extLst>
          </p:nvPr>
        </p:nvGraphicFramePr>
        <p:xfrm>
          <a:off x="4865226" y="970292"/>
          <a:ext cx="4158343" cy="1794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727184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3102497"/>
                    </a:ext>
                  </a:extLst>
                </a:gridCol>
                <a:gridCol w="2278743">
                  <a:extLst>
                    <a:ext uri="{9D8B030D-6E8A-4147-A177-3AD203B41FA5}">
                      <a16:colId xmlns:a16="http://schemas.microsoft.com/office/drawing/2014/main" val="3286185113"/>
                    </a:ext>
                  </a:extLst>
                </a:gridCol>
              </a:tblGrid>
              <a:tr h="38679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27797"/>
                  </a:ext>
                </a:extLst>
              </a:tr>
              <a:tr h="331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LEDs’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63877"/>
                  </a:ext>
                </a:extLst>
              </a:tr>
              <a:tr h="34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LED &amp; robot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60083"/>
                  </a:ext>
                </a:extLst>
              </a:tr>
              <a:tr h="341086">
                <a:tc gridSpan="2">
                  <a:txBody>
                    <a:bodyPr/>
                    <a:lstStyle/>
                    <a:p>
                      <a:r>
                        <a:rPr lang="en-US" dirty="0"/>
                        <a:t>Obstacles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geometrical shapes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76722"/>
                  </a:ext>
                </a:extLst>
              </a:tr>
              <a:tr h="386793">
                <a:tc gridSpan="2">
                  <a:txBody>
                    <a:bodyPr/>
                    <a:lstStyle/>
                    <a:p>
                      <a:r>
                        <a:rPr lang="en-US" dirty="0"/>
                        <a:t>Goal position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9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25425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Visibility graph computation</a:t>
            </a:r>
            <a:endParaRPr lang="en-GB" b="1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616DFCD-F168-0714-6C6E-411A6958A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3"/>
          <a:stretch/>
        </p:blipFill>
        <p:spPr>
          <a:xfrm>
            <a:off x="4800406" y="1118899"/>
            <a:ext cx="3898601" cy="2905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A73B7-5500-9CD1-D452-290B645FB643}"/>
              </a:ext>
            </a:extLst>
          </p:cNvPr>
          <p:cNvSpPr txBox="1"/>
          <p:nvPr/>
        </p:nvSpPr>
        <p:spPr>
          <a:xfrm>
            <a:off x="690207" y="1590712"/>
            <a:ext cx="3887791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 thresholding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analysis to threshold by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Blob dilatation using a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Corner search using cv2.cornerharris()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position &amp; robot pose 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Iteration of each node over all nodes to check for direct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an array of connections &amp; nodes</a:t>
            </a:r>
          </a:p>
        </p:txBody>
      </p:sp>
    </p:spTree>
    <p:extLst>
      <p:ext uri="{BB962C8B-B14F-4D97-AF65-F5344CB8AC3E}">
        <p14:creationId xmlns:p14="http://schemas.microsoft.com/office/powerpoint/2010/main" val="343650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State estimation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14764" y="2778452"/>
            <a:ext cx="3341052" cy="911524"/>
          </a:xfrm>
        </p:spPr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1507735"/>
            <a:ext cx="1451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46">
                <a:extLst>
                  <a:ext uri="{FF2B5EF4-FFF2-40B4-BE49-F238E27FC236}">
                    <a16:creationId xmlns:a16="http://schemas.microsoft.com/office/drawing/2014/main" id="{4986AB3F-D855-A780-D017-D58C10E39E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06980" y="897182"/>
              <a:ext cx="2527714" cy="610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713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391001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46">
                <a:extLst>
                  <a:ext uri="{FF2B5EF4-FFF2-40B4-BE49-F238E27FC236}">
                    <a16:creationId xmlns:a16="http://schemas.microsoft.com/office/drawing/2014/main" id="{4986AB3F-D855-A780-D017-D58C10E39E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6706"/>
                  </p:ext>
                </p:extLst>
              </p:nvPr>
            </p:nvGraphicFramePr>
            <p:xfrm>
              <a:off x="3906980" y="897182"/>
              <a:ext cx="2527714" cy="610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713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391001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313373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3"/>
                          <a:stretch>
                            <a:fillRect l="-535" t="-96154" r="-124599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3"/>
                          <a:stretch>
                            <a:fillRect l="-82096" t="-96154" r="-1747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46">
                <a:extLst>
                  <a:ext uri="{FF2B5EF4-FFF2-40B4-BE49-F238E27FC236}">
                    <a16:creationId xmlns:a16="http://schemas.microsoft.com/office/drawing/2014/main" id="{FABF8793-6AB1-A2A8-E9C6-D231A0915F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06981" y="1963882"/>
              <a:ext cx="2527713" cy="59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7404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480309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 0, 0)</m:t>
                                </m:r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,0)</m:t>
                                </m:r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46">
                <a:extLst>
                  <a:ext uri="{FF2B5EF4-FFF2-40B4-BE49-F238E27FC236}">
                    <a16:creationId xmlns:a16="http://schemas.microsoft.com/office/drawing/2014/main" id="{FABF8793-6AB1-A2A8-E9C6-D231A0915F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759800"/>
                  </p:ext>
                </p:extLst>
              </p:nvPr>
            </p:nvGraphicFramePr>
            <p:xfrm>
              <a:off x="3906981" y="1963882"/>
              <a:ext cx="2527713" cy="59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7404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480309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4"/>
                          <a:stretch>
                            <a:fillRect l="-581" t="-102041" r="-144186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4"/>
                          <a:stretch>
                            <a:fillRect l="-70902" t="-102041" r="-1639" b="-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C59C1CE4-B78B-F2B1-05CE-AF2C9CD2447B}"/>
              </a:ext>
            </a:extLst>
          </p:cNvPr>
          <p:cNvCxnSpPr>
            <a:cxnSpLocks/>
          </p:cNvCxnSpPr>
          <p:nvPr/>
        </p:nvCxnSpPr>
        <p:spPr>
          <a:xfrm>
            <a:off x="3269741" y="2348823"/>
            <a:ext cx="498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D608806D-9241-B6D1-465A-AA14657B3654}"/>
              </a:ext>
            </a:extLst>
          </p:cNvPr>
          <p:cNvSpPr txBox="1"/>
          <p:nvPr/>
        </p:nvSpPr>
        <p:spPr>
          <a:xfrm>
            <a:off x="2364010" y="2172097"/>
            <a:ext cx="1045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From </a:t>
            </a:r>
            <a:r>
              <a:rPr lang="nl-NL" sz="1100" dirty="0" err="1"/>
              <a:t>vision</a:t>
            </a:r>
            <a:endParaRPr lang="nl-NL" sz="1100" dirty="0"/>
          </a:p>
          <a:p>
            <a:r>
              <a:rPr lang="nl-NL" sz="1100" dirty="0" err="1"/>
              <a:t>measurement</a:t>
            </a:r>
            <a:endParaRPr lang="nl-BE" dirty="0"/>
          </a:p>
        </p:txBody>
      </p:sp>
      <p:sp>
        <p:nvSpPr>
          <p:cNvPr id="23" name="ZoneTexte 79">
            <a:extLst>
              <a:ext uri="{FF2B5EF4-FFF2-40B4-BE49-F238E27FC236}">
                <a16:creationId xmlns:a16="http://schemas.microsoft.com/office/drawing/2014/main" id="{4803B67B-77A4-251E-025B-7450888B281D}"/>
              </a:ext>
            </a:extLst>
          </p:cNvPr>
          <p:cNvSpPr txBox="1"/>
          <p:nvPr/>
        </p:nvSpPr>
        <p:spPr>
          <a:xfrm>
            <a:off x="650625" y="2598982"/>
            <a:ext cx="158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Next estimate</a:t>
            </a:r>
          </a:p>
        </p:txBody>
      </p:sp>
      <p:sp>
        <p:nvSpPr>
          <p:cNvPr id="25" name="ZoneTexte 79">
            <a:extLst>
              <a:ext uri="{FF2B5EF4-FFF2-40B4-BE49-F238E27FC236}">
                <a16:creationId xmlns:a16="http://schemas.microsoft.com/office/drawing/2014/main" id="{275068EC-A84F-B8F6-6846-70EFDA2B554F}"/>
              </a:ext>
            </a:extLst>
          </p:cNvPr>
          <p:cNvSpPr txBox="1"/>
          <p:nvPr/>
        </p:nvSpPr>
        <p:spPr>
          <a:xfrm>
            <a:off x="866757" y="2902187"/>
            <a:ext cx="158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- Prediction step</a:t>
            </a:r>
          </a:p>
        </p:txBody>
      </p:sp>
      <p:sp>
        <p:nvSpPr>
          <p:cNvPr id="27" name="ZoneTexte 79">
            <a:extLst>
              <a:ext uri="{FF2B5EF4-FFF2-40B4-BE49-F238E27FC236}">
                <a16:creationId xmlns:a16="http://schemas.microsoft.com/office/drawing/2014/main" id="{F8AF4932-DA66-DFB6-2DD4-217CF021E595}"/>
              </a:ext>
            </a:extLst>
          </p:cNvPr>
          <p:cNvSpPr txBox="1"/>
          <p:nvPr/>
        </p:nvSpPr>
        <p:spPr>
          <a:xfrm>
            <a:off x="866756" y="3762203"/>
            <a:ext cx="158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- Update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au 46">
                <a:extLst>
                  <a:ext uri="{FF2B5EF4-FFF2-40B4-BE49-F238E27FC236}">
                    <a16:creationId xmlns:a16="http://schemas.microsoft.com/office/drawing/2014/main" id="{6A8C82A0-34AC-83A0-C78F-E6C6AF1C13A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06982" y="3167843"/>
              <a:ext cx="2527713" cy="59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091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488622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0">
                    <a:tc gridSpan="2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s-ES_tradn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au 46">
                <a:extLst>
                  <a:ext uri="{FF2B5EF4-FFF2-40B4-BE49-F238E27FC236}">
                    <a16:creationId xmlns:a16="http://schemas.microsoft.com/office/drawing/2014/main" id="{6A8C82A0-34AC-83A0-C78F-E6C6AF1C13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380483"/>
                  </p:ext>
                </p:extLst>
              </p:nvPr>
            </p:nvGraphicFramePr>
            <p:xfrm>
              <a:off x="3906982" y="3167843"/>
              <a:ext cx="2527713" cy="59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091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488622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297180">
                    <a:tc gridSpan="2"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5"/>
                          <a:stretch>
                            <a:fillRect l="-240" t="-104082" r="-962" b="-40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46">
                <a:extLst>
                  <a:ext uri="{FF2B5EF4-FFF2-40B4-BE49-F238E27FC236}">
                    <a16:creationId xmlns:a16="http://schemas.microsoft.com/office/drawing/2014/main" id="{0CF1FFCD-38A0-C474-CD4A-46C5587E40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76945" y="4010298"/>
              <a:ext cx="3857750" cy="907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3930">
                      <a:extLst>
                        <a:ext uri="{9D8B030D-6E8A-4147-A177-3AD203B41FA5}">
                          <a16:colId xmlns:a16="http://schemas.microsoft.com/office/drawing/2014/main" val="2871345755"/>
                        </a:ext>
                      </a:extLst>
                    </a:gridCol>
                    <a:gridCol w="997527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496293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measurement</a:t>
                          </a:r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dirty="0" err="1"/>
                            <a:t>Vision</a:t>
                          </a:r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dirty="0"/>
                            <a:t>Wheel </a:t>
                          </a:r>
                          <a:r>
                            <a:rPr lang="es-ES_tradnl" dirty="0" err="1"/>
                            <a:t>encoder</a:t>
                          </a:r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_tradn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s-ES_trad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0680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46">
                <a:extLst>
                  <a:ext uri="{FF2B5EF4-FFF2-40B4-BE49-F238E27FC236}">
                    <a16:creationId xmlns:a16="http://schemas.microsoft.com/office/drawing/2014/main" id="{0CF1FFCD-38A0-C474-CD4A-46C5587E40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780006"/>
                  </p:ext>
                </p:extLst>
              </p:nvPr>
            </p:nvGraphicFramePr>
            <p:xfrm>
              <a:off x="2576945" y="4010298"/>
              <a:ext cx="3857750" cy="907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3930">
                      <a:extLst>
                        <a:ext uri="{9D8B030D-6E8A-4147-A177-3AD203B41FA5}">
                          <a16:colId xmlns:a16="http://schemas.microsoft.com/office/drawing/2014/main" val="2871345755"/>
                        </a:ext>
                      </a:extLst>
                    </a:gridCol>
                    <a:gridCol w="997527">
                      <a:extLst>
                        <a:ext uri="{9D8B030D-6E8A-4147-A177-3AD203B41FA5}">
                          <a16:colId xmlns:a16="http://schemas.microsoft.com/office/drawing/2014/main" val="498656244"/>
                        </a:ext>
                      </a:extLst>
                    </a:gridCol>
                    <a:gridCol w="1496293">
                      <a:extLst>
                        <a:ext uri="{9D8B030D-6E8A-4147-A177-3AD203B41FA5}">
                          <a16:colId xmlns:a16="http://schemas.microsoft.com/office/drawing/2014/main" val="2972384606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measurement</a:t>
                          </a:r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/>
                            <a:t>Pose KF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dirty="0" err="1"/>
                            <a:t>Orientation</a:t>
                          </a:r>
                          <a:r>
                            <a:rPr lang="es-ES_tradnl" dirty="0"/>
                            <a:t> KF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570282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dirty="0" err="1"/>
                            <a:t>Vision</a:t>
                          </a:r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6"/>
                          <a:stretch>
                            <a:fillRect l="-137195" t="-102041" r="-152439" b="-1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6"/>
                          <a:stretch>
                            <a:fillRect l="-158130" t="-102041" r="-1626" b="-120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57229"/>
                      </a:ext>
                    </a:extLst>
                  </a:tr>
                  <a:tr h="31337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dirty="0"/>
                            <a:t>Wheel </a:t>
                          </a:r>
                          <a:r>
                            <a:rPr lang="es-ES_tradnl" dirty="0" err="1"/>
                            <a:t>encoder</a:t>
                          </a:r>
                          <a:endParaRPr lang="es-ES_trad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6"/>
                          <a:stretch>
                            <a:fillRect l="-137195" t="-190385" r="-152439" b="-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>
                        <a:blipFill>
                          <a:blip r:embed="rId6"/>
                          <a:stretch>
                            <a:fillRect l="-158130" t="-190385" r="-1626" b="-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680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6507731" y="4108443"/>
            <a:ext cx="101490" cy="26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stCxn id="18" idx="7"/>
            <a:endCxn id="11" idx="2"/>
          </p:cNvCxnSpPr>
          <p:nvPr/>
        </p:nvCxnSpPr>
        <p:spPr>
          <a:xfrm flipV="1">
            <a:off x="6507731" y="3805270"/>
            <a:ext cx="583500" cy="5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26933"/>
              </p:ext>
            </p:extLst>
          </p:nvPr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7723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08552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9" name="Tableau 46">
            <a:extLst>
              <a:ext uri="{FF2B5EF4-FFF2-40B4-BE49-F238E27FC236}">
                <a16:creationId xmlns:a16="http://schemas.microsoft.com/office/drawing/2014/main" id="{B72530DC-81A0-DC0A-FC0A-7496140A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81311"/>
              </p:ext>
            </p:extLst>
          </p:nvPr>
        </p:nvGraphicFramePr>
        <p:xfrm>
          <a:off x="5325181" y="880091"/>
          <a:ext cx="1256030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4850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91634"/>
              </p:ext>
            </p:extLst>
          </p:nvPr>
        </p:nvGraphicFramePr>
        <p:xfrm>
          <a:off x="591252" y="2967675"/>
          <a:ext cx="901792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92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2084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</a:t>
            </a:r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point</a:t>
            </a:r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19303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</a:t>
            </a:r>
            <a:r>
              <a:rPr lang="es-ES_tradnl" dirty="0" err="1"/>
              <a:t>act_node</a:t>
            </a:r>
            <a:r>
              <a:rPr lang="es-ES_tradnl" dirty="0"/>
              <a:t>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11705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0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50625" y="505068"/>
            <a:ext cx="14514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Initial</a:t>
            </a:r>
            <a:r>
              <a:rPr lang="es-ES_tradnl" b="1" dirty="0"/>
              <a:t> </a:t>
            </a:r>
            <a:r>
              <a:rPr lang="en-GB" b="1" dirty="0"/>
              <a:t>situation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389A3EE-3597-CE70-2905-F61FE0B18D51}"/>
              </a:ext>
            </a:extLst>
          </p:cNvPr>
          <p:cNvSpPr txBox="1"/>
          <p:nvPr/>
        </p:nvSpPr>
        <p:spPr>
          <a:xfrm>
            <a:off x="5074889" y="3084173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/>
              <a:t>Map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9274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Global navigation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3DC71DE-6071-B905-FCD4-834426F0668D}"/>
              </a:ext>
            </a:extLst>
          </p:cNvPr>
          <p:cNvSpPr/>
          <p:nvPr/>
        </p:nvSpPr>
        <p:spPr>
          <a:xfrm>
            <a:off x="5267479" y="3982865"/>
            <a:ext cx="346509" cy="355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5EE692-AF8B-6199-D2A8-7A4E97A6D51E}"/>
              </a:ext>
            </a:extLst>
          </p:cNvPr>
          <p:cNvSpPr/>
          <p:nvPr/>
        </p:nvSpPr>
        <p:spPr>
          <a:xfrm>
            <a:off x="7816861" y="4021235"/>
            <a:ext cx="346509" cy="3551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146C439-A5BC-4B01-B2ED-7EDF4E4DB67C}"/>
              </a:ext>
            </a:extLst>
          </p:cNvPr>
          <p:cNvSpPr/>
          <p:nvPr/>
        </p:nvSpPr>
        <p:spPr>
          <a:xfrm>
            <a:off x="7091231" y="3627674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8101F5D-8E4F-9672-A90C-AAA8473C9588}"/>
              </a:ext>
            </a:extLst>
          </p:cNvPr>
          <p:cNvSpPr/>
          <p:nvPr/>
        </p:nvSpPr>
        <p:spPr>
          <a:xfrm>
            <a:off x="6558476" y="4324012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8C544B1-DFDA-2A1B-BBD3-3E6BAC4302DB}"/>
              </a:ext>
            </a:extLst>
          </p:cNvPr>
          <p:cNvSpPr/>
          <p:nvPr/>
        </p:nvSpPr>
        <p:spPr>
          <a:xfrm>
            <a:off x="6211967" y="3805269"/>
            <a:ext cx="346509" cy="35519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D8623A4-D756-1B73-63A3-469FBD4694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 flipV="1">
            <a:off x="5613988" y="3982865"/>
            <a:ext cx="597979" cy="177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D726237-0359-01B5-595F-DC8CE1E6C425}"/>
              </a:ext>
            </a:extLst>
          </p:cNvPr>
          <p:cNvCxnSpPr>
            <a:endCxn id="2" idx="6"/>
          </p:cNvCxnSpPr>
          <p:nvPr/>
        </p:nvCxnSpPr>
        <p:spPr>
          <a:xfrm flipH="1" flipV="1">
            <a:off x="5613988" y="4160461"/>
            <a:ext cx="928182" cy="34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2BB03F-8940-CA47-F2E0-4076936BE202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6507731" y="4108443"/>
            <a:ext cx="101490" cy="26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5EC91B-8795-3304-77F2-EA1C414EEC12}"/>
              </a:ext>
            </a:extLst>
          </p:cNvPr>
          <p:cNvCxnSpPr>
            <a:cxnSpLocks/>
            <a:stCxn id="18" idx="7"/>
            <a:endCxn id="11" idx="2"/>
          </p:cNvCxnSpPr>
          <p:nvPr/>
        </p:nvCxnSpPr>
        <p:spPr>
          <a:xfrm flipV="1">
            <a:off x="6507731" y="3805270"/>
            <a:ext cx="583500" cy="5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FC24CB1-7640-62EE-F782-BD020E22A90F}"/>
              </a:ext>
            </a:extLst>
          </p:cNvPr>
          <p:cNvCxnSpPr>
            <a:cxnSpLocks/>
            <a:stCxn id="17" idx="7"/>
            <a:endCxn id="11" idx="3"/>
          </p:cNvCxnSpPr>
          <p:nvPr/>
        </p:nvCxnSpPr>
        <p:spPr>
          <a:xfrm flipV="1">
            <a:off x="6854240" y="3930848"/>
            <a:ext cx="287736" cy="44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999DB61-0F4F-493B-74E4-4F39AF148E2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904124" y="4198831"/>
            <a:ext cx="912737" cy="27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8D7CE8-EAFA-E7D3-F8E4-FE49FE292D12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7437740" y="3805270"/>
            <a:ext cx="429866" cy="26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au 46">
            <a:extLst>
              <a:ext uri="{FF2B5EF4-FFF2-40B4-BE49-F238E27FC236}">
                <a16:creationId xmlns:a16="http://schemas.microsoft.com/office/drawing/2014/main" id="{67C179A7-1B6C-6941-379D-494F92285E8F}"/>
              </a:ext>
            </a:extLst>
          </p:cNvPr>
          <p:cNvGraphicFramePr>
            <a:graphicFrameLocks noGrp="1"/>
          </p:cNvGraphicFramePr>
          <p:nvPr/>
        </p:nvGraphicFramePr>
        <p:xfrm>
          <a:off x="592056" y="895239"/>
          <a:ext cx="76117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76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Nodes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sp>
        <p:nvSpPr>
          <p:cNvPr id="47" name="ZoneTexte 46">
            <a:extLst>
              <a:ext uri="{FF2B5EF4-FFF2-40B4-BE49-F238E27FC236}">
                <a16:creationId xmlns:a16="http://schemas.microsoft.com/office/drawing/2014/main" id="{FF5BE803-B792-A08C-1D39-37D7FD66BACC}"/>
              </a:ext>
            </a:extLst>
          </p:cNvPr>
          <p:cNvSpPr txBox="1"/>
          <p:nvPr/>
        </p:nvSpPr>
        <p:spPr>
          <a:xfrm>
            <a:off x="1675338" y="2080122"/>
            <a:ext cx="12137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Starting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BCEC84-5956-C14D-E146-E75E7B4CBB0E}"/>
              </a:ext>
            </a:extLst>
          </p:cNvPr>
          <p:cNvSpPr txBox="1"/>
          <p:nvPr/>
        </p:nvSpPr>
        <p:spPr>
          <a:xfrm>
            <a:off x="1696220" y="2396372"/>
            <a:ext cx="982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Goal</a:t>
            </a:r>
            <a:r>
              <a:rPr lang="es-ES_tradnl" dirty="0"/>
              <a:t> </a:t>
            </a:r>
            <a:r>
              <a:rPr lang="es-ES_tradnl" dirty="0" err="1"/>
              <a:t>node</a:t>
            </a:r>
            <a:endParaRPr lang="es-ES_tradnl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5402D2-14FE-AD11-3A59-582670B7ABAE}"/>
              </a:ext>
            </a:extLst>
          </p:cNvPr>
          <p:cNvSpPr txBox="1"/>
          <p:nvPr/>
        </p:nvSpPr>
        <p:spPr>
          <a:xfrm>
            <a:off x="6197498" y="351892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8860BE-6BBF-8D70-9686-FA289CFFC681}"/>
              </a:ext>
            </a:extLst>
          </p:cNvPr>
          <p:cNvSpPr txBox="1"/>
          <p:nvPr/>
        </p:nvSpPr>
        <p:spPr>
          <a:xfrm>
            <a:off x="7073783" y="3286527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3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C5C86F-2EE6-28A4-DABA-51B3D5FF276C}"/>
              </a:ext>
            </a:extLst>
          </p:cNvPr>
          <p:cNvSpPr txBox="1"/>
          <p:nvPr/>
        </p:nvSpPr>
        <p:spPr>
          <a:xfrm>
            <a:off x="6315439" y="4604658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3FFD8DD-C922-9A02-D46B-C79A3FC79348}"/>
              </a:ext>
            </a:extLst>
          </p:cNvPr>
          <p:cNvSpPr txBox="1"/>
          <p:nvPr/>
        </p:nvSpPr>
        <p:spPr>
          <a:xfrm>
            <a:off x="5143713" y="3771581"/>
            <a:ext cx="2808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88D0C4B-2D23-A77E-99E2-42E216C93004}"/>
              </a:ext>
            </a:extLst>
          </p:cNvPr>
          <p:cNvSpPr txBox="1"/>
          <p:nvPr/>
        </p:nvSpPr>
        <p:spPr>
          <a:xfrm>
            <a:off x="7882524" y="3721153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5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CBE9F61-A786-AEAF-7C2A-E2532D7959D2}"/>
              </a:ext>
            </a:extLst>
          </p:cNvPr>
          <p:cNvCxnSpPr>
            <a:stCxn id="47" idx="1"/>
          </p:cNvCxnSpPr>
          <p:nvPr/>
        </p:nvCxnSpPr>
        <p:spPr>
          <a:xfrm flipH="1">
            <a:off x="1352909" y="2230163"/>
            <a:ext cx="322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1C000168-B1C6-20A5-CEDA-F3C9EE4A4F56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52909" y="2546413"/>
            <a:ext cx="343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au 46">
            <a:extLst>
              <a:ext uri="{FF2B5EF4-FFF2-40B4-BE49-F238E27FC236}">
                <a16:creationId xmlns:a16="http://schemas.microsoft.com/office/drawing/2014/main" id="{F75BD1D0-FDB0-C017-0D10-F70700EDE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8591"/>
              </p:ext>
            </p:extLst>
          </p:nvPr>
        </p:nvGraphicFramePr>
        <p:xfrm>
          <a:off x="2859147" y="880091"/>
          <a:ext cx="1208405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Edges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61" name="Tableau 46">
            <a:extLst>
              <a:ext uri="{FF2B5EF4-FFF2-40B4-BE49-F238E27FC236}">
                <a16:creationId xmlns:a16="http://schemas.microsoft.com/office/drawing/2014/main" id="{3C166AC3-3A6C-27D2-98B7-F1278FB0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88981"/>
              </p:ext>
            </p:extLst>
          </p:nvPr>
        </p:nvGraphicFramePr>
        <p:xfrm>
          <a:off x="4094543" y="880091"/>
          <a:ext cx="1208405" cy="180703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498656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37817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dirty="0"/>
                        <a:t>],[x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dirty="0"/>
                        <a:t>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6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[x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5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3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09671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28602B09-5225-912C-5D6E-5220BF63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30147"/>
              </p:ext>
            </p:extLst>
          </p:nvPr>
        </p:nvGraphicFramePr>
        <p:xfrm>
          <a:off x="6803529" y="889417"/>
          <a:ext cx="1165836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36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TabLenPath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 err="1"/>
                        <a:t>Inf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326767B5-DCFE-E6EC-4655-BDD3705A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49760"/>
              </p:ext>
            </p:extLst>
          </p:nvPr>
        </p:nvGraphicFramePr>
        <p:xfrm>
          <a:off x="591250" y="2967675"/>
          <a:ext cx="1795673" cy="180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673">
                  <a:extLst>
                    <a:ext uri="{9D8B030D-6E8A-4147-A177-3AD203B41FA5}">
                      <a16:colId xmlns:a16="http://schemas.microsoft.com/office/drawing/2014/main" val="1895593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_tradnl" dirty="0" err="1"/>
                        <a:t>TabPath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1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dirty="0"/>
                        <a:t>], [x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1</a:t>
                      </a:r>
                      <a:r>
                        <a:rPr lang="es-ES_tradnl" baseline="0" dirty="0"/>
                        <a:t>] 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[x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4</a:t>
                      </a:r>
                      <a:r>
                        <a:rPr lang="es-ES_tradnl" baseline="0" dirty="0"/>
                        <a:t>],</a:t>
                      </a:r>
                      <a:r>
                        <a:rPr lang="es-ES_tradnl" dirty="0"/>
                        <a:t> [x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baseline="0" dirty="0"/>
                        <a:t>,y</a:t>
                      </a:r>
                      <a:r>
                        <a:rPr lang="es-ES_tradnl" baseline="-25000" dirty="0"/>
                        <a:t>2</a:t>
                      </a:r>
                      <a:r>
                        <a:rPr lang="es-ES_tradnl" dirty="0"/>
                        <a:t>]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085"/>
                  </a:ext>
                </a:extLst>
              </a:tr>
              <a:tr h="32113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41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26058"/>
                  </a:ext>
                </a:extLst>
              </a:tr>
            </a:tbl>
          </a:graphicData>
        </a:graphic>
      </p:graphicFrame>
      <p:sp>
        <p:nvSpPr>
          <p:cNvPr id="74" name="ZoneTexte 73">
            <a:extLst>
              <a:ext uri="{FF2B5EF4-FFF2-40B4-BE49-F238E27FC236}">
                <a16:creationId xmlns:a16="http://schemas.microsoft.com/office/drawing/2014/main" id="{1A68A3A8-2172-73AC-65B9-F78E4E6CDEA7}"/>
              </a:ext>
            </a:extLst>
          </p:cNvPr>
          <p:cNvSpPr txBox="1"/>
          <p:nvPr/>
        </p:nvSpPr>
        <p:spPr>
          <a:xfrm>
            <a:off x="2485673" y="3126280"/>
            <a:ext cx="1682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act_node</a:t>
            </a:r>
            <a:r>
              <a:rPr lang="es-ES_tradnl" dirty="0"/>
              <a:t> =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</a:t>
            </a:r>
          </a:p>
          <a:p>
            <a:endParaRPr lang="es-ES_tradnl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05DA399-AEAF-9D81-E038-3137AE1C2B35}"/>
              </a:ext>
            </a:extLst>
          </p:cNvPr>
          <p:cNvSpPr txBox="1"/>
          <p:nvPr/>
        </p:nvSpPr>
        <p:spPr>
          <a:xfrm>
            <a:off x="2485673" y="3368883"/>
            <a:ext cx="2546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act_path</a:t>
            </a:r>
            <a:r>
              <a:rPr lang="es-ES_tradnl" dirty="0"/>
              <a:t>	 = [ [x</a:t>
            </a:r>
            <a:r>
              <a:rPr lang="es-ES_tradnl" baseline="-25000" dirty="0"/>
              <a:t>4</a:t>
            </a:r>
            <a:r>
              <a:rPr lang="es-ES_tradnl" baseline="0" dirty="0"/>
              <a:t>,y</a:t>
            </a:r>
            <a:r>
              <a:rPr lang="es-ES_tradnl" baseline="-25000" dirty="0"/>
              <a:t>4</a:t>
            </a:r>
            <a:r>
              <a:rPr lang="es-ES_tradnl" baseline="0" dirty="0"/>
              <a:t>],</a:t>
            </a:r>
            <a:r>
              <a:rPr lang="es-ES_tradnl" dirty="0"/>
              <a:t> [x</a:t>
            </a:r>
            <a:r>
              <a:rPr lang="es-ES_tradnl" baseline="-25000" dirty="0"/>
              <a:t>2</a:t>
            </a:r>
            <a:r>
              <a:rPr lang="es-ES_tradnl" baseline="0" dirty="0"/>
              <a:t>,y</a:t>
            </a:r>
            <a:r>
              <a:rPr lang="es-ES_tradnl" baseline="-25000" dirty="0"/>
              <a:t>2</a:t>
            </a:r>
            <a:r>
              <a:rPr lang="es-ES_tradnl" dirty="0"/>
              <a:t>] 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8679A449-C1C0-D655-0AF6-A674B1DF347D}"/>
              </a:ext>
            </a:extLst>
          </p:cNvPr>
          <p:cNvSpPr txBox="1"/>
          <p:nvPr/>
        </p:nvSpPr>
        <p:spPr>
          <a:xfrm>
            <a:off x="2485673" y="3611486"/>
            <a:ext cx="22350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act_dist</a:t>
            </a:r>
            <a:r>
              <a:rPr lang="es-ES_tradnl" dirty="0"/>
              <a:t>   = </a:t>
            </a:r>
            <a:r>
              <a:rPr lang="es-ES_tradnl" dirty="0" err="1"/>
              <a:t>TabLenPath</a:t>
            </a:r>
            <a:r>
              <a:rPr lang="es-ES_tradnl" dirty="0"/>
              <a:t>[2]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86E2CF5-8A0D-0E9E-EB50-CFBC114A1730}"/>
              </a:ext>
            </a:extLst>
          </p:cNvPr>
          <p:cNvSpPr txBox="1"/>
          <p:nvPr/>
        </p:nvSpPr>
        <p:spPr>
          <a:xfrm>
            <a:off x="2479214" y="3860378"/>
            <a:ext cx="1103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Iteration</a:t>
            </a:r>
            <a:r>
              <a:rPr lang="es-ES_tradnl" dirty="0"/>
              <a:t> = 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92C2C14-B54A-FC8A-1718-5A54890420F9}"/>
              </a:ext>
            </a:extLst>
          </p:cNvPr>
          <p:cNvSpPr txBox="1"/>
          <p:nvPr/>
        </p:nvSpPr>
        <p:spPr>
          <a:xfrm>
            <a:off x="640114" y="505068"/>
            <a:ext cx="21815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After 1</a:t>
            </a:r>
            <a:r>
              <a:rPr lang="es-ES_tradnl" b="1" baseline="30000" dirty="0"/>
              <a:t>st</a:t>
            </a:r>
            <a:r>
              <a:rPr lang="es-ES_tradnl" b="1" dirty="0"/>
              <a:t>  </a:t>
            </a:r>
            <a:r>
              <a:rPr lang="es-ES_tradnl" b="1" dirty="0" err="1"/>
              <a:t>iteration</a:t>
            </a:r>
            <a:endParaRPr lang="es-ES_tradnl" b="1" baseline="30000" dirty="0"/>
          </a:p>
        </p:txBody>
      </p:sp>
    </p:spTree>
    <p:extLst>
      <p:ext uri="{BB962C8B-B14F-4D97-AF65-F5344CB8AC3E}">
        <p14:creationId xmlns:p14="http://schemas.microsoft.com/office/powerpoint/2010/main" val="2995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FSM: global to local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9BD1C-B809-18B5-44D0-ABBC7A78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61" y="1461406"/>
            <a:ext cx="5408677" cy="27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DC84974-DE85-7541-9C81-748C62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3667125" cy="360198"/>
          </a:xfrm>
        </p:spPr>
        <p:txBody>
          <a:bodyPr>
            <a:normAutofit fontScale="90000"/>
          </a:bodyPr>
          <a:lstStyle/>
          <a:p>
            <a:r>
              <a:rPr lang="fr-FR" dirty="0"/>
              <a:t>Motion control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0E477-6660-6A47-866B-99F473F4A6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THYMIO PRESENTATION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0AFC3F-4C48-9E43-9766-08DBFD8747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5A81FB-99BF-33CA-5160-6CAE04749FEA}"/>
              </a:ext>
            </a:extLst>
          </p:cNvPr>
          <p:cNvSpPr txBox="1"/>
          <p:nvPr/>
        </p:nvSpPr>
        <p:spPr>
          <a:xfrm>
            <a:off x="990600" y="1000579"/>
            <a:ext cx="2659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 navigation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𝑟𝑜𝑏𝑜𝑡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Wheel speed =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fr-FR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𝑟𝑜𝑏𝑜𝑡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noProof="0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e>
                                </m:d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b="0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7">
                <a:extLst>
                  <a:ext uri="{FF2B5EF4-FFF2-40B4-BE49-F238E27FC236}">
                    <a16:creationId xmlns:a16="http://schemas.microsoft.com/office/drawing/2014/main" id="{6D444875-004F-72D7-E1C7-D64EF0A8F0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308432"/>
                  </p:ext>
                </p:extLst>
              </p:nvPr>
            </p:nvGraphicFramePr>
            <p:xfrm>
              <a:off x="1032300" y="1761487"/>
              <a:ext cx="7584705" cy="238143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078230">
                      <a:extLst>
                        <a:ext uri="{9D8B030D-6E8A-4147-A177-3AD203B41FA5}">
                          <a16:colId xmlns:a16="http://schemas.microsoft.com/office/drawing/2014/main" val="2134611652"/>
                        </a:ext>
                      </a:extLst>
                    </a:gridCol>
                    <a:gridCol w="2072850">
                      <a:extLst>
                        <a:ext uri="{9D8B030D-6E8A-4147-A177-3AD203B41FA5}">
                          <a16:colId xmlns:a16="http://schemas.microsoft.com/office/drawing/2014/main" val="1569669161"/>
                        </a:ext>
                      </a:extLst>
                    </a:gridCol>
                    <a:gridCol w="2042160">
                      <a:extLst>
                        <a:ext uri="{9D8B030D-6E8A-4147-A177-3AD203B41FA5}">
                          <a16:colId xmlns:a16="http://schemas.microsoft.com/office/drawing/2014/main" val="4218408602"/>
                        </a:ext>
                      </a:extLst>
                    </a:gridCol>
                    <a:gridCol w="2391465">
                      <a:extLst>
                        <a:ext uri="{9D8B030D-6E8A-4147-A177-3AD203B41FA5}">
                          <a16:colId xmlns:a16="http://schemas.microsoft.com/office/drawing/2014/main" val="726278998"/>
                        </a:ext>
                      </a:extLst>
                    </a:gridCol>
                  </a:tblGrid>
                  <a:tr h="41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Computes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88207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Forward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Position of the robot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Distance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73404" b="-24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1449125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ct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4328" t="-239706" r="-117313" b="-2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359330"/>
                      </a:ext>
                    </a:extLst>
                  </a:tr>
                  <a:tr h="565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noProof="0" dirty="0"/>
                            <a:t>Pivot</a:t>
                          </a:r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the robot </a:t>
                          </a:r>
                        </a:p>
                        <a:p>
                          <a:pPr algn="ctr"/>
                          <a:r>
                            <a:rPr lang="en-US" noProof="0" dirty="0"/>
                            <a:t>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Angle of orientation to target point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16794" t="-248387" b="-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904784"/>
                      </a:ext>
                    </a:extLst>
                  </a:tr>
                  <a:tr h="417169">
                    <a:tc>
                      <a:txBody>
                        <a:bodyPr/>
                        <a:lstStyle/>
                        <a:p>
                          <a:pPr algn="r"/>
                          <a:endParaRPr lang="en-US" b="1" i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b="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70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que 8" descr="Actualiser (droite à gauche)">
            <a:extLst>
              <a:ext uri="{FF2B5EF4-FFF2-40B4-BE49-F238E27FC236}">
                <a16:creationId xmlns:a16="http://schemas.microsoft.com/office/drawing/2014/main" id="{46258417-08F7-04E8-5CBA-E5C37262A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3891" y="3726261"/>
            <a:ext cx="421005" cy="421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/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1" noProof="0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fr-FR" b="0" noProof="0" dirty="0"/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3BED9A50-433F-4E7D-46B0-B18E9F174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159" y="3948160"/>
                <a:ext cx="667491" cy="1007143"/>
              </a:xfrm>
              <a:prstGeom prst="arc">
                <a:avLst>
                  <a:gd name="adj1" fmla="val 15845561"/>
                  <a:gd name="adj2" fmla="val 17019023"/>
                </a:avLst>
              </a:prstGeom>
              <a:blipFill>
                <a:blip r:embed="rId6"/>
                <a:stretch>
                  <a:fillRect l="-13793" t="-200000"/>
                </a:stretch>
              </a:blipFill>
              <a:ln w="127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EAE7D5-E3B9-1DE0-BB16-D9E66201238A}"/>
              </a:ext>
            </a:extLst>
          </p:cNvPr>
          <p:cNvCxnSpPr/>
          <p:nvPr/>
        </p:nvCxnSpPr>
        <p:spPr>
          <a:xfrm>
            <a:off x="4786205" y="3008083"/>
            <a:ext cx="7874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que 14" descr="Compas">
            <a:extLst>
              <a:ext uri="{FF2B5EF4-FFF2-40B4-BE49-F238E27FC236}">
                <a16:creationId xmlns:a16="http://schemas.microsoft.com/office/drawing/2014/main" id="{ACBF417A-E6D4-BEAD-10B3-26C6A3C7A1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2766993"/>
            <a:ext cx="370420" cy="370420"/>
          </a:xfrm>
          <a:prstGeom prst="rect">
            <a:avLst/>
          </a:prstGeom>
        </p:spPr>
      </p:pic>
      <p:pic>
        <p:nvPicPr>
          <p:cNvPr id="16" name="Graphique 15" descr="Compas">
            <a:extLst>
              <a:ext uri="{FF2B5EF4-FFF2-40B4-BE49-F238E27FC236}">
                <a16:creationId xmlns:a16="http://schemas.microsoft.com/office/drawing/2014/main" id="{5EC0FCC4-6D15-F167-8033-617E35ECC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8640" y="3732193"/>
            <a:ext cx="370420" cy="370420"/>
          </a:xfrm>
          <a:prstGeom prst="rect">
            <a:avLst/>
          </a:prstGeom>
        </p:spPr>
      </p:pic>
      <p:pic>
        <p:nvPicPr>
          <p:cNvPr id="18" name="Graphique 17" descr="Cible">
            <a:extLst>
              <a:ext uri="{FF2B5EF4-FFF2-40B4-BE49-F238E27FC236}">
                <a16:creationId xmlns:a16="http://schemas.microsoft.com/office/drawing/2014/main" id="{12CE6E9D-4666-7AE8-6A89-3252850D6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6485" y="2766993"/>
            <a:ext cx="370420" cy="370420"/>
          </a:xfrm>
          <a:prstGeom prst="rect">
            <a:avLst/>
          </a:prstGeom>
        </p:spPr>
      </p:pic>
      <p:pic>
        <p:nvPicPr>
          <p:cNvPr id="19" name="Graphique 18" descr="Cible">
            <a:extLst>
              <a:ext uri="{FF2B5EF4-FFF2-40B4-BE49-F238E27FC236}">
                <a16:creationId xmlns:a16="http://schemas.microsoft.com/office/drawing/2014/main" id="{CA3BDD8C-8B80-94E0-BC4F-63634340C0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99980" y="3732193"/>
            <a:ext cx="370420" cy="370420"/>
          </a:xfrm>
          <a:prstGeom prst="rect">
            <a:avLst/>
          </a:prstGeom>
        </p:spPr>
      </p:pic>
      <p:pic>
        <p:nvPicPr>
          <p:cNvPr id="21" name="Graphique 20" descr="Jauge">
            <a:extLst>
              <a:ext uri="{FF2B5EF4-FFF2-40B4-BE49-F238E27FC236}">
                <a16:creationId xmlns:a16="http://schemas.microsoft.com/office/drawing/2014/main" id="{5E5BA2F0-C389-3000-B738-327B450458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2743874"/>
            <a:ext cx="370420" cy="370420"/>
          </a:xfrm>
          <a:prstGeom prst="rect">
            <a:avLst/>
          </a:prstGeom>
        </p:spPr>
      </p:pic>
      <p:pic>
        <p:nvPicPr>
          <p:cNvPr id="22" name="Graphique 21" descr="Jauge">
            <a:extLst>
              <a:ext uri="{FF2B5EF4-FFF2-40B4-BE49-F238E27FC236}">
                <a16:creationId xmlns:a16="http://schemas.microsoft.com/office/drawing/2014/main" id="{8864FC18-0176-D1C5-4B5A-9EA4E466D1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2743874"/>
            <a:ext cx="370420" cy="370420"/>
          </a:xfrm>
          <a:prstGeom prst="rect">
            <a:avLst/>
          </a:prstGeom>
        </p:spPr>
      </p:pic>
      <p:pic>
        <p:nvPicPr>
          <p:cNvPr id="23" name="Graphique 22" descr="Jauge">
            <a:extLst>
              <a:ext uri="{FF2B5EF4-FFF2-40B4-BE49-F238E27FC236}">
                <a16:creationId xmlns:a16="http://schemas.microsoft.com/office/drawing/2014/main" id="{2996DB34-EFF1-1C82-5B74-7B82389AA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5888" y="3719403"/>
            <a:ext cx="370420" cy="370420"/>
          </a:xfrm>
          <a:prstGeom prst="rect">
            <a:avLst/>
          </a:prstGeom>
        </p:spPr>
      </p:pic>
      <p:pic>
        <p:nvPicPr>
          <p:cNvPr id="24" name="Graphique 23" descr="Jauge">
            <a:extLst>
              <a:ext uri="{FF2B5EF4-FFF2-40B4-BE49-F238E27FC236}">
                <a16:creationId xmlns:a16="http://schemas.microsoft.com/office/drawing/2014/main" id="{9A5918AB-0D98-BEEB-1F7E-23BD10A3CA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8684" y="3726261"/>
            <a:ext cx="370420" cy="370420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28" name="Graphique 27" descr="Flèche : tout droit">
            <a:extLst>
              <a:ext uri="{FF2B5EF4-FFF2-40B4-BE49-F238E27FC236}">
                <a16:creationId xmlns:a16="http://schemas.microsoft.com/office/drawing/2014/main" id="{2D55FFF9-1C28-00B1-A35B-772C2F6F8E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387114" y="2751903"/>
            <a:ext cx="400600" cy="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7161</TotalTime>
  <Words>760</Words>
  <Application>Microsoft Office PowerPoint</Application>
  <PresentationFormat>On-screen Show (16:9)</PresentationFormat>
  <Paragraphs>218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Franklin Gothic Demi Cond</vt:lpstr>
      <vt:lpstr>Wingdings</vt:lpstr>
      <vt:lpstr>Thème Office</vt:lpstr>
      <vt:lpstr>Project Présentation</vt:lpstr>
      <vt:lpstr>Global navigation</vt:lpstr>
      <vt:lpstr>Global navigation</vt:lpstr>
      <vt:lpstr>State estimation</vt:lpstr>
      <vt:lpstr>Global navigation</vt:lpstr>
      <vt:lpstr>Global navigation</vt:lpstr>
      <vt:lpstr>Motion control</vt:lpstr>
      <vt:lpstr>Motion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Jacquemont Dimitri Marie Albin</cp:lastModifiedBy>
  <cp:revision>178</cp:revision>
  <cp:lastPrinted>2019-06-19T13:21:30Z</cp:lastPrinted>
  <dcterms:created xsi:type="dcterms:W3CDTF">2019-04-02T06:24:35Z</dcterms:created>
  <dcterms:modified xsi:type="dcterms:W3CDTF">2022-12-12T11:29:57Z</dcterms:modified>
</cp:coreProperties>
</file>