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423" r:id="rId3"/>
    <p:sldId id="2598" r:id="rId4"/>
    <p:sldId id="2600" r:id="rId5"/>
    <p:sldId id="2601" r:id="rId6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F3FFFD-C098-4740-BA83-AF7494E26753}">
          <p14:sldIdLst>
            <p14:sldId id="256"/>
          </p14:sldIdLst>
        </p14:section>
        <p14:section name="Vision" id="{9720E50E-3293-EA43-8826-809BB745D4BF}">
          <p14:sldIdLst/>
        </p14:section>
        <p14:section name="Kalman" id="{9BC25591-AC98-8548-8C69-2AB6C8C47D34}">
          <p14:sldIdLst/>
        </p14:section>
        <p14:section name="Global navigation" id="{2B9A368C-2258-6942-8144-0F7EA08EF783}">
          <p14:sldIdLst>
            <p14:sldId id="2423"/>
            <p14:sldId id="2598"/>
          </p14:sldIdLst>
        </p14:section>
        <p14:section name="Motion" id="{7B96ACF6-F4D6-2540-9A63-20C92C252681}">
          <p14:sldIdLst>
            <p14:sldId id="2600"/>
            <p14:sldId id="26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89750"/>
  </p:normalViewPr>
  <p:slideViewPr>
    <p:cSldViewPr snapToGrid="0" snapToObjects="1" showGuides="1">
      <p:cViewPr>
        <p:scale>
          <a:sx n="166" d="100"/>
          <a:sy n="166" d="100"/>
        </p:scale>
        <p:origin x="56" y="-2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6A92-D786-8E43-B631-AC8CCE197032}" type="datetime1">
              <a:rPr lang="fr-CH" smtClean="0">
                <a:latin typeface="Arial" panose="020B0604020202020204" pitchFamily="34" charset="0"/>
              </a:rPr>
              <a:t>12.12.22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2D5A2E6-BF77-514A-A699-CC694C3BD51F}" type="datetime1">
              <a:rPr lang="fr-CH" smtClean="0"/>
              <a:t>12.12.22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8DC05-305F-594F-9F18-9CF1E4DB5A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551F9A-4701-CE42-97CC-9260CE132552}" type="datetime1">
              <a:rPr lang="fr-CH" smtClean="0"/>
              <a:t>12.12.22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2F41A5-B12E-1843-83F7-B86B38C0CE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4D206A73-DDB0-2740-9475-00E48E475A1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3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99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2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96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 dirty="0"/>
              <a:t>Speaker</a:t>
            </a:r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 dirty="0"/>
              <a:t>NAME EVENT / NAME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26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‹N°›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855" y="973394"/>
            <a:ext cx="3195145" cy="2151528"/>
          </a:xfrm>
        </p:spPr>
        <p:txBody>
          <a:bodyPr>
            <a:normAutofit/>
          </a:bodyPr>
          <a:lstStyle/>
          <a:p>
            <a:r>
              <a:rPr lang="fr-FR" sz="4400" dirty="0"/>
              <a:t>Project </a:t>
            </a:r>
            <a:r>
              <a:rPr lang="fr-FR" sz="4400" dirty="0" err="1"/>
              <a:t>Presentation</a:t>
            </a:r>
            <a:endParaRPr lang="fr-FR" sz="4400" dirty="0"/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0455" y="3124922"/>
            <a:ext cx="3118698" cy="1568450"/>
          </a:xfrm>
        </p:spPr>
        <p:txBody>
          <a:bodyPr lIns="9000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Matteo </a:t>
            </a:r>
            <a:r>
              <a:rPr lang="fr-FR" sz="1400" b="1" dirty="0" err="1"/>
              <a:t>Mesa</a:t>
            </a:r>
            <a:r>
              <a:rPr lang="fr-FR" sz="1400" b="1" dirty="0"/>
              <a:t> Gonzalez</a:t>
            </a:r>
          </a:p>
          <a:p>
            <a:endParaRPr lang="fr-FR" sz="1400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00" y="4578798"/>
            <a:ext cx="1828800" cy="460375"/>
          </a:xfrm>
        </p:spPr>
        <p:txBody>
          <a:bodyPr/>
          <a:lstStyle/>
          <a:p>
            <a:r>
              <a:rPr lang="fr-FR" b="1" dirty="0" err="1"/>
              <a:t>December</a:t>
            </a:r>
            <a:r>
              <a:rPr lang="fr-FR" b="1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1301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492B5F-E3C1-0346-8964-64D4A6F3A0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83758" y="1665828"/>
            <a:ext cx="3543260" cy="512762"/>
          </a:xfrm>
        </p:spPr>
        <p:txBody>
          <a:bodyPr/>
          <a:lstStyle/>
          <a:p>
            <a:r>
              <a:rPr lang="fr-FR" dirty="0"/>
              <a:t> Matteo </a:t>
            </a:r>
            <a:r>
              <a:rPr lang="fr-FR" dirty="0" err="1"/>
              <a:t>Mesa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3DC71DE-6071-B905-FCD4-834426F0668D}"/>
              </a:ext>
            </a:extLst>
          </p:cNvPr>
          <p:cNvSpPr/>
          <p:nvPr/>
        </p:nvSpPr>
        <p:spPr>
          <a:xfrm>
            <a:off x="5267479" y="3982865"/>
            <a:ext cx="346509" cy="355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D5EE692-AF8B-6199-D2A8-7A4E97A6D51E}"/>
              </a:ext>
            </a:extLst>
          </p:cNvPr>
          <p:cNvSpPr/>
          <p:nvPr/>
        </p:nvSpPr>
        <p:spPr>
          <a:xfrm>
            <a:off x="7816861" y="4021235"/>
            <a:ext cx="346509" cy="35519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146C439-A5BC-4B01-B2ED-7EDF4E4DB67C}"/>
              </a:ext>
            </a:extLst>
          </p:cNvPr>
          <p:cNvSpPr/>
          <p:nvPr/>
        </p:nvSpPr>
        <p:spPr>
          <a:xfrm>
            <a:off x="7091231" y="3627674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8101F5D-8E4F-9672-A90C-AAA8473C9588}"/>
              </a:ext>
            </a:extLst>
          </p:cNvPr>
          <p:cNvSpPr/>
          <p:nvPr/>
        </p:nvSpPr>
        <p:spPr>
          <a:xfrm>
            <a:off x="6558476" y="4324012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8C544B1-DFDA-2A1B-BBD3-3E6BAC4302DB}"/>
              </a:ext>
            </a:extLst>
          </p:cNvPr>
          <p:cNvSpPr/>
          <p:nvPr/>
        </p:nvSpPr>
        <p:spPr>
          <a:xfrm>
            <a:off x="6211967" y="3805269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D8623A4-D756-1B73-63A3-469FBD469488}"/>
              </a:ext>
            </a:extLst>
          </p:cNvPr>
          <p:cNvCxnSpPr>
            <a:stCxn id="2" idx="6"/>
            <a:endCxn id="18" idx="2"/>
          </p:cNvCxnSpPr>
          <p:nvPr/>
        </p:nvCxnSpPr>
        <p:spPr>
          <a:xfrm flipV="1">
            <a:off x="5613988" y="3982865"/>
            <a:ext cx="597979" cy="17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D726237-0359-01B5-595F-DC8CE1E6C425}"/>
              </a:ext>
            </a:extLst>
          </p:cNvPr>
          <p:cNvCxnSpPr>
            <a:endCxn id="2" idx="6"/>
          </p:cNvCxnSpPr>
          <p:nvPr/>
        </p:nvCxnSpPr>
        <p:spPr>
          <a:xfrm flipH="1" flipV="1">
            <a:off x="5613988" y="4160461"/>
            <a:ext cx="928182" cy="34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A2BB03F-8940-CA47-F2E0-4076936BE202}"/>
              </a:ext>
            </a:extLst>
          </p:cNvPr>
          <p:cNvCxnSpPr>
            <a:cxnSpLocks/>
            <a:stCxn id="17" idx="1"/>
            <a:endCxn id="18" idx="5"/>
          </p:cNvCxnSpPr>
          <p:nvPr/>
        </p:nvCxnSpPr>
        <p:spPr>
          <a:xfrm flipH="1" flipV="1">
            <a:off x="6507731" y="4108443"/>
            <a:ext cx="101490" cy="26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35EC91B-8795-3304-77F2-EA1C414EEC12}"/>
              </a:ext>
            </a:extLst>
          </p:cNvPr>
          <p:cNvCxnSpPr>
            <a:cxnSpLocks/>
            <a:stCxn id="18" idx="7"/>
            <a:endCxn id="11" idx="2"/>
          </p:cNvCxnSpPr>
          <p:nvPr/>
        </p:nvCxnSpPr>
        <p:spPr>
          <a:xfrm flipV="1">
            <a:off x="6507731" y="3805270"/>
            <a:ext cx="583500" cy="5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FC24CB1-7640-62EE-F782-BD020E22A90F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854240" y="3930848"/>
            <a:ext cx="287736" cy="4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999DB61-0F4F-493B-74E4-4F39AF148E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904124" y="4198831"/>
            <a:ext cx="912737" cy="27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28D7CE8-EAFA-E7D3-F8E4-FE49FE292D12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7437740" y="3805270"/>
            <a:ext cx="429866" cy="26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au 46">
            <a:extLst>
              <a:ext uri="{FF2B5EF4-FFF2-40B4-BE49-F238E27FC236}">
                <a16:creationId xmlns:a16="http://schemas.microsoft.com/office/drawing/2014/main" id="{67C179A7-1B6C-6941-379D-494F9228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26933"/>
              </p:ext>
            </p:extLst>
          </p:nvPr>
        </p:nvGraphicFramePr>
        <p:xfrm>
          <a:off x="592056" y="895239"/>
          <a:ext cx="76117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76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Nodes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sp>
        <p:nvSpPr>
          <p:cNvPr id="47" name="ZoneTexte 46">
            <a:extLst>
              <a:ext uri="{FF2B5EF4-FFF2-40B4-BE49-F238E27FC236}">
                <a16:creationId xmlns:a16="http://schemas.microsoft.com/office/drawing/2014/main" id="{FF5BE803-B792-A08C-1D39-37D7FD66BACC}"/>
              </a:ext>
            </a:extLst>
          </p:cNvPr>
          <p:cNvSpPr txBox="1"/>
          <p:nvPr/>
        </p:nvSpPr>
        <p:spPr>
          <a:xfrm>
            <a:off x="1675338" y="2080122"/>
            <a:ext cx="1213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CEC84-5956-C14D-E146-E75E7B4CBB0E}"/>
              </a:ext>
            </a:extLst>
          </p:cNvPr>
          <p:cNvSpPr txBox="1"/>
          <p:nvPr/>
        </p:nvSpPr>
        <p:spPr>
          <a:xfrm>
            <a:off x="1696220" y="2396372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Goal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5402D2-14FE-AD11-3A59-582670B7ABAE}"/>
              </a:ext>
            </a:extLst>
          </p:cNvPr>
          <p:cNvSpPr txBox="1"/>
          <p:nvPr/>
        </p:nvSpPr>
        <p:spPr>
          <a:xfrm>
            <a:off x="6197498" y="3518924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8860BE-6BBF-8D70-9686-FA289CFFC681}"/>
              </a:ext>
            </a:extLst>
          </p:cNvPr>
          <p:cNvSpPr txBox="1"/>
          <p:nvPr/>
        </p:nvSpPr>
        <p:spPr>
          <a:xfrm>
            <a:off x="7073783" y="3286527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3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C5C86F-2EE6-28A4-DABA-51B3D5FF276C}"/>
              </a:ext>
            </a:extLst>
          </p:cNvPr>
          <p:cNvSpPr txBox="1"/>
          <p:nvPr/>
        </p:nvSpPr>
        <p:spPr>
          <a:xfrm>
            <a:off x="6315439" y="460465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3FFD8DD-C922-9A02-D46B-C79A3FC79348}"/>
              </a:ext>
            </a:extLst>
          </p:cNvPr>
          <p:cNvSpPr txBox="1"/>
          <p:nvPr/>
        </p:nvSpPr>
        <p:spPr>
          <a:xfrm>
            <a:off x="5143713" y="3771581"/>
            <a:ext cx="280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88D0C4B-2D23-A77E-99E2-42E216C93004}"/>
              </a:ext>
            </a:extLst>
          </p:cNvPr>
          <p:cNvSpPr txBox="1"/>
          <p:nvPr/>
        </p:nvSpPr>
        <p:spPr>
          <a:xfrm>
            <a:off x="7882524" y="372115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5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CBE9F61-A786-AEAF-7C2A-E2532D7959D2}"/>
              </a:ext>
            </a:extLst>
          </p:cNvPr>
          <p:cNvCxnSpPr>
            <a:stCxn id="47" idx="1"/>
          </p:cNvCxnSpPr>
          <p:nvPr/>
        </p:nvCxnSpPr>
        <p:spPr>
          <a:xfrm flipH="1">
            <a:off x="1352909" y="2230163"/>
            <a:ext cx="32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C000168-B1C6-20A5-CEDA-F3C9EE4A4F56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52909" y="2546413"/>
            <a:ext cx="343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46">
            <a:extLst>
              <a:ext uri="{FF2B5EF4-FFF2-40B4-BE49-F238E27FC236}">
                <a16:creationId xmlns:a16="http://schemas.microsoft.com/office/drawing/2014/main" id="{F75BD1D0-FDB0-C017-0D10-F70700EDE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97723"/>
              </p:ext>
            </p:extLst>
          </p:nvPr>
        </p:nvGraphicFramePr>
        <p:xfrm>
          <a:off x="2859147" y="880091"/>
          <a:ext cx="1208405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Edges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1" name="Tableau 46">
            <a:extLst>
              <a:ext uri="{FF2B5EF4-FFF2-40B4-BE49-F238E27FC236}">
                <a16:creationId xmlns:a16="http://schemas.microsoft.com/office/drawing/2014/main" id="{3C166AC3-3A6C-27D2-98B7-F1278FB0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08552"/>
              </p:ext>
            </p:extLst>
          </p:nvPr>
        </p:nvGraphicFramePr>
        <p:xfrm>
          <a:off x="4094543" y="880091"/>
          <a:ext cx="1208405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9" name="Tableau 46">
            <a:extLst>
              <a:ext uri="{FF2B5EF4-FFF2-40B4-BE49-F238E27FC236}">
                <a16:creationId xmlns:a16="http://schemas.microsoft.com/office/drawing/2014/main" id="{B72530DC-81A0-DC0A-FC0A-7496140A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81311"/>
              </p:ext>
            </p:extLst>
          </p:nvPr>
        </p:nvGraphicFramePr>
        <p:xfrm>
          <a:off x="5325181" y="880091"/>
          <a:ext cx="1256030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],[x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72" name="Tableau 71">
            <a:extLst>
              <a:ext uri="{FF2B5EF4-FFF2-40B4-BE49-F238E27FC236}">
                <a16:creationId xmlns:a16="http://schemas.microsoft.com/office/drawing/2014/main" id="{28602B09-5225-912C-5D6E-5220BF63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44850"/>
              </p:ext>
            </p:extLst>
          </p:nvPr>
        </p:nvGraphicFramePr>
        <p:xfrm>
          <a:off x="6803529" y="889417"/>
          <a:ext cx="116583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36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TabLenPath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326767B5-DCFE-E6EC-4655-BDD3705A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91634"/>
              </p:ext>
            </p:extLst>
          </p:nvPr>
        </p:nvGraphicFramePr>
        <p:xfrm>
          <a:off x="591252" y="2967675"/>
          <a:ext cx="901792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92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sp>
        <p:nvSpPr>
          <p:cNvPr id="74" name="ZoneTexte 73">
            <a:extLst>
              <a:ext uri="{FF2B5EF4-FFF2-40B4-BE49-F238E27FC236}">
                <a16:creationId xmlns:a16="http://schemas.microsoft.com/office/drawing/2014/main" id="{1A68A3A8-2172-73AC-65B9-F78E4E6CDEA7}"/>
              </a:ext>
            </a:extLst>
          </p:cNvPr>
          <p:cNvSpPr txBox="1"/>
          <p:nvPr/>
        </p:nvSpPr>
        <p:spPr>
          <a:xfrm>
            <a:off x="2485673" y="3126280"/>
            <a:ext cx="20842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act_node</a:t>
            </a:r>
            <a:r>
              <a:rPr lang="es-ES_tradnl" dirty="0"/>
              <a:t> = </a:t>
            </a:r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point</a:t>
            </a:r>
            <a:endParaRPr lang="es-ES_tradnl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05DA399-AEAF-9D81-E038-3137AE1C2B35}"/>
              </a:ext>
            </a:extLst>
          </p:cNvPr>
          <p:cNvSpPr txBox="1"/>
          <p:nvPr/>
        </p:nvSpPr>
        <p:spPr>
          <a:xfrm>
            <a:off x="2485673" y="3368883"/>
            <a:ext cx="19303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act_path</a:t>
            </a:r>
            <a:r>
              <a:rPr lang="es-ES_tradnl" dirty="0"/>
              <a:t>	 = [</a:t>
            </a:r>
            <a:r>
              <a:rPr lang="es-ES_tradnl" dirty="0" err="1"/>
              <a:t>act_node</a:t>
            </a:r>
            <a:r>
              <a:rPr lang="es-ES_tradnl" dirty="0"/>
              <a:t>]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679A449-C1C0-D655-0AF6-A674B1DF347D}"/>
              </a:ext>
            </a:extLst>
          </p:cNvPr>
          <p:cNvSpPr txBox="1"/>
          <p:nvPr/>
        </p:nvSpPr>
        <p:spPr>
          <a:xfrm>
            <a:off x="2485673" y="3611486"/>
            <a:ext cx="117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act_dist</a:t>
            </a:r>
            <a:r>
              <a:rPr lang="es-ES_tradnl" dirty="0"/>
              <a:t>   = 0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86E2CF5-8A0D-0E9E-EB50-CFBC114A1730}"/>
              </a:ext>
            </a:extLst>
          </p:cNvPr>
          <p:cNvSpPr txBox="1"/>
          <p:nvPr/>
        </p:nvSpPr>
        <p:spPr>
          <a:xfrm>
            <a:off x="2479214" y="3860378"/>
            <a:ext cx="1103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Iteration</a:t>
            </a:r>
            <a:r>
              <a:rPr lang="es-ES_tradnl" dirty="0"/>
              <a:t> = 0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50625" y="505068"/>
            <a:ext cx="14514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Initial</a:t>
            </a:r>
            <a:r>
              <a:rPr lang="es-ES_tradnl" b="1" dirty="0"/>
              <a:t> </a:t>
            </a:r>
            <a:r>
              <a:rPr lang="en-GB" b="1" dirty="0"/>
              <a:t>situation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389A3EE-3597-CE70-2905-F61FE0B18D51}"/>
              </a:ext>
            </a:extLst>
          </p:cNvPr>
          <p:cNvSpPr txBox="1"/>
          <p:nvPr/>
        </p:nvSpPr>
        <p:spPr>
          <a:xfrm>
            <a:off x="5074889" y="3084173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/>
              <a:t>Map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9274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492B5F-E3C1-0346-8964-64D4A6F3A0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83758" y="1665828"/>
            <a:ext cx="3543260" cy="512762"/>
          </a:xfrm>
        </p:spPr>
        <p:txBody>
          <a:bodyPr/>
          <a:lstStyle/>
          <a:p>
            <a:r>
              <a:rPr lang="fr-FR" dirty="0"/>
              <a:t> Matteo </a:t>
            </a:r>
            <a:r>
              <a:rPr lang="fr-FR" dirty="0" err="1"/>
              <a:t>Mesa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3DC71DE-6071-B905-FCD4-834426F0668D}"/>
              </a:ext>
            </a:extLst>
          </p:cNvPr>
          <p:cNvSpPr/>
          <p:nvPr/>
        </p:nvSpPr>
        <p:spPr>
          <a:xfrm>
            <a:off x="5267479" y="3982865"/>
            <a:ext cx="346509" cy="355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D5EE692-AF8B-6199-D2A8-7A4E97A6D51E}"/>
              </a:ext>
            </a:extLst>
          </p:cNvPr>
          <p:cNvSpPr/>
          <p:nvPr/>
        </p:nvSpPr>
        <p:spPr>
          <a:xfrm>
            <a:off x="7816861" y="4021235"/>
            <a:ext cx="346509" cy="35519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146C439-A5BC-4B01-B2ED-7EDF4E4DB67C}"/>
              </a:ext>
            </a:extLst>
          </p:cNvPr>
          <p:cNvSpPr/>
          <p:nvPr/>
        </p:nvSpPr>
        <p:spPr>
          <a:xfrm>
            <a:off x="7091231" y="3627674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8101F5D-8E4F-9672-A90C-AAA8473C9588}"/>
              </a:ext>
            </a:extLst>
          </p:cNvPr>
          <p:cNvSpPr/>
          <p:nvPr/>
        </p:nvSpPr>
        <p:spPr>
          <a:xfrm>
            <a:off x="6558476" y="4324012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8C544B1-DFDA-2A1B-BBD3-3E6BAC4302DB}"/>
              </a:ext>
            </a:extLst>
          </p:cNvPr>
          <p:cNvSpPr/>
          <p:nvPr/>
        </p:nvSpPr>
        <p:spPr>
          <a:xfrm>
            <a:off x="6211967" y="3805269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D8623A4-D756-1B73-63A3-469FBD469488}"/>
              </a:ext>
            </a:extLst>
          </p:cNvPr>
          <p:cNvCxnSpPr>
            <a:stCxn id="2" idx="6"/>
            <a:endCxn id="18" idx="2"/>
          </p:cNvCxnSpPr>
          <p:nvPr/>
        </p:nvCxnSpPr>
        <p:spPr>
          <a:xfrm flipV="1">
            <a:off x="5613988" y="3982865"/>
            <a:ext cx="597979" cy="17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D726237-0359-01B5-595F-DC8CE1E6C425}"/>
              </a:ext>
            </a:extLst>
          </p:cNvPr>
          <p:cNvCxnSpPr>
            <a:endCxn id="2" idx="6"/>
          </p:cNvCxnSpPr>
          <p:nvPr/>
        </p:nvCxnSpPr>
        <p:spPr>
          <a:xfrm flipH="1" flipV="1">
            <a:off x="5613988" y="4160461"/>
            <a:ext cx="928182" cy="34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A2BB03F-8940-CA47-F2E0-4076936BE202}"/>
              </a:ext>
            </a:extLst>
          </p:cNvPr>
          <p:cNvCxnSpPr>
            <a:cxnSpLocks/>
            <a:stCxn id="17" idx="1"/>
            <a:endCxn id="18" idx="5"/>
          </p:cNvCxnSpPr>
          <p:nvPr/>
        </p:nvCxnSpPr>
        <p:spPr>
          <a:xfrm flipH="1" flipV="1">
            <a:off x="6507731" y="4108443"/>
            <a:ext cx="101490" cy="26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35EC91B-8795-3304-77F2-EA1C414EEC12}"/>
              </a:ext>
            </a:extLst>
          </p:cNvPr>
          <p:cNvCxnSpPr>
            <a:cxnSpLocks/>
            <a:stCxn id="18" idx="7"/>
            <a:endCxn id="11" idx="2"/>
          </p:cNvCxnSpPr>
          <p:nvPr/>
        </p:nvCxnSpPr>
        <p:spPr>
          <a:xfrm flipV="1">
            <a:off x="6507731" y="3805270"/>
            <a:ext cx="583500" cy="5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FC24CB1-7640-62EE-F782-BD020E22A90F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854240" y="3930848"/>
            <a:ext cx="287736" cy="4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999DB61-0F4F-493B-74E4-4F39AF148E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904124" y="4198831"/>
            <a:ext cx="912737" cy="27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28D7CE8-EAFA-E7D3-F8E4-FE49FE292D12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7437740" y="3805270"/>
            <a:ext cx="429866" cy="26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au 46">
            <a:extLst>
              <a:ext uri="{FF2B5EF4-FFF2-40B4-BE49-F238E27FC236}">
                <a16:creationId xmlns:a16="http://schemas.microsoft.com/office/drawing/2014/main" id="{67C179A7-1B6C-6941-379D-494F92285E8F}"/>
              </a:ext>
            </a:extLst>
          </p:cNvPr>
          <p:cNvGraphicFramePr>
            <a:graphicFrameLocks noGrp="1"/>
          </p:cNvGraphicFramePr>
          <p:nvPr/>
        </p:nvGraphicFramePr>
        <p:xfrm>
          <a:off x="592056" y="895239"/>
          <a:ext cx="76117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76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Nodes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sp>
        <p:nvSpPr>
          <p:cNvPr id="47" name="ZoneTexte 46">
            <a:extLst>
              <a:ext uri="{FF2B5EF4-FFF2-40B4-BE49-F238E27FC236}">
                <a16:creationId xmlns:a16="http://schemas.microsoft.com/office/drawing/2014/main" id="{FF5BE803-B792-A08C-1D39-37D7FD66BACC}"/>
              </a:ext>
            </a:extLst>
          </p:cNvPr>
          <p:cNvSpPr txBox="1"/>
          <p:nvPr/>
        </p:nvSpPr>
        <p:spPr>
          <a:xfrm>
            <a:off x="1675338" y="2080122"/>
            <a:ext cx="1213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CEC84-5956-C14D-E146-E75E7B4CBB0E}"/>
              </a:ext>
            </a:extLst>
          </p:cNvPr>
          <p:cNvSpPr txBox="1"/>
          <p:nvPr/>
        </p:nvSpPr>
        <p:spPr>
          <a:xfrm>
            <a:off x="1696220" y="2396372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Goal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5402D2-14FE-AD11-3A59-582670B7ABAE}"/>
              </a:ext>
            </a:extLst>
          </p:cNvPr>
          <p:cNvSpPr txBox="1"/>
          <p:nvPr/>
        </p:nvSpPr>
        <p:spPr>
          <a:xfrm>
            <a:off x="6197498" y="3518924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8860BE-6BBF-8D70-9686-FA289CFFC681}"/>
              </a:ext>
            </a:extLst>
          </p:cNvPr>
          <p:cNvSpPr txBox="1"/>
          <p:nvPr/>
        </p:nvSpPr>
        <p:spPr>
          <a:xfrm>
            <a:off x="7073783" y="3286527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3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C5C86F-2EE6-28A4-DABA-51B3D5FF276C}"/>
              </a:ext>
            </a:extLst>
          </p:cNvPr>
          <p:cNvSpPr txBox="1"/>
          <p:nvPr/>
        </p:nvSpPr>
        <p:spPr>
          <a:xfrm>
            <a:off x="6315439" y="460465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3FFD8DD-C922-9A02-D46B-C79A3FC79348}"/>
              </a:ext>
            </a:extLst>
          </p:cNvPr>
          <p:cNvSpPr txBox="1"/>
          <p:nvPr/>
        </p:nvSpPr>
        <p:spPr>
          <a:xfrm>
            <a:off x="5143713" y="3771581"/>
            <a:ext cx="280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88D0C4B-2D23-A77E-99E2-42E216C93004}"/>
              </a:ext>
            </a:extLst>
          </p:cNvPr>
          <p:cNvSpPr txBox="1"/>
          <p:nvPr/>
        </p:nvSpPr>
        <p:spPr>
          <a:xfrm>
            <a:off x="7882524" y="372115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5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CBE9F61-A786-AEAF-7C2A-E2532D7959D2}"/>
              </a:ext>
            </a:extLst>
          </p:cNvPr>
          <p:cNvCxnSpPr>
            <a:stCxn id="47" idx="1"/>
          </p:cNvCxnSpPr>
          <p:nvPr/>
        </p:nvCxnSpPr>
        <p:spPr>
          <a:xfrm flipH="1">
            <a:off x="1352909" y="2230163"/>
            <a:ext cx="32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C000168-B1C6-20A5-CEDA-F3C9EE4A4F56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52909" y="2546413"/>
            <a:ext cx="343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46">
            <a:extLst>
              <a:ext uri="{FF2B5EF4-FFF2-40B4-BE49-F238E27FC236}">
                <a16:creationId xmlns:a16="http://schemas.microsoft.com/office/drawing/2014/main" id="{F75BD1D0-FDB0-C017-0D10-F70700EDE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8591"/>
              </p:ext>
            </p:extLst>
          </p:nvPr>
        </p:nvGraphicFramePr>
        <p:xfrm>
          <a:off x="2859147" y="880091"/>
          <a:ext cx="1208405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Edges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1" name="Tableau 46">
            <a:extLst>
              <a:ext uri="{FF2B5EF4-FFF2-40B4-BE49-F238E27FC236}">
                <a16:creationId xmlns:a16="http://schemas.microsoft.com/office/drawing/2014/main" id="{3C166AC3-3A6C-27D2-98B7-F1278FB0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88981"/>
              </p:ext>
            </p:extLst>
          </p:nvPr>
        </p:nvGraphicFramePr>
        <p:xfrm>
          <a:off x="4094543" y="880091"/>
          <a:ext cx="1208405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],[x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72" name="Tableau 71">
            <a:extLst>
              <a:ext uri="{FF2B5EF4-FFF2-40B4-BE49-F238E27FC236}">
                <a16:creationId xmlns:a16="http://schemas.microsoft.com/office/drawing/2014/main" id="{28602B09-5225-912C-5D6E-5220BF63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30147"/>
              </p:ext>
            </p:extLst>
          </p:nvPr>
        </p:nvGraphicFramePr>
        <p:xfrm>
          <a:off x="6803529" y="889417"/>
          <a:ext cx="116583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36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TabLenPath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326767B5-DCFE-E6EC-4655-BDD3705A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49760"/>
              </p:ext>
            </p:extLst>
          </p:nvPr>
        </p:nvGraphicFramePr>
        <p:xfrm>
          <a:off x="591250" y="2967675"/>
          <a:ext cx="1795673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73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] 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sp>
        <p:nvSpPr>
          <p:cNvPr id="74" name="ZoneTexte 73">
            <a:extLst>
              <a:ext uri="{FF2B5EF4-FFF2-40B4-BE49-F238E27FC236}">
                <a16:creationId xmlns:a16="http://schemas.microsoft.com/office/drawing/2014/main" id="{1A68A3A8-2172-73AC-65B9-F78E4E6CDEA7}"/>
              </a:ext>
            </a:extLst>
          </p:cNvPr>
          <p:cNvSpPr txBox="1"/>
          <p:nvPr/>
        </p:nvSpPr>
        <p:spPr>
          <a:xfrm>
            <a:off x="2485673" y="3126280"/>
            <a:ext cx="1682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act_node</a:t>
            </a:r>
            <a:r>
              <a:rPr lang="es-ES_tradnl" dirty="0"/>
              <a:t> = [x</a:t>
            </a:r>
            <a:r>
              <a:rPr lang="es-ES_tradnl" baseline="-25000" dirty="0"/>
              <a:t>2</a:t>
            </a:r>
            <a:r>
              <a:rPr lang="es-ES_tradnl" baseline="0" dirty="0"/>
              <a:t>,y</a:t>
            </a:r>
            <a:r>
              <a:rPr lang="es-ES_tradnl" baseline="-25000" dirty="0"/>
              <a:t>2</a:t>
            </a:r>
            <a:r>
              <a:rPr lang="es-ES_tradnl" dirty="0"/>
              <a:t>]</a:t>
            </a:r>
          </a:p>
          <a:p>
            <a:endParaRPr lang="es-ES_tradnl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05DA399-AEAF-9D81-E038-3137AE1C2B35}"/>
              </a:ext>
            </a:extLst>
          </p:cNvPr>
          <p:cNvSpPr txBox="1"/>
          <p:nvPr/>
        </p:nvSpPr>
        <p:spPr>
          <a:xfrm>
            <a:off x="2485673" y="3368883"/>
            <a:ext cx="2546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act_path</a:t>
            </a:r>
            <a:r>
              <a:rPr lang="es-ES_tradnl" dirty="0"/>
              <a:t>	 = [ [x</a:t>
            </a:r>
            <a:r>
              <a:rPr lang="es-ES_tradnl" baseline="-25000" dirty="0"/>
              <a:t>4</a:t>
            </a:r>
            <a:r>
              <a:rPr lang="es-ES_tradnl" baseline="0" dirty="0"/>
              <a:t>,y</a:t>
            </a:r>
            <a:r>
              <a:rPr lang="es-ES_tradnl" baseline="-25000" dirty="0"/>
              <a:t>4</a:t>
            </a:r>
            <a:r>
              <a:rPr lang="es-ES_tradnl" baseline="0" dirty="0"/>
              <a:t>],</a:t>
            </a:r>
            <a:r>
              <a:rPr lang="es-ES_tradnl" dirty="0"/>
              <a:t> [x</a:t>
            </a:r>
            <a:r>
              <a:rPr lang="es-ES_tradnl" baseline="-25000" dirty="0"/>
              <a:t>2</a:t>
            </a:r>
            <a:r>
              <a:rPr lang="es-ES_tradnl" baseline="0" dirty="0"/>
              <a:t>,y</a:t>
            </a:r>
            <a:r>
              <a:rPr lang="es-ES_tradnl" baseline="-25000" dirty="0"/>
              <a:t>2</a:t>
            </a:r>
            <a:r>
              <a:rPr lang="es-ES_tradnl" dirty="0"/>
              <a:t>] ]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679A449-C1C0-D655-0AF6-A674B1DF347D}"/>
              </a:ext>
            </a:extLst>
          </p:cNvPr>
          <p:cNvSpPr txBox="1"/>
          <p:nvPr/>
        </p:nvSpPr>
        <p:spPr>
          <a:xfrm>
            <a:off x="2485673" y="3611486"/>
            <a:ext cx="2235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act_dist</a:t>
            </a:r>
            <a:r>
              <a:rPr lang="es-ES_tradnl" dirty="0"/>
              <a:t>   = </a:t>
            </a:r>
            <a:r>
              <a:rPr lang="es-ES_tradnl" dirty="0" err="1"/>
              <a:t>TabLenPath</a:t>
            </a:r>
            <a:r>
              <a:rPr lang="es-ES_tradnl" dirty="0"/>
              <a:t>[2]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86E2CF5-8A0D-0E9E-EB50-CFBC114A1730}"/>
              </a:ext>
            </a:extLst>
          </p:cNvPr>
          <p:cNvSpPr txBox="1"/>
          <p:nvPr/>
        </p:nvSpPr>
        <p:spPr>
          <a:xfrm>
            <a:off x="2479214" y="3860378"/>
            <a:ext cx="1103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Iteration</a:t>
            </a:r>
            <a:r>
              <a:rPr lang="es-ES_tradnl" dirty="0"/>
              <a:t> = 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40114" y="505068"/>
            <a:ext cx="21815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After 1</a:t>
            </a:r>
            <a:r>
              <a:rPr lang="es-ES_tradnl" b="1" baseline="30000" dirty="0"/>
              <a:t>st</a:t>
            </a:r>
            <a:r>
              <a:rPr lang="es-ES_tradnl" b="1" dirty="0"/>
              <a:t>  </a:t>
            </a:r>
            <a:r>
              <a:rPr lang="es-ES_tradnl" b="1" dirty="0" err="1"/>
              <a:t>iteration</a:t>
            </a:r>
            <a:endParaRPr lang="es-ES_tradnl" b="1" baseline="30000" dirty="0"/>
          </a:p>
        </p:txBody>
      </p:sp>
    </p:spTree>
    <p:extLst>
      <p:ext uri="{BB962C8B-B14F-4D97-AF65-F5344CB8AC3E}">
        <p14:creationId xmlns:p14="http://schemas.microsoft.com/office/powerpoint/2010/main" val="29954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Motion control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492B5F-E3C1-0346-8964-64D4A6F3A0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83758" y="1665828"/>
            <a:ext cx="3543260" cy="512762"/>
          </a:xfrm>
        </p:spPr>
        <p:txBody>
          <a:bodyPr/>
          <a:lstStyle/>
          <a:p>
            <a:r>
              <a:rPr lang="fr-FR" dirty="0"/>
              <a:t> Matteo </a:t>
            </a:r>
            <a:r>
              <a:rPr lang="fr-FR" dirty="0" err="1"/>
              <a:t>Mesa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5A81FB-99BF-33CA-5160-6CAE04749FEA}"/>
              </a:ext>
            </a:extLst>
          </p:cNvPr>
          <p:cNvSpPr txBox="1"/>
          <p:nvPr/>
        </p:nvSpPr>
        <p:spPr>
          <a:xfrm>
            <a:off x="990600" y="1000579"/>
            <a:ext cx="26593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FSM: global to local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49BD1C-B809-18B5-44D0-ABBC7A78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61" y="1461406"/>
            <a:ext cx="5408677" cy="27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Motion control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492B5F-E3C1-0346-8964-64D4A6F3A0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7183758" y="1665828"/>
            <a:ext cx="3543260" cy="512762"/>
          </a:xfrm>
        </p:spPr>
        <p:txBody>
          <a:bodyPr/>
          <a:lstStyle/>
          <a:p>
            <a:r>
              <a:rPr lang="fr-FR" dirty="0"/>
              <a:t> Matteo Mesa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5A81FB-99BF-33CA-5160-6CAE04749FEA}"/>
              </a:ext>
            </a:extLst>
          </p:cNvPr>
          <p:cNvSpPr txBox="1"/>
          <p:nvPr/>
        </p:nvSpPr>
        <p:spPr>
          <a:xfrm>
            <a:off x="990600" y="1000579"/>
            <a:ext cx="26593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 navigation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7">
                <a:extLst>
                  <a:ext uri="{FF2B5EF4-FFF2-40B4-BE49-F238E27FC236}">
                    <a16:creationId xmlns:a16="http://schemas.microsoft.com/office/drawing/2014/main" id="{6D444875-004F-72D7-E1C7-D64EF0A8F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308432"/>
                  </p:ext>
                </p:extLst>
              </p:nvPr>
            </p:nvGraphicFramePr>
            <p:xfrm>
              <a:off x="1032300" y="1761487"/>
              <a:ext cx="7584705" cy="238143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078230">
                      <a:extLst>
                        <a:ext uri="{9D8B030D-6E8A-4147-A177-3AD203B41FA5}">
                          <a16:colId xmlns:a16="http://schemas.microsoft.com/office/drawing/2014/main" val="2134611652"/>
                        </a:ext>
                      </a:extLst>
                    </a:gridCol>
                    <a:gridCol w="2072850">
                      <a:extLst>
                        <a:ext uri="{9D8B030D-6E8A-4147-A177-3AD203B41FA5}">
                          <a16:colId xmlns:a16="http://schemas.microsoft.com/office/drawing/2014/main" val="1569669161"/>
                        </a:ext>
                      </a:extLst>
                    </a:gridCol>
                    <a:gridCol w="2042160">
                      <a:extLst>
                        <a:ext uri="{9D8B030D-6E8A-4147-A177-3AD203B41FA5}">
                          <a16:colId xmlns:a16="http://schemas.microsoft.com/office/drawing/2014/main" val="4218408602"/>
                        </a:ext>
                      </a:extLst>
                    </a:gridCol>
                    <a:gridCol w="2391465">
                      <a:extLst>
                        <a:ext uri="{9D8B030D-6E8A-4147-A177-3AD203B41FA5}">
                          <a16:colId xmlns:a16="http://schemas.microsoft.com/office/drawing/2014/main" val="726278998"/>
                        </a:ext>
                      </a:extLst>
                    </a:gridCol>
                  </a:tblGrid>
                  <a:tr h="415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Movement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Computes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88207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Forward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Position of the robot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Distance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Wheel speed =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𝑟𝑜𝑏𝑜𝑡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𝑡𝑎𝑟𝑔𝑒𝑡</m:t>
                                    </m:r>
                                  </m:e>
                                </m:d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449125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ct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359330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Pivot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the robot 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orientation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Wheel speed =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𝑟𝑜𝑏𝑜𝑡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𝑡𝑎𝑟𝑔𝑒𝑡</m:t>
                                    </m:r>
                                  </m:e>
                                </m:d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04784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7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7">
                <a:extLst>
                  <a:ext uri="{FF2B5EF4-FFF2-40B4-BE49-F238E27FC236}">
                    <a16:creationId xmlns:a16="http://schemas.microsoft.com/office/drawing/2014/main" id="{6D444875-004F-72D7-E1C7-D64EF0A8F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308432"/>
                  </p:ext>
                </p:extLst>
              </p:nvPr>
            </p:nvGraphicFramePr>
            <p:xfrm>
              <a:off x="1032300" y="1761487"/>
              <a:ext cx="7584705" cy="238143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078230">
                      <a:extLst>
                        <a:ext uri="{9D8B030D-6E8A-4147-A177-3AD203B41FA5}">
                          <a16:colId xmlns:a16="http://schemas.microsoft.com/office/drawing/2014/main" val="2134611652"/>
                        </a:ext>
                      </a:extLst>
                    </a:gridCol>
                    <a:gridCol w="2072850">
                      <a:extLst>
                        <a:ext uri="{9D8B030D-6E8A-4147-A177-3AD203B41FA5}">
                          <a16:colId xmlns:a16="http://schemas.microsoft.com/office/drawing/2014/main" val="1569669161"/>
                        </a:ext>
                      </a:extLst>
                    </a:gridCol>
                    <a:gridCol w="2042160">
                      <a:extLst>
                        <a:ext uri="{9D8B030D-6E8A-4147-A177-3AD203B41FA5}">
                          <a16:colId xmlns:a16="http://schemas.microsoft.com/office/drawing/2014/main" val="4218408602"/>
                        </a:ext>
                      </a:extLst>
                    </a:gridCol>
                    <a:gridCol w="2391465">
                      <a:extLst>
                        <a:ext uri="{9D8B030D-6E8A-4147-A177-3AD203B41FA5}">
                          <a16:colId xmlns:a16="http://schemas.microsoft.com/office/drawing/2014/main" val="726278998"/>
                        </a:ext>
                      </a:extLst>
                    </a:gridCol>
                  </a:tblGrid>
                  <a:tr h="415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Movement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Computes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88207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Forward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Position of the robot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Distance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16794" t="-73404" b="-244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449125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ct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4328" t="-239706" r="-117313" b="-2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359330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Pivot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the robot 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orientation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16794" t="-248387" b="-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904784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70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Graphique 8" descr="Actualiser (droite à gauche)">
            <a:extLst>
              <a:ext uri="{FF2B5EF4-FFF2-40B4-BE49-F238E27FC236}">
                <a16:creationId xmlns:a16="http://schemas.microsoft.com/office/drawing/2014/main" id="{46258417-08F7-04E8-5CBA-E5C37262A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3891" y="3726261"/>
            <a:ext cx="421005" cy="421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BED9A50-433F-4E7D-46B0-B18E9F17406F}"/>
                  </a:ext>
                </a:extLst>
              </p:cNvPr>
              <p:cNvSpPr/>
              <p:nvPr/>
            </p:nvSpPr>
            <p:spPr>
              <a:xfrm>
                <a:off x="4846159" y="3948160"/>
                <a:ext cx="667491" cy="1007143"/>
              </a:xfrm>
              <a:prstGeom prst="arc">
                <a:avLst>
                  <a:gd name="adj1" fmla="val 15845561"/>
                  <a:gd name="adj2" fmla="val 17019023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1" noProof="0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fr-FR" b="0" noProof="0" dirty="0"/>
              </a:p>
              <a:p>
                <a:pPr algn="ctr"/>
                <a:endParaRPr lang="fr-FR" dirty="0"/>
              </a:p>
            </p:txBody>
          </p:sp>
        </mc:Choice>
        <mc:Fallback xmlns=""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BED9A50-433F-4E7D-46B0-B18E9F174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9" y="3948160"/>
                <a:ext cx="667491" cy="1007143"/>
              </a:xfrm>
              <a:prstGeom prst="arc">
                <a:avLst>
                  <a:gd name="adj1" fmla="val 15845561"/>
                  <a:gd name="adj2" fmla="val 17019023"/>
                </a:avLst>
              </a:prstGeom>
              <a:blipFill>
                <a:blip r:embed="rId6"/>
                <a:stretch>
                  <a:fillRect l="-13793" t="-200000"/>
                </a:stretch>
              </a:blipFill>
              <a:ln w="1270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CEAE7D5-E3B9-1DE0-BB16-D9E66201238A}"/>
              </a:ext>
            </a:extLst>
          </p:cNvPr>
          <p:cNvCxnSpPr/>
          <p:nvPr/>
        </p:nvCxnSpPr>
        <p:spPr>
          <a:xfrm>
            <a:off x="4786205" y="3008083"/>
            <a:ext cx="7874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que 14" descr="Compas">
            <a:extLst>
              <a:ext uri="{FF2B5EF4-FFF2-40B4-BE49-F238E27FC236}">
                <a16:creationId xmlns:a16="http://schemas.microsoft.com/office/drawing/2014/main" id="{ACBF417A-E6D4-BEAD-10B3-26C6A3C7A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8640" y="2766993"/>
            <a:ext cx="370420" cy="370420"/>
          </a:xfrm>
          <a:prstGeom prst="rect">
            <a:avLst/>
          </a:prstGeom>
        </p:spPr>
      </p:pic>
      <p:pic>
        <p:nvPicPr>
          <p:cNvPr id="16" name="Graphique 15" descr="Compas">
            <a:extLst>
              <a:ext uri="{FF2B5EF4-FFF2-40B4-BE49-F238E27FC236}">
                <a16:creationId xmlns:a16="http://schemas.microsoft.com/office/drawing/2014/main" id="{5EC0FCC4-6D15-F167-8033-617E35ECC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8640" y="3732193"/>
            <a:ext cx="370420" cy="370420"/>
          </a:xfrm>
          <a:prstGeom prst="rect">
            <a:avLst/>
          </a:prstGeom>
        </p:spPr>
      </p:pic>
      <p:pic>
        <p:nvPicPr>
          <p:cNvPr id="18" name="Graphique 17" descr="Cible">
            <a:extLst>
              <a:ext uri="{FF2B5EF4-FFF2-40B4-BE49-F238E27FC236}">
                <a16:creationId xmlns:a16="http://schemas.microsoft.com/office/drawing/2014/main" id="{12CE6E9D-4666-7AE8-6A89-3252850D6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6485" y="2766993"/>
            <a:ext cx="370420" cy="370420"/>
          </a:xfrm>
          <a:prstGeom prst="rect">
            <a:avLst/>
          </a:prstGeom>
        </p:spPr>
      </p:pic>
      <p:pic>
        <p:nvPicPr>
          <p:cNvPr id="19" name="Graphique 18" descr="Cible">
            <a:extLst>
              <a:ext uri="{FF2B5EF4-FFF2-40B4-BE49-F238E27FC236}">
                <a16:creationId xmlns:a16="http://schemas.microsoft.com/office/drawing/2014/main" id="{CA3BDD8C-8B80-94E0-BC4F-63634340C0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9980" y="3732193"/>
            <a:ext cx="370420" cy="370420"/>
          </a:xfrm>
          <a:prstGeom prst="rect">
            <a:avLst/>
          </a:prstGeom>
        </p:spPr>
      </p:pic>
      <p:pic>
        <p:nvPicPr>
          <p:cNvPr id="21" name="Graphique 20" descr="Jauge">
            <a:extLst>
              <a:ext uri="{FF2B5EF4-FFF2-40B4-BE49-F238E27FC236}">
                <a16:creationId xmlns:a16="http://schemas.microsoft.com/office/drawing/2014/main" id="{5E5BA2F0-C389-3000-B738-327B450458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8684" y="2743874"/>
            <a:ext cx="370420" cy="370420"/>
          </a:xfrm>
          <a:prstGeom prst="rect">
            <a:avLst/>
          </a:prstGeom>
        </p:spPr>
      </p:pic>
      <p:pic>
        <p:nvPicPr>
          <p:cNvPr id="22" name="Graphique 21" descr="Jauge">
            <a:extLst>
              <a:ext uri="{FF2B5EF4-FFF2-40B4-BE49-F238E27FC236}">
                <a16:creationId xmlns:a16="http://schemas.microsoft.com/office/drawing/2014/main" id="{8864FC18-0176-D1C5-4B5A-9EA4E466D1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5888" y="2743874"/>
            <a:ext cx="370420" cy="370420"/>
          </a:xfrm>
          <a:prstGeom prst="rect">
            <a:avLst/>
          </a:prstGeom>
        </p:spPr>
      </p:pic>
      <p:pic>
        <p:nvPicPr>
          <p:cNvPr id="23" name="Graphique 22" descr="Jauge">
            <a:extLst>
              <a:ext uri="{FF2B5EF4-FFF2-40B4-BE49-F238E27FC236}">
                <a16:creationId xmlns:a16="http://schemas.microsoft.com/office/drawing/2014/main" id="{2996DB34-EFF1-1C82-5B74-7B82389AA6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5888" y="3719403"/>
            <a:ext cx="370420" cy="370420"/>
          </a:xfrm>
          <a:prstGeom prst="rect">
            <a:avLst/>
          </a:prstGeom>
        </p:spPr>
      </p:pic>
      <p:pic>
        <p:nvPicPr>
          <p:cNvPr id="24" name="Graphique 23" descr="Jauge">
            <a:extLst>
              <a:ext uri="{FF2B5EF4-FFF2-40B4-BE49-F238E27FC236}">
                <a16:creationId xmlns:a16="http://schemas.microsoft.com/office/drawing/2014/main" id="{9A5918AB-0D98-BEEB-1F7E-23BD10A3CA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8684" y="3726261"/>
            <a:ext cx="370420" cy="370420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28" name="Graphique 27" descr="Flèche : tout droit">
            <a:extLst>
              <a:ext uri="{FF2B5EF4-FFF2-40B4-BE49-F238E27FC236}">
                <a16:creationId xmlns:a16="http://schemas.microsoft.com/office/drawing/2014/main" id="{2D55FFF9-1C28-00B1-A35B-772C2F6F8E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387114" y="2751903"/>
            <a:ext cx="400600" cy="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7125</TotalTime>
  <Words>570</Words>
  <Application>Microsoft Macintosh PowerPoint</Application>
  <PresentationFormat>Affichage à l'écran (16:9)</PresentationFormat>
  <Paragraphs>146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Franklin Gothic Demi Cond</vt:lpstr>
      <vt:lpstr>Wingdings</vt:lpstr>
      <vt:lpstr>Thème Office</vt:lpstr>
      <vt:lpstr>Project Presentation</vt:lpstr>
      <vt:lpstr>Global navigation</vt:lpstr>
      <vt:lpstr>Global navigation</vt:lpstr>
      <vt:lpstr>Motion control</vt:lpstr>
      <vt:lpstr>Motion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Mesa Gonzalez Matteo</cp:lastModifiedBy>
  <cp:revision>176</cp:revision>
  <cp:lastPrinted>2019-06-19T13:21:30Z</cp:lastPrinted>
  <dcterms:created xsi:type="dcterms:W3CDTF">2019-04-02T06:24:35Z</dcterms:created>
  <dcterms:modified xsi:type="dcterms:W3CDTF">2022-12-12T09:32:29Z</dcterms:modified>
</cp:coreProperties>
</file>