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7"/>
  </p:notesMasterIdLst>
  <p:handoutMasterIdLst>
    <p:handoutMasterId r:id="rId28"/>
  </p:handoutMasterIdLst>
  <p:sldIdLst>
    <p:sldId id="258" r:id="rId5"/>
    <p:sldId id="275" r:id="rId6"/>
    <p:sldId id="297" r:id="rId7"/>
    <p:sldId id="286" r:id="rId8"/>
    <p:sldId id="287" r:id="rId9"/>
    <p:sldId id="411" r:id="rId10"/>
    <p:sldId id="290" r:id="rId11"/>
    <p:sldId id="409" r:id="rId12"/>
    <p:sldId id="289" r:id="rId13"/>
    <p:sldId id="298" r:id="rId14"/>
    <p:sldId id="276" r:id="rId15"/>
    <p:sldId id="292" r:id="rId16"/>
    <p:sldId id="291" r:id="rId17"/>
    <p:sldId id="293" r:id="rId18"/>
    <p:sldId id="302" r:id="rId19"/>
    <p:sldId id="299" r:id="rId20"/>
    <p:sldId id="307" r:id="rId21"/>
    <p:sldId id="300" r:id="rId22"/>
    <p:sldId id="308" r:id="rId23"/>
    <p:sldId id="301" r:id="rId24"/>
    <p:sldId id="296" r:id="rId25"/>
    <p:sldId id="417" r:id="rId2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7E336F-40AB-EC70-63E3-CC7453E39A02}" name="Krishnavarahan Adhivarahan" initials="KA" userId="S::kadhivarahan@wmo.int::6414d055-73e6-45cd-9187-da65b3439723" providerId="AD"/>
  <p188:author id="{859339E9-AC89-8C58-EA3A-97821377352F}" name="Brian Cover" initials="BC" userId="S::bcover@wmo.int::ddda4342-5361-46c7-9e97-6d1bc11a3d1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36A19-B6AA-4456-B1FE-A451A013DEAF}" v="4" dt="2023-05-18T09:14:15.46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20"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Cover" userId="ddda4342-5361-46c7-9e97-6d1bc11a3d1b" providerId="ADAL" clId="{DD336A19-B6AA-4456-B1FE-A451A013DEAF}"/>
    <pc:docChg chg="custSel addSld delSld modSld modNotesMaster modHandout">
      <pc:chgData name="Brian Cover" userId="ddda4342-5361-46c7-9e97-6d1bc11a3d1b" providerId="ADAL" clId="{DD336A19-B6AA-4456-B1FE-A451A013DEAF}" dt="2023-05-18T09:17:15.632" v="350" actId="27636"/>
      <pc:docMkLst>
        <pc:docMk/>
      </pc:docMkLst>
      <pc:sldChg chg="modSp mod">
        <pc:chgData name="Brian Cover" userId="ddda4342-5361-46c7-9e97-6d1bc11a3d1b" providerId="ADAL" clId="{DD336A19-B6AA-4456-B1FE-A451A013DEAF}" dt="2023-05-09T06:19:22.315" v="249" actId="20577"/>
        <pc:sldMkLst>
          <pc:docMk/>
          <pc:sldMk cId="4261546900" sldId="258"/>
        </pc:sldMkLst>
        <pc:spChg chg="mod">
          <ac:chgData name="Brian Cover" userId="ddda4342-5361-46c7-9e97-6d1bc11a3d1b" providerId="ADAL" clId="{DD336A19-B6AA-4456-B1FE-A451A013DEAF}" dt="2023-05-09T06:19:22.315" v="249" actId="20577"/>
          <ac:spMkLst>
            <pc:docMk/>
            <pc:sldMk cId="4261546900" sldId="258"/>
            <ac:spMk id="3" creationId="{00000000-0000-0000-0000-000000000000}"/>
          </ac:spMkLst>
        </pc:spChg>
      </pc:sldChg>
      <pc:sldChg chg="modSp mod">
        <pc:chgData name="Brian Cover" userId="ddda4342-5361-46c7-9e97-6d1bc11a3d1b" providerId="ADAL" clId="{DD336A19-B6AA-4456-B1FE-A451A013DEAF}" dt="2023-05-04T13:22:18.545" v="81" actId="20577"/>
        <pc:sldMkLst>
          <pc:docMk/>
          <pc:sldMk cId="1627619141" sldId="275"/>
        </pc:sldMkLst>
        <pc:spChg chg="mod">
          <ac:chgData name="Brian Cover" userId="ddda4342-5361-46c7-9e97-6d1bc11a3d1b" providerId="ADAL" clId="{DD336A19-B6AA-4456-B1FE-A451A013DEAF}" dt="2023-05-04T13:22:18.545" v="81" actId="20577"/>
          <ac:spMkLst>
            <pc:docMk/>
            <pc:sldMk cId="1627619141" sldId="275"/>
            <ac:spMk id="3" creationId="{00000000-0000-0000-0000-000000000000}"/>
          </ac:spMkLst>
        </pc:spChg>
      </pc:sldChg>
      <pc:sldChg chg="modSp mod">
        <pc:chgData name="Brian Cover" userId="ddda4342-5361-46c7-9e97-6d1bc11a3d1b" providerId="ADAL" clId="{DD336A19-B6AA-4456-B1FE-A451A013DEAF}" dt="2023-05-18T09:12:57.759" v="252" actId="6549"/>
        <pc:sldMkLst>
          <pc:docMk/>
          <pc:sldMk cId="4186746055" sldId="287"/>
        </pc:sldMkLst>
        <pc:graphicFrameChg chg="modGraphic">
          <ac:chgData name="Brian Cover" userId="ddda4342-5361-46c7-9e97-6d1bc11a3d1b" providerId="ADAL" clId="{DD336A19-B6AA-4456-B1FE-A451A013DEAF}" dt="2023-05-18T09:12:57.759" v="252" actId="6549"/>
          <ac:graphicFrameMkLst>
            <pc:docMk/>
            <pc:sldMk cId="4186746055" sldId="287"/>
            <ac:graphicFrameMk id="9" creationId="{8B1BD6FD-A910-49C5-BA69-F98904BD0AF5}"/>
          </ac:graphicFrameMkLst>
        </pc:graphicFrameChg>
      </pc:sldChg>
      <pc:sldChg chg="delSp modSp mod delAnim">
        <pc:chgData name="Brian Cover" userId="ddda4342-5361-46c7-9e97-6d1bc11a3d1b" providerId="ADAL" clId="{DD336A19-B6AA-4456-B1FE-A451A013DEAF}" dt="2023-05-18T09:14:50.001" v="293" actId="20577"/>
        <pc:sldMkLst>
          <pc:docMk/>
          <pc:sldMk cId="561826679" sldId="289"/>
        </pc:sldMkLst>
        <pc:spChg chg="del">
          <ac:chgData name="Brian Cover" userId="ddda4342-5361-46c7-9e97-6d1bc11a3d1b" providerId="ADAL" clId="{DD336A19-B6AA-4456-B1FE-A451A013DEAF}" dt="2023-05-18T09:14:43.930" v="281" actId="478"/>
          <ac:spMkLst>
            <pc:docMk/>
            <pc:sldMk cId="561826679" sldId="289"/>
            <ac:spMk id="3" creationId="{B854E7A1-5ECD-27A2-F4F8-E70ACD0B6B6D}"/>
          </ac:spMkLst>
        </pc:spChg>
        <pc:graphicFrameChg chg="modGraphic">
          <ac:chgData name="Brian Cover" userId="ddda4342-5361-46c7-9e97-6d1bc11a3d1b" providerId="ADAL" clId="{DD336A19-B6AA-4456-B1FE-A451A013DEAF}" dt="2023-05-18T09:14:50.001" v="293" actId="20577"/>
          <ac:graphicFrameMkLst>
            <pc:docMk/>
            <pc:sldMk cId="561826679" sldId="289"/>
            <ac:graphicFrameMk id="9" creationId="{8B1BD6FD-A910-49C5-BA69-F98904BD0AF5}"/>
          </ac:graphicFrameMkLst>
        </pc:graphicFrameChg>
      </pc:sldChg>
      <pc:sldChg chg="modSp mod">
        <pc:chgData name="Brian Cover" userId="ddda4342-5361-46c7-9e97-6d1bc11a3d1b" providerId="ADAL" clId="{DD336A19-B6AA-4456-B1FE-A451A013DEAF}" dt="2023-05-18T09:14:28.018" v="280" actId="20577"/>
        <pc:sldMkLst>
          <pc:docMk/>
          <pc:sldMk cId="844470383" sldId="290"/>
        </pc:sldMkLst>
        <pc:graphicFrameChg chg="mod modGraphic">
          <ac:chgData name="Brian Cover" userId="ddda4342-5361-46c7-9e97-6d1bc11a3d1b" providerId="ADAL" clId="{DD336A19-B6AA-4456-B1FE-A451A013DEAF}" dt="2023-05-18T09:14:28.018" v="280" actId="20577"/>
          <ac:graphicFrameMkLst>
            <pc:docMk/>
            <pc:sldMk cId="844470383" sldId="290"/>
            <ac:graphicFrameMk id="9" creationId="{8B1BD6FD-A910-49C5-BA69-F98904BD0AF5}"/>
          </ac:graphicFrameMkLst>
        </pc:graphicFrameChg>
      </pc:sldChg>
      <pc:sldChg chg="modSp mod">
        <pc:chgData name="Brian Cover" userId="ddda4342-5361-46c7-9e97-6d1bc11a3d1b" providerId="ADAL" clId="{DD336A19-B6AA-4456-B1FE-A451A013DEAF}" dt="2023-05-18T09:16:50.517" v="344" actId="14100"/>
        <pc:sldMkLst>
          <pc:docMk/>
          <pc:sldMk cId="722586180" sldId="291"/>
        </pc:sldMkLst>
        <pc:spChg chg="mod">
          <ac:chgData name="Brian Cover" userId="ddda4342-5361-46c7-9e97-6d1bc11a3d1b" providerId="ADAL" clId="{DD336A19-B6AA-4456-B1FE-A451A013DEAF}" dt="2023-05-18T09:16:50.517" v="344" actId="14100"/>
          <ac:spMkLst>
            <pc:docMk/>
            <pc:sldMk cId="722586180" sldId="291"/>
            <ac:spMk id="17" creationId="{0D54AFB5-2B8E-4300-9A94-C1E5CB046B84}"/>
          </ac:spMkLst>
        </pc:spChg>
      </pc:sldChg>
      <pc:sldChg chg="modSp mod">
        <pc:chgData name="Brian Cover" userId="ddda4342-5361-46c7-9e97-6d1bc11a3d1b" providerId="ADAL" clId="{DD336A19-B6AA-4456-B1FE-A451A013DEAF}" dt="2023-05-18T09:16:40.992" v="343" actId="27636"/>
        <pc:sldMkLst>
          <pc:docMk/>
          <pc:sldMk cId="712061166" sldId="293"/>
        </pc:sldMkLst>
        <pc:spChg chg="mod">
          <ac:chgData name="Brian Cover" userId="ddda4342-5361-46c7-9e97-6d1bc11a3d1b" providerId="ADAL" clId="{DD336A19-B6AA-4456-B1FE-A451A013DEAF}" dt="2023-05-18T09:16:40.992" v="343" actId="27636"/>
          <ac:spMkLst>
            <pc:docMk/>
            <pc:sldMk cId="712061166" sldId="293"/>
            <ac:spMk id="3" creationId="{00000000-0000-0000-0000-000000000000}"/>
          </ac:spMkLst>
        </pc:spChg>
      </pc:sldChg>
      <pc:sldChg chg="del">
        <pc:chgData name="Brian Cover" userId="ddda4342-5361-46c7-9e97-6d1bc11a3d1b" providerId="ADAL" clId="{DD336A19-B6AA-4456-B1FE-A451A013DEAF}" dt="2023-05-18T09:17:01.774" v="347" actId="47"/>
        <pc:sldMkLst>
          <pc:docMk/>
          <pc:sldMk cId="2854767908" sldId="294"/>
        </pc:sldMkLst>
      </pc:sldChg>
      <pc:sldChg chg="modSp add mod">
        <pc:chgData name="Brian Cover" userId="ddda4342-5361-46c7-9e97-6d1bc11a3d1b" providerId="ADAL" clId="{DD336A19-B6AA-4456-B1FE-A451A013DEAF}" dt="2023-05-04T14:09:15.646" v="131" actId="14100"/>
        <pc:sldMkLst>
          <pc:docMk/>
          <pc:sldMk cId="1881178974" sldId="296"/>
        </pc:sldMkLst>
        <pc:spChg chg="mod">
          <ac:chgData name="Brian Cover" userId="ddda4342-5361-46c7-9e97-6d1bc11a3d1b" providerId="ADAL" clId="{DD336A19-B6AA-4456-B1FE-A451A013DEAF}" dt="2023-05-04T14:09:01.492" v="129" actId="20577"/>
          <ac:spMkLst>
            <pc:docMk/>
            <pc:sldMk cId="1881178974" sldId="296"/>
            <ac:spMk id="2" creationId="{00000000-0000-0000-0000-000000000000}"/>
          </ac:spMkLst>
        </pc:spChg>
        <pc:spChg chg="mod">
          <ac:chgData name="Brian Cover" userId="ddda4342-5361-46c7-9e97-6d1bc11a3d1b" providerId="ADAL" clId="{DD336A19-B6AA-4456-B1FE-A451A013DEAF}" dt="2023-05-04T14:09:15.646" v="131" actId="14100"/>
          <ac:spMkLst>
            <pc:docMk/>
            <pc:sldMk cId="1881178974" sldId="296"/>
            <ac:spMk id="3" creationId="{00000000-0000-0000-0000-000000000000}"/>
          </ac:spMkLst>
        </pc:spChg>
      </pc:sldChg>
      <pc:sldChg chg="delSp mod delAnim">
        <pc:chgData name="Brian Cover" userId="ddda4342-5361-46c7-9e97-6d1bc11a3d1b" providerId="ADAL" clId="{DD336A19-B6AA-4456-B1FE-A451A013DEAF}" dt="2023-05-18T09:17:11.391" v="348" actId="478"/>
        <pc:sldMkLst>
          <pc:docMk/>
          <pc:sldMk cId="1043233049" sldId="300"/>
        </pc:sldMkLst>
        <pc:spChg chg="del">
          <ac:chgData name="Brian Cover" userId="ddda4342-5361-46c7-9e97-6d1bc11a3d1b" providerId="ADAL" clId="{DD336A19-B6AA-4456-B1FE-A451A013DEAF}" dt="2023-05-18T09:17:11.391" v="348" actId="478"/>
          <ac:spMkLst>
            <pc:docMk/>
            <pc:sldMk cId="1043233049" sldId="300"/>
            <ac:spMk id="15" creationId="{B182B895-73A8-44EB-B3A3-8844479B3C27}"/>
          </ac:spMkLst>
        </pc:spChg>
      </pc:sldChg>
      <pc:sldChg chg="modSp mod">
        <pc:chgData name="Brian Cover" userId="ddda4342-5361-46c7-9e97-6d1bc11a3d1b" providerId="ADAL" clId="{DD336A19-B6AA-4456-B1FE-A451A013DEAF}" dt="2023-05-18T09:17:15.632" v="350" actId="27636"/>
        <pc:sldMkLst>
          <pc:docMk/>
          <pc:sldMk cId="2245358247" sldId="308"/>
        </pc:sldMkLst>
        <pc:spChg chg="mod">
          <ac:chgData name="Brian Cover" userId="ddda4342-5361-46c7-9e97-6d1bc11a3d1b" providerId="ADAL" clId="{DD336A19-B6AA-4456-B1FE-A451A013DEAF}" dt="2023-05-18T09:17:15.632" v="350" actId="27636"/>
          <ac:spMkLst>
            <pc:docMk/>
            <pc:sldMk cId="2245358247" sldId="308"/>
            <ac:spMk id="3" creationId="{00000000-0000-0000-0000-000000000000}"/>
          </ac:spMkLst>
        </pc:spChg>
      </pc:sldChg>
      <pc:sldChg chg="del">
        <pc:chgData name="Brian Cover" userId="ddda4342-5361-46c7-9e97-6d1bc11a3d1b" providerId="ADAL" clId="{DD336A19-B6AA-4456-B1FE-A451A013DEAF}" dt="2023-05-18T09:13:48.064" v="263" actId="47"/>
        <pc:sldMkLst>
          <pc:docMk/>
          <pc:sldMk cId="3058172753" sldId="408"/>
        </pc:sldMkLst>
      </pc:sldChg>
      <pc:sldChg chg="del">
        <pc:chgData name="Brian Cover" userId="ddda4342-5361-46c7-9e97-6d1bc11a3d1b" providerId="ADAL" clId="{DD336A19-B6AA-4456-B1FE-A451A013DEAF}" dt="2023-05-04T11:19:21.825" v="15" actId="47"/>
        <pc:sldMkLst>
          <pc:docMk/>
          <pc:sldMk cId="3553248789" sldId="410"/>
        </pc:sldMkLst>
      </pc:sldChg>
      <pc:sldChg chg="modSp mod">
        <pc:chgData name="Brian Cover" userId="ddda4342-5361-46c7-9e97-6d1bc11a3d1b" providerId="ADAL" clId="{DD336A19-B6AA-4456-B1FE-A451A013DEAF}" dt="2023-05-18T09:13:19.083" v="262" actId="948"/>
        <pc:sldMkLst>
          <pc:docMk/>
          <pc:sldMk cId="920686631" sldId="411"/>
        </pc:sldMkLst>
        <pc:graphicFrameChg chg="modGraphic">
          <ac:chgData name="Brian Cover" userId="ddda4342-5361-46c7-9e97-6d1bc11a3d1b" providerId="ADAL" clId="{DD336A19-B6AA-4456-B1FE-A451A013DEAF}" dt="2023-05-18T09:13:19.083" v="262" actId="948"/>
          <ac:graphicFrameMkLst>
            <pc:docMk/>
            <pc:sldMk cId="920686631" sldId="411"/>
            <ac:graphicFrameMk id="9" creationId="{8B1BD6FD-A910-49C5-BA69-F98904BD0AF5}"/>
          </ac:graphicFrameMkLst>
        </pc:graphicFrameChg>
      </pc:sldChg>
      <pc:sldChg chg="del">
        <pc:chgData name="Brian Cover" userId="ddda4342-5361-46c7-9e97-6d1bc11a3d1b" providerId="ADAL" clId="{DD336A19-B6AA-4456-B1FE-A451A013DEAF}" dt="2023-05-04T11:19:24.448" v="16" actId="47"/>
        <pc:sldMkLst>
          <pc:docMk/>
          <pc:sldMk cId="532345936" sldId="412"/>
        </pc:sldMkLst>
      </pc:sldChg>
      <pc:sldChg chg="modSp del mod">
        <pc:chgData name="Brian Cover" userId="ddda4342-5361-46c7-9e97-6d1bc11a3d1b" providerId="ADAL" clId="{DD336A19-B6AA-4456-B1FE-A451A013DEAF}" dt="2023-05-18T09:16:53.841" v="345" actId="47"/>
        <pc:sldMkLst>
          <pc:docMk/>
          <pc:sldMk cId="3049285124" sldId="413"/>
        </pc:sldMkLst>
        <pc:spChg chg="mod">
          <ac:chgData name="Brian Cover" userId="ddda4342-5361-46c7-9e97-6d1bc11a3d1b" providerId="ADAL" clId="{DD336A19-B6AA-4456-B1FE-A451A013DEAF}" dt="2023-05-18T09:16:12.449" v="333" actId="20577"/>
          <ac:spMkLst>
            <pc:docMk/>
            <pc:sldMk cId="3049285124" sldId="413"/>
            <ac:spMk id="3" creationId="{00000000-0000-0000-0000-000000000000}"/>
          </ac:spMkLst>
        </pc:spChg>
      </pc:sldChg>
      <pc:sldChg chg="delSp del mod delAnim">
        <pc:chgData name="Brian Cover" userId="ddda4342-5361-46c7-9e97-6d1bc11a3d1b" providerId="ADAL" clId="{DD336A19-B6AA-4456-B1FE-A451A013DEAF}" dt="2023-05-18T09:16:53.841" v="345" actId="47"/>
        <pc:sldMkLst>
          <pc:docMk/>
          <pc:sldMk cId="497173647" sldId="414"/>
        </pc:sldMkLst>
        <pc:spChg chg="del">
          <ac:chgData name="Brian Cover" userId="ddda4342-5361-46c7-9e97-6d1bc11a3d1b" providerId="ADAL" clId="{DD336A19-B6AA-4456-B1FE-A451A013DEAF}" dt="2023-05-18T09:15:53.679" v="301" actId="478"/>
          <ac:spMkLst>
            <pc:docMk/>
            <pc:sldMk cId="497173647" sldId="414"/>
            <ac:spMk id="7" creationId="{48080533-7423-60EF-DA2E-7F9A581D0693}"/>
          </ac:spMkLst>
        </pc:spChg>
      </pc:sldChg>
      <pc:sldChg chg="del">
        <pc:chgData name="Brian Cover" userId="ddda4342-5361-46c7-9e97-6d1bc11a3d1b" providerId="ADAL" clId="{DD336A19-B6AA-4456-B1FE-A451A013DEAF}" dt="2023-05-18T09:16:59.710" v="346" actId="47"/>
        <pc:sldMkLst>
          <pc:docMk/>
          <pc:sldMk cId="424504693" sldId="415"/>
        </pc:sldMkLst>
      </pc:sldChg>
      <pc:sldChg chg="del">
        <pc:chgData name="Brian Cover" userId="ddda4342-5361-46c7-9e97-6d1bc11a3d1b" providerId="ADAL" clId="{DD336A19-B6AA-4456-B1FE-A451A013DEAF}" dt="2023-05-18T09:16:59.710" v="346" actId="47"/>
        <pc:sldMkLst>
          <pc:docMk/>
          <pc:sldMk cId="3249046206" sldId="416"/>
        </pc:sldMkLst>
      </pc:sldChg>
      <pc:sldChg chg="modSp add mod">
        <pc:chgData name="Brian Cover" userId="ddda4342-5361-46c7-9e97-6d1bc11a3d1b" providerId="ADAL" clId="{DD336A19-B6AA-4456-B1FE-A451A013DEAF}" dt="2023-05-08T12:05:30.567" v="246" actId="13926"/>
        <pc:sldMkLst>
          <pc:docMk/>
          <pc:sldMk cId="122983523" sldId="417"/>
        </pc:sldMkLst>
        <pc:spChg chg="mod">
          <ac:chgData name="Brian Cover" userId="ddda4342-5361-46c7-9e97-6d1bc11a3d1b" providerId="ADAL" clId="{DD336A19-B6AA-4456-B1FE-A451A013DEAF}" dt="2023-05-08T12:05:30.567" v="246" actId="13926"/>
          <ac:spMkLst>
            <pc:docMk/>
            <pc:sldMk cId="122983523" sldId="417"/>
            <ac:spMk id="2" creationId="{00000000-0000-0000-0000-000000000000}"/>
          </ac:spMkLst>
        </pc:spChg>
        <pc:spChg chg="mod">
          <ac:chgData name="Brian Cover" userId="ddda4342-5361-46c7-9e97-6d1bc11a3d1b" providerId="ADAL" clId="{DD336A19-B6AA-4456-B1FE-A451A013DEAF}" dt="2023-05-08T12:05:24.902" v="245" actId="6549"/>
          <ac:spMkLst>
            <pc:docMk/>
            <pc:sldMk cId="122983523" sldId="417"/>
            <ac:spMk id="13" creationId="{9655E3C6-0C2E-4888-B7DB-7095552922AB}"/>
          </ac:spMkLst>
        </pc:spChg>
      </pc:sldChg>
      <pc:sldChg chg="del">
        <pc:chgData name="Brian Cover" userId="ddda4342-5361-46c7-9e97-6d1bc11a3d1b" providerId="ADAL" clId="{DD336A19-B6AA-4456-B1FE-A451A013DEAF}" dt="2023-05-04T11:20:07.576" v="17" actId="47"/>
        <pc:sldMkLst>
          <pc:docMk/>
          <pc:sldMk cId="304908370" sldId="417"/>
        </pc:sldMkLst>
      </pc:sldChg>
      <pc:sldChg chg="del">
        <pc:chgData name="Brian Cover" userId="ddda4342-5361-46c7-9e97-6d1bc11a3d1b" providerId="ADAL" clId="{DD336A19-B6AA-4456-B1FE-A451A013DEAF}" dt="2023-05-04T11:20:07.576" v="17" actId="47"/>
        <pc:sldMkLst>
          <pc:docMk/>
          <pc:sldMk cId="2483637266" sldId="4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30E08F2E-5F06-4CE2-A139-452A1382A6F0}" type="datetimeFigureOut">
              <a:rPr lang="en-US"/>
              <a:t>5/18/2023</a:t>
            </a:fld>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A4C5DC6-1594-414D-9341-ABA08739246C}" type="datetimeFigureOut">
              <a:rPr lang="en-US"/>
              <a:t>5/18/2023</a:t>
            </a:fld>
            <a:endParaRP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5/18/2023</a:t>
            </a:fld>
            <a:endParaRPr lang="en-US"/>
          </a:p>
        </p:txBody>
      </p:sp>
      <p:sp>
        <p:nvSpPr>
          <p:cNvPr id="5" name="Footer Placeholder 4"/>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5/18/2023</a:t>
            </a:fld>
            <a:endParaRPr lang="en-US"/>
          </a:p>
        </p:txBody>
      </p:sp>
      <p:sp>
        <p:nvSpPr>
          <p:cNvPr id="5" name="Footer Placeholder 4"/>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5/18/2023</a:t>
            </a:fld>
            <a:endParaRPr lang="en-US"/>
          </a:p>
        </p:txBody>
      </p:sp>
      <p:sp>
        <p:nvSpPr>
          <p:cNvPr id="6" name="Footer Placeholder 5"/>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
        <p:nvSpPr>
          <p:cNvPr id="7" name="Date Placeholder 6"/>
          <p:cNvSpPr>
            <a:spLocks noGrp="1"/>
          </p:cNvSpPr>
          <p:nvPr>
            <p:ph type="dt" sz="half" idx="10"/>
          </p:nvPr>
        </p:nvSpPr>
        <p:spPr/>
        <p:txBody>
          <a:bodyPr/>
          <a:lstStyle/>
          <a:p>
            <a:fld id="{94C81B4D-F060-418E-A958-B2BDC1A258F8}" type="datetime1">
              <a:rPr lang="en-US" smtClean="0"/>
              <a:pPr/>
              <a:t>5/18/2023</a:t>
            </a:fld>
            <a:endParaRPr lang="en-US"/>
          </a:p>
        </p:txBody>
      </p:sp>
      <p:sp>
        <p:nvSpPr>
          <p:cNvPr id="8" name="Footer Placeholder 7"/>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5/18/2023</a:t>
            </a:fld>
            <a:endParaRPr lang="en-US"/>
          </a:p>
        </p:txBody>
      </p:sp>
      <p:sp>
        <p:nvSpPr>
          <p:cNvPr id="4" name="Footer Placeholder 3"/>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5/18/2023</a:t>
            </a:fld>
            <a:endParaRPr lang="en-US"/>
          </a:p>
        </p:txBody>
      </p:sp>
      <p:sp>
        <p:nvSpPr>
          <p:cNvPr id="3" name="Footer Placeholder 2"/>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5/18/2023</a:t>
            </a:fld>
            <a:endParaRPr lang="en-US"/>
          </a:p>
        </p:txBody>
      </p:sp>
      <p:sp>
        <p:nvSpPr>
          <p:cNvPr id="6" name="Footer Placeholder 5"/>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5/18/2023</a:t>
            </a:fld>
            <a:endParaRPr lang="en-US"/>
          </a:p>
        </p:txBody>
      </p:sp>
      <p:sp>
        <p:nvSpPr>
          <p:cNvPr id="6" name="Footer Placeholder 5"/>
          <p:cNvSpPr>
            <a:spLocks noGrp="1"/>
          </p:cNvSpPr>
          <p:nvPr>
            <p:ph type="ftr" sz="quarter" idx="11"/>
          </p:nvPr>
        </p:nvSpPr>
        <p:spPr/>
        <p:txBody>
          <a:bodyPr/>
          <a:lstStyle>
            <a:lvl1pPr>
              <a:defRPr/>
            </a:lvl1pPr>
          </a:lstStyle>
          <a:p>
            <a:r>
              <a:rPr lang="en-US"/>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5/18/2023</a:t>
            </a:fld>
            <a:endParaRPr lang="en-US"/>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dsr.mitpress.mit.edu/pub/9qtvk9q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lbosrandomthoughts.blogspot.com/2012/04/cartoon-saturday_28.html"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73724276@N00/127908847"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73724276@N00/127908847"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urzy.cz/kurzy-men/grafy/CHF-US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Financial Statements for 2022</a:t>
            </a:r>
            <a:br>
              <a:rPr lang="en-US" dirty="0"/>
            </a:br>
            <a:endParaRPr lang="en-US" dirty="0"/>
          </a:p>
        </p:txBody>
      </p:sp>
      <p:sp>
        <p:nvSpPr>
          <p:cNvPr id="3" name="Subtitle 2"/>
          <p:cNvSpPr>
            <a:spLocks noGrp="1"/>
          </p:cNvSpPr>
          <p:nvPr>
            <p:ph type="subTitle" idx="1"/>
          </p:nvPr>
        </p:nvSpPr>
        <p:spPr>
          <a:xfrm>
            <a:off x="1751777" y="5068957"/>
            <a:ext cx="4846320" cy="760993"/>
          </a:xfrm>
        </p:spPr>
        <p:txBody>
          <a:bodyPr>
            <a:normAutofit lnSpcReduction="10000"/>
          </a:bodyPr>
          <a:lstStyle/>
          <a:p>
            <a:r>
              <a:rPr lang="en-US" dirty="0"/>
              <a:t>FINAC-43</a:t>
            </a:r>
          </a:p>
          <a:p>
            <a:r>
              <a:rPr lang="en-US" dirty="0"/>
              <a:t>20 May 2023</a:t>
            </a:r>
          </a:p>
          <a:p>
            <a:r>
              <a:rPr lang="en-US" dirty="0"/>
              <a:t>EC-77/Doc 5 and EC-77/INF 5(1)</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Overall Analysis of 2022</a:t>
            </a:r>
          </a:p>
        </p:txBody>
      </p:sp>
      <p:sp>
        <p:nvSpPr>
          <p:cNvPr id="5" name="Text Placeholder 4"/>
          <p:cNvSpPr>
            <a:spLocks noGrp="1"/>
          </p:cNvSpPr>
          <p:nvPr>
            <p:ph type="body" idx="1"/>
          </p:nvPr>
        </p:nvSpPr>
        <p:spPr/>
        <p:txBody>
          <a:bodyPr/>
          <a:lstStyle/>
          <a:p>
            <a:r>
              <a:rPr lang="en-US"/>
              <a:t>Statement of Financial Performance</a:t>
            </a:r>
          </a:p>
        </p:txBody>
      </p:sp>
    </p:spTree>
    <p:extLst>
      <p:ext uri="{BB962C8B-B14F-4D97-AF65-F5344CB8AC3E}">
        <p14:creationId xmlns:p14="http://schemas.microsoft.com/office/powerpoint/2010/main" val="6014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Revenues</a:t>
            </a:r>
          </a:p>
        </p:txBody>
      </p:sp>
      <p:sp>
        <p:nvSpPr>
          <p:cNvPr id="4" name="Slide Number Placeholder 3"/>
          <p:cNvSpPr>
            <a:spLocks noGrp="1"/>
          </p:cNvSpPr>
          <p:nvPr>
            <p:ph type="sldNum" sz="quarter" idx="12"/>
          </p:nvPr>
        </p:nvSpPr>
        <p:spPr/>
        <p:txBody>
          <a:bodyPr/>
          <a:lstStyle/>
          <a:p>
            <a:fld id="{9CD8D479-8942-46E8-A226-A4E01F7A105C}" type="slidenum">
              <a:rPr lang="en-US" smtClean="0"/>
              <a:t>11</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8" name="Content Placeholder 7">
            <a:extLst>
              <a:ext uri="{FF2B5EF4-FFF2-40B4-BE49-F238E27FC236}">
                <a16:creationId xmlns:a16="http://schemas.microsoft.com/office/drawing/2014/main" id="{CE34AF4A-DD62-4950-A800-9EA82DFBA8CF}"/>
              </a:ext>
            </a:extLst>
          </p:cNvPr>
          <p:cNvGraphicFramePr>
            <a:graphicFrameLocks noGrp="1"/>
          </p:cNvGraphicFramePr>
          <p:nvPr>
            <p:ph idx="1"/>
            <p:extLst>
              <p:ext uri="{D42A27DB-BD31-4B8C-83A1-F6EECF244321}">
                <p14:modId xmlns:p14="http://schemas.microsoft.com/office/powerpoint/2010/main" val="1951514772"/>
              </p:ext>
            </p:extLst>
          </p:nvPr>
        </p:nvGraphicFramePr>
        <p:xfrm>
          <a:off x="1014801" y="1846218"/>
          <a:ext cx="9887298" cy="3614060"/>
        </p:xfrm>
        <a:graphic>
          <a:graphicData uri="http://schemas.openxmlformats.org/drawingml/2006/table">
            <a:tbl>
              <a:tblPr firstRow="1" firstCol="1" bandRow="1">
                <a:tableStyleId>{3B4B98B0-60AC-42C2-AFA5-B58CD77FA1E5}</a:tableStyleId>
              </a:tblPr>
              <a:tblGrid>
                <a:gridCol w="3631082">
                  <a:extLst>
                    <a:ext uri="{9D8B030D-6E8A-4147-A177-3AD203B41FA5}">
                      <a16:colId xmlns:a16="http://schemas.microsoft.com/office/drawing/2014/main" val="1080019042"/>
                    </a:ext>
                  </a:extLst>
                </a:gridCol>
                <a:gridCol w="1514545">
                  <a:extLst>
                    <a:ext uri="{9D8B030D-6E8A-4147-A177-3AD203B41FA5}">
                      <a16:colId xmlns:a16="http://schemas.microsoft.com/office/drawing/2014/main" val="1982083485"/>
                    </a:ext>
                  </a:extLst>
                </a:gridCol>
                <a:gridCol w="1515670">
                  <a:extLst>
                    <a:ext uri="{9D8B030D-6E8A-4147-A177-3AD203B41FA5}">
                      <a16:colId xmlns:a16="http://schemas.microsoft.com/office/drawing/2014/main" val="1784459520"/>
                    </a:ext>
                  </a:extLst>
                </a:gridCol>
                <a:gridCol w="1550551">
                  <a:extLst>
                    <a:ext uri="{9D8B030D-6E8A-4147-A177-3AD203B41FA5}">
                      <a16:colId xmlns:a16="http://schemas.microsoft.com/office/drawing/2014/main" val="3830921958"/>
                    </a:ext>
                  </a:extLst>
                </a:gridCol>
                <a:gridCol w="1675450">
                  <a:extLst>
                    <a:ext uri="{9D8B030D-6E8A-4147-A177-3AD203B41FA5}">
                      <a16:colId xmlns:a16="http://schemas.microsoft.com/office/drawing/2014/main" val="865230266"/>
                    </a:ext>
                  </a:extLst>
                </a:gridCol>
              </a:tblGrid>
              <a:tr h="617410">
                <a:tc>
                  <a:txBody>
                    <a:bodyPr/>
                    <a:lstStyle/>
                    <a:p>
                      <a:pPr algn="just">
                        <a:spcBef>
                          <a:spcPts val="1200"/>
                        </a:spcBef>
                        <a:spcAft>
                          <a:spcPts val="0"/>
                        </a:spcAft>
                      </a:pPr>
                      <a:r>
                        <a:rPr lang="en-US" sz="2000">
                          <a:effectLst/>
                        </a:rPr>
                        <a:t>Revenue Category</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algn="ctr">
                        <a:spcBef>
                          <a:spcPts val="1200"/>
                        </a:spcBef>
                        <a:spcAft>
                          <a:spcPts val="0"/>
                        </a:spcAft>
                      </a:pPr>
                      <a:r>
                        <a:rPr lang="en-US" sz="2000" dirty="0">
                          <a:effectLst/>
                        </a:rPr>
                        <a:t>2022</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2000" dirty="0">
                          <a:effectLst/>
                        </a:rPr>
                        <a:t>2021</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2000">
                          <a:effectLst/>
                        </a:rPr>
                        <a:t>Difference</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2000">
                          <a:effectLst/>
                        </a:rPr>
                        <a:t>Change (%)</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extLst>
                  <a:ext uri="{0D108BD9-81ED-4DB2-BD59-A6C34878D82A}">
                    <a16:rowId xmlns:a16="http://schemas.microsoft.com/office/drawing/2014/main" val="1585890507"/>
                  </a:ext>
                </a:extLst>
              </a:tr>
              <a:tr h="495082">
                <a:tc>
                  <a:txBody>
                    <a:bodyPr/>
                    <a:lstStyle/>
                    <a:p>
                      <a:pPr marL="180340" algn="just">
                        <a:spcBef>
                          <a:spcPts val="1200"/>
                        </a:spcBef>
                        <a:spcAft>
                          <a:spcPts val="0"/>
                        </a:spcAft>
                      </a:pPr>
                      <a:r>
                        <a:rPr lang="en-US" sz="2000">
                          <a:effectLst/>
                        </a:rPr>
                        <a:t>Assessed Contributions</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67,886</a:t>
                      </a:r>
                    </a:p>
                  </a:txBody>
                  <a:tcPr marL="68580" marR="68580" marT="0" marB="0" anchor="b"/>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67,886</a:t>
                      </a:r>
                    </a:p>
                  </a:txBody>
                  <a:tcPr marL="68580" marR="68580" marT="0"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0</a:t>
                      </a:r>
                    </a:p>
                  </a:txBody>
                  <a:tcPr marL="4763" marR="4763" marT="4763" marB="0" anchor="b"/>
                </a:tc>
                <a:tc>
                  <a:txBody>
                    <a:bodyPr/>
                    <a:lstStyle/>
                    <a:p>
                      <a:pPr marL="0" algn="r" defTabSz="914400" rtl="0" eaLnBrk="1" fontAlgn="b" latinLnBrk="0" hangingPunct="1">
                        <a:spcBef>
                          <a:spcPts val="1200"/>
                        </a:spcBef>
                        <a:spcAft>
                          <a:spcPts val="0"/>
                        </a:spcAft>
                      </a:pPr>
                      <a:r>
                        <a:rPr lang="en-US" sz="2000" kern="1200">
                          <a:solidFill>
                            <a:schemeClr val="tx1"/>
                          </a:solidFill>
                          <a:effectLst/>
                          <a:latin typeface="+mn-lt"/>
                          <a:ea typeface="+mn-ea"/>
                          <a:cs typeface="+mn-cs"/>
                        </a:rPr>
                        <a:t>0%</a:t>
                      </a:r>
                    </a:p>
                  </a:txBody>
                  <a:tcPr marL="4763" marR="4763" marT="4763" marB="0" anchor="b"/>
                </a:tc>
                <a:extLst>
                  <a:ext uri="{0D108BD9-81ED-4DB2-BD59-A6C34878D82A}">
                    <a16:rowId xmlns:a16="http://schemas.microsoft.com/office/drawing/2014/main" val="3197495902"/>
                  </a:ext>
                </a:extLst>
              </a:tr>
              <a:tr h="495082">
                <a:tc>
                  <a:txBody>
                    <a:bodyPr/>
                    <a:lstStyle/>
                    <a:p>
                      <a:pPr marL="180340" algn="just">
                        <a:spcBef>
                          <a:spcPts val="1200"/>
                        </a:spcBef>
                        <a:spcAft>
                          <a:spcPts val="0"/>
                        </a:spcAft>
                      </a:pPr>
                      <a:r>
                        <a:rPr lang="en-US" sz="2000">
                          <a:effectLst/>
                        </a:rPr>
                        <a:t>Voluntary Contributions</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22,879</a:t>
                      </a:r>
                    </a:p>
                  </a:txBody>
                  <a:tcPr marL="68580" marR="68580" marT="0" marB="0" anchor="b"/>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18,</a:t>
                      </a:r>
                      <a:r>
                        <a:rPr lang="en-GB" sz="2000" kern="1200" dirty="0">
                          <a:solidFill>
                            <a:schemeClr val="tx1"/>
                          </a:solidFill>
                          <a:effectLst/>
                          <a:latin typeface="+mn-lt"/>
                          <a:ea typeface="+mn-ea"/>
                          <a:cs typeface="+mn-cs"/>
                        </a:rPr>
                        <a:t>879</a:t>
                      </a:r>
                      <a:endParaRPr lang="en-US" sz="2000" kern="1200" dirty="0">
                        <a:solidFill>
                          <a:schemeClr val="tx1"/>
                        </a:solidFill>
                        <a:effectLst/>
                        <a:latin typeface="+mn-lt"/>
                        <a:ea typeface="+mn-ea"/>
                        <a:cs typeface="+mn-cs"/>
                      </a:endParaRPr>
                    </a:p>
                  </a:txBody>
                  <a:tcPr marL="68580" marR="68580" marT="0"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4,000</a:t>
                      </a:r>
                    </a:p>
                  </a:txBody>
                  <a:tcPr marL="4763" marR="4763" marT="4763" marB="0" anchor="b"/>
                </a:tc>
                <a:tc>
                  <a:txBody>
                    <a:bodyPr/>
                    <a:lstStyle/>
                    <a:p>
                      <a:pPr marL="0" algn="r" defTabSz="914400" rtl="0" eaLnBrk="1" fontAlgn="b" latinLnBrk="0" hangingPunct="1">
                        <a:spcBef>
                          <a:spcPts val="1200"/>
                        </a:spcBef>
                        <a:spcAft>
                          <a:spcPts val="0"/>
                        </a:spcAft>
                      </a:pPr>
                      <a:r>
                        <a:rPr lang="en-US" sz="2000" kern="1200">
                          <a:solidFill>
                            <a:schemeClr val="tx1"/>
                          </a:solidFill>
                          <a:effectLst/>
                          <a:latin typeface="+mn-lt"/>
                          <a:ea typeface="+mn-ea"/>
                          <a:cs typeface="+mn-cs"/>
                        </a:rPr>
                        <a:t>21%</a:t>
                      </a:r>
                    </a:p>
                  </a:txBody>
                  <a:tcPr marL="4763" marR="4763" marT="4763" marB="0" anchor="b"/>
                </a:tc>
                <a:extLst>
                  <a:ext uri="{0D108BD9-81ED-4DB2-BD59-A6C34878D82A}">
                    <a16:rowId xmlns:a16="http://schemas.microsoft.com/office/drawing/2014/main" val="1798738790"/>
                  </a:ext>
                </a:extLst>
              </a:tr>
              <a:tr h="495082">
                <a:tc>
                  <a:txBody>
                    <a:bodyPr/>
                    <a:lstStyle/>
                    <a:p>
                      <a:pPr marL="180340" algn="just">
                        <a:spcBef>
                          <a:spcPts val="1200"/>
                        </a:spcBef>
                        <a:spcAft>
                          <a:spcPts val="0"/>
                        </a:spcAft>
                      </a:pPr>
                      <a:r>
                        <a:rPr lang="en-US" sz="2000">
                          <a:effectLst/>
                        </a:rPr>
                        <a:t>Revenue from Services</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1,161</a:t>
                      </a:r>
                    </a:p>
                  </a:txBody>
                  <a:tcPr marL="68580" marR="68580" marT="0" marB="0" anchor="b"/>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a:t>
                      </a:r>
                      <a:r>
                        <a:rPr lang="en-GB" sz="2000" kern="1200" dirty="0">
                          <a:solidFill>
                            <a:schemeClr val="tx1"/>
                          </a:solidFill>
                          <a:effectLst/>
                          <a:latin typeface="+mn-lt"/>
                          <a:ea typeface="+mn-ea"/>
                          <a:cs typeface="+mn-cs"/>
                        </a:rPr>
                        <a:t>885</a:t>
                      </a:r>
                      <a:endParaRPr lang="en-US" sz="2000" kern="1200" dirty="0">
                        <a:solidFill>
                          <a:schemeClr val="tx1"/>
                        </a:solidFill>
                        <a:effectLst/>
                        <a:latin typeface="+mn-lt"/>
                        <a:ea typeface="+mn-ea"/>
                        <a:cs typeface="+mn-cs"/>
                      </a:endParaRPr>
                    </a:p>
                  </a:txBody>
                  <a:tcPr marL="68580" marR="68580" marT="0"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(724)</a:t>
                      </a:r>
                    </a:p>
                  </a:txBody>
                  <a:tcPr marL="4763" marR="4763" marT="4763"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(38%)</a:t>
                      </a:r>
                    </a:p>
                  </a:txBody>
                  <a:tcPr marL="4763" marR="4763" marT="4763" marB="0" anchor="b"/>
                </a:tc>
                <a:extLst>
                  <a:ext uri="{0D108BD9-81ED-4DB2-BD59-A6C34878D82A}">
                    <a16:rowId xmlns:a16="http://schemas.microsoft.com/office/drawing/2014/main" val="3056647908"/>
                  </a:ext>
                </a:extLst>
              </a:tr>
              <a:tr h="495082">
                <a:tc>
                  <a:txBody>
                    <a:bodyPr/>
                    <a:lstStyle/>
                    <a:p>
                      <a:pPr marL="180340" algn="just">
                        <a:spcBef>
                          <a:spcPts val="1200"/>
                        </a:spcBef>
                        <a:spcAft>
                          <a:spcPts val="0"/>
                        </a:spcAft>
                      </a:pPr>
                      <a:r>
                        <a:rPr lang="en-US" sz="2000">
                          <a:effectLst/>
                        </a:rPr>
                        <a:t>Other Revenue</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1,183</a:t>
                      </a:r>
                    </a:p>
                  </a:txBody>
                  <a:tcPr marL="68580" marR="68580" marT="0" marB="0" anchor="b"/>
                </a:tc>
                <a:tc>
                  <a:txBody>
                    <a:bodyPr/>
                    <a:lstStyle/>
                    <a:p>
                      <a:pPr marL="0" algn="r" defTabSz="914400" rtl="0" eaLnBrk="1" latinLnBrk="0" hangingPunct="1">
                        <a:spcBef>
                          <a:spcPts val="1200"/>
                        </a:spcBef>
                        <a:spcAft>
                          <a:spcPts val="0"/>
                        </a:spcAft>
                      </a:pPr>
                      <a:r>
                        <a:rPr lang="en-GB" sz="2000" kern="1200" dirty="0">
                          <a:solidFill>
                            <a:schemeClr val="tx1"/>
                          </a:solidFill>
                          <a:effectLst/>
                          <a:latin typeface="+mn-lt"/>
                          <a:ea typeface="+mn-ea"/>
                          <a:cs typeface="+mn-cs"/>
                        </a:rPr>
                        <a:t>2,861</a:t>
                      </a:r>
                      <a:endParaRPr lang="en-US" sz="2000" kern="1200" dirty="0">
                        <a:solidFill>
                          <a:schemeClr val="tx1"/>
                        </a:solidFill>
                        <a:effectLst/>
                        <a:latin typeface="+mn-lt"/>
                        <a:ea typeface="+mn-ea"/>
                        <a:cs typeface="+mn-cs"/>
                      </a:endParaRPr>
                    </a:p>
                  </a:txBody>
                  <a:tcPr marL="68580" marR="68580" marT="0"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(1,678)</a:t>
                      </a:r>
                    </a:p>
                  </a:txBody>
                  <a:tcPr marL="4763" marR="4763" marT="4763" marB="0" anchor="b"/>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(59%)</a:t>
                      </a:r>
                    </a:p>
                  </a:txBody>
                  <a:tcPr marL="4763" marR="4763" marT="4763" marB="0" anchor="b"/>
                </a:tc>
                <a:extLst>
                  <a:ext uri="{0D108BD9-81ED-4DB2-BD59-A6C34878D82A}">
                    <a16:rowId xmlns:a16="http://schemas.microsoft.com/office/drawing/2014/main" val="4092122696"/>
                  </a:ext>
                </a:extLst>
              </a:tr>
              <a:tr h="495082">
                <a:tc>
                  <a:txBody>
                    <a:bodyPr/>
                    <a:lstStyle/>
                    <a:p>
                      <a:pPr marL="180340" algn="just">
                        <a:spcBef>
                          <a:spcPts val="1200"/>
                        </a:spcBef>
                        <a:spcAft>
                          <a:spcPts val="0"/>
                        </a:spcAft>
                      </a:pPr>
                      <a:r>
                        <a:rPr lang="en-US" sz="2000">
                          <a:effectLst/>
                        </a:rPr>
                        <a:t>In-Kind Contributions</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1,870</a:t>
                      </a:r>
                    </a:p>
                  </a:txBody>
                  <a:tcPr marL="68580" marR="68580" marT="0" marB="0" anchor="b">
                    <a:lnB w="12700" cap="flat" cmpd="sng" algn="ctr">
                      <a:solidFill>
                        <a:schemeClr val="tx1"/>
                      </a:solidFill>
                      <a:prstDash val="solid"/>
                      <a:round/>
                      <a:headEnd type="none" w="med" len="med"/>
                      <a:tailEnd type="none" w="med" len="med"/>
                    </a:lnB>
                  </a:tcP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1,870</a:t>
                      </a:r>
                    </a:p>
                  </a:txBody>
                  <a:tcPr marL="68580" marR="68580" marT="0" marB="0" anchor="b">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spcBef>
                          <a:spcPts val="1200"/>
                        </a:spcBef>
                        <a:spcAft>
                          <a:spcPts val="0"/>
                        </a:spcAft>
                      </a:pPr>
                      <a:r>
                        <a:rPr lang="en-US" sz="2000" kern="1200">
                          <a:solidFill>
                            <a:schemeClr val="tx1"/>
                          </a:solidFill>
                          <a:effectLst/>
                          <a:latin typeface="+mn-lt"/>
                          <a:ea typeface="+mn-ea"/>
                          <a:cs typeface="+mn-cs"/>
                        </a:rPr>
                        <a:t>0</a:t>
                      </a:r>
                    </a:p>
                  </a:txBody>
                  <a:tcPr marL="4763" marR="4763" marT="4763" marB="0" anchor="b">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0%</a:t>
                      </a:r>
                    </a:p>
                  </a:txBody>
                  <a:tcPr marL="4763" marR="4763" marT="476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119240"/>
                  </a:ext>
                </a:extLst>
              </a:tr>
              <a:tr h="521240">
                <a:tc>
                  <a:txBody>
                    <a:bodyPr/>
                    <a:lstStyle/>
                    <a:p>
                      <a:pPr algn="just">
                        <a:spcBef>
                          <a:spcPts val="1200"/>
                        </a:spcBef>
                        <a:spcAft>
                          <a:spcPts val="0"/>
                        </a:spcAft>
                      </a:pPr>
                      <a:r>
                        <a:rPr lang="en-US" sz="2000">
                          <a:effectLst/>
                        </a:rPr>
                        <a:t>Total Revenue</a:t>
                      </a:r>
                      <a:endParaRPr lang="en-US" sz="2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2000" kern="1200" dirty="0">
                          <a:solidFill>
                            <a:schemeClr val="tx1"/>
                          </a:solidFill>
                          <a:effectLst/>
                          <a:latin typeface="+mn-lt"/>
                          <a:ea typeface="+mn-ea"/>
                          <a:cs typeface="+mn-cs"/>
                        </a:rPr>
                        <a:t>94,979</a:t>
                      </a: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algn="r" defTabSz="914400" rtl="0" eaLnBrk="1" latinLnBrk="0" hangingPunct="1">
                        <a:spcBef>
                          <a:spcPts val="1200"/>
                        </a:spcBef>
                        <a:spcAft>
                          <a:spcPts val="0"/>
                        </a:spcAft>
                      </a:pPr>
                      <a:r>
                        <a:rPr lang="en-GB" sz="2000" kern="1200" dirty="0">
                          <a:solidFill>
                            <a:schemeClr val="tx1"/>
                          </a:solidFill>
                          <a:effectLst/>
                          <a:latin typeface="+mn-lt"/>
                          <a:ea typeface="+mn-ea"/>
                          <a:cs typeface="+mn-cs"/>
                        </a:rPr>
                        <a:t>93,381</a:t>
                      </a:r>
                      <a:endParaRPr lang="en-US" sz="2000" kern="1200" dirty="0">
                        <a:solidFill>
                          <a:schemeClr val="tx1"/>
                        </a:solidFill>
                        <a:effectLst/>
                        <a:latin typeface="+mn-lt"/>
                        <a:ea typeface="+mn-ea"/>
                        <a:cs typeface="+mn-cs"/>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spcBef>
                          <a:spcPts val="1200"/>
                        </a:spcBef>
                        <a:spcAft>
                          <a:spcPts val="0"/>
                        </a:spcAft>
                      </a:pPr>
                      <a:r>
                        <a:rPr lang="en-US" sz="2000" kern="1200">
                          <a:solidFill>
                            <a:schemeClr val="tx1"/>
                          </a:solidFill>
                          <a:effectLst/>
                          <a:latin typeface="+mn-lt"/>
                          <a:ea typeface="+mn-ea"/>
                          <a:cs typeface="+mn-cs"/>
                        </a:rPr>
                        <a:t>1,598</a:t>
                      </a:r>
                    </a:p>
                  </a:txBody>
                  <a:tcPr marL="4763" marR="4763" marT="4763" marB="0" anchor="b">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spcBef>
                          <a:spcPts val="1200"/>
                        </a:spcBef>
                        <a:spcAft>
                          <a:spcPts val="0"/>
                        </a:spcAft>
                      </a:pPr>
                      <a:r>
                        <a:rPr lang="en-US" sz="2000" kern="1200" dirty="0">
                          <a:solidFill>
                            <a:schemeClr val="tx1"/>
                          </a:solidFill>
                          <a:effectLst/>
                          <a:latin typeface="+mn-lt"/>
                          <a:ea typeface="+mn-ea"/>
                          <a:cs typeface="+mn-cs"/>
                        </a:rPr>
                        <a:t>2%</a:t>
                      </a:r>
                    </a:p>
                  </a:txBody>
                  <a:tcPr marL="4763" marR="4763" marT="476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85173325"/>
                  </a:ext>
                </a:extLst>
              </a:tr>
            </a:tbl>
          </a:graphicData>
        </a:graphic>
      </p:graphicFrame>
      <p:sp>
        <p:nvSpPr>
          <p:cNvPr id="9" name="TextBox 8">
            <a:extLst>
              <a:ext uri="{FF2B5EF4-FFF2-40B4-BE49-F238E27FC236}">
                <a16:creationId xmlns:a16="http://schemas.microsoft.com/office/drawing/2014/main" id="{888A4440-7CF3-4447-9051-0BB3D9095D10}"/>
              </a:ext>
            </a:extLst>
          </p:cNvPr>
          <p:cNvSpPr txBox="1"/>
          <p:nvPr/>
        </p:nvSpPr>
        <p:spPr>
          <a:xfrm>
            <a:off x="6096000" y="1476886"/>
            <a:ext cx="1828800" cy="369332"/>
          </a:xfrm>
          <a:prstGeom prst="rect">
            <a:avLst/>
          </a:prstGeom>
          <a:noFill/>
        </p:spPr>
        <p:txBody>
          <a:bodyPr wrap="square" rtlCol="0">
            <a:spAutoFit/>
          </a:bodyPr>
          <a:lstStyle/>
          <a:p>
            <a:r>
              <a:rPr lang="en-US" i="1"/>
              <a:t>(in 000’s of CHF)</a:t>
            </a:r>
          </a:p>
        </p:txBody>
      </p:sp>
      <p:sp>
        <p:nvSpPr>
          <p:cNvPr id="3" name="Oval 2">
            <a:extLst>
              <a:ext uri="{FF2B5EF4-FFF2-40B4-BE49-F238E27FC236}">
                <a16:creationId xmlns:a16="http://schemas.microsoft.com/office/drawing/2014/main" id="{7B3E70F7-271C-F786-EC43-7AAD85CFD16B}"/>
              </a:ext>
            </a:extLst>
          </p:cNvPr>
          <p:cNvSpPr/>
          <p:nvPr/>
        </p:nvSpPr>
        <p:spPr>
          <a:xfrm>
            <a:off x="8432800" y="2599267"/>
            <a:ext cx="990600" cy="21166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Revenues</a:t>
            </a:r>
          </a:p>
        </p:txBody>
      </p:sp>
      <p:sp>
        <p:nvSpPr>
          <p:cNvPr id="3" name="Content Placeholder 2"/>
          <p:cNvSpPr>
            <a:spLocks noGrp="1"/>
          </p:cNvSpPr>
          <p:nvPr>
            <p:ph idx="1"/>
          </p:nvPr>
        </p:nvSpPr>
        <p:spPr/>
        <p:txBody>
          <a:bodyPr vert="horz" lIns="91440" tIns="45720" rIns="91440" bIns="45720" rtlCol="0" anchor="t">
            <a:normAutofit/>
          </a:bodyPr>
          <a:lstStyle/>
          <a:p>
            <a:pPr marL="210185" lvl="1" indent="-210185">
              <a:spcBef>
                <a:spcPts val="1100"/>
              </a:spcBef>
              <a:tabLst>
                <a:tab pos="354965" algn="l"/>
                <a:tab pos="355600" algn="l"/>
              </a:tabLst>
            </a:pPr>
            <a:r>
              <a:rPr lang="en-US" sz="2400" dirty="0"/>
              <a:t>Consistent level of Assessed Contributions revenue due to annual split of biennial budget</a:t>
            </a:r>
            <a:endParaRPr lang="en-US" dirty="0"/>
          </a:p>
          <a:p>
            <a:pPr marL="210185" lvl="1" indent="-210185">
              <a:spcBef>
                <a:spcPts val="1100"/>
              </a:spcBef>
              <a:tabLst>
                <a:tab pos="354965" algn="l"/>
                <a:tab pos="355600" algn="l"/>
              </a:tabLst>
            </a:pPr>
            <a:r>
              <a:rPr lang="en-US" sz="2400" dirty="0"/>
              <a:t>Voluntary contribution revenue increased as a result of reduced COVID-19 pandemic restrictions on implementation and increased overall level of contributions for climate adaptation and mitigation.</a:t>
            </a:r>
          </a:p>
          <a:p>
            <a:pPr marL="210185" lvl="1" indent="-210185">
              <a:spcBef>
                <a:spcPts val="1100"/>
              </a:spcBef>
              <a:tabLst>
                <a:tab pos="354965" algn="l"/>
                <a:tab pos="355600" algn="l"/>
              </a:tabLst>
            </a:pPr>
            <a:r>
              <a:rPr lang="en-US" sz="2400" dirty="0"/>
              <a:t>Revenue from services decreased as the main agreement for providing services completed in 2021.</a:t>
            </a:r>
          </a:p>
          <a:p>
            <a:pPr marL="210185" lvl="1" indent="-210185">
              <a:spcBef>
                <a:spcPts val="1100"/>
              </a:spcBef>
              <a:tabLst>
                <a:tab pos="354965" algn="l"/>
                <a:tab pos="355600" algn="l"/>
              </a:tabLst>
            </a:pPr>
            <a:r>
              <a:rPr lang="en-US" sz="2400" dirty="0"/>
              <a:t>Primary change in other revenue was driven by foreign exchange losses  experienced in 2022 due to strengthening of CHF as compared to USD. Other elements remained consistent (e.g. rental of office facilities)</a:t>
            </a:r>
          </a:p>
        </p:txBody>
      </p:sp>
      <p:sp>
        <p:nvSpPr>
          <p:cNvPr id="4" name="Slide Number Placeholder 3"/>
          <p:cNvSpPr>
            <a:spLocks noGrp="1"/>
          </p:cNvSpPr>
          <p:nvPr>
            <p:ph type="sldNum" sz="quarter" idx="12"/>
          </p:nvPr>
        </p:nvSpPr>
        <p:spPr/>
        <p:txBody>
          <a:bodyPr/>
          <a:lstStyle/>
          <a:p>
            <a:fld id="{9CD8D479-8942-46E8-A226-A4E01F7A105C}" type="slidenum">
              <a:rPr lang="en-US" smtClean="0"/>
              <a:t>12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88436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Expenses</a:t>
            </a:r>
          </a:p>
        </p:txBody>
      </p:sp>
      <p:sp>
        <p:nvSpPr>
          <p:cNvPr id="4" name="Slide Number Placeholder 3"/>
          <p:cNvSpPr>
            <a:spLocks noGrp="1"/>
          </p:cNvSpPr>
          <p:nvPr>
            <p:ph type="sldNum" sz="quarter" idx="12"/>
          </p:nvPr>
        </p:nvSpPr>
        <p:spPr/>
        <p:txBody>
          <a:bodyPr/>
          <a:lstStyle/>
          <a:p>
            <a:fld id="{9CD8D479-8942-46E8-A226-A4E01F7A105C}" type="slidenum">
              <a:rPr lang="en-US" smtClean="0"/>
              <a:t>13</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Content Placeholder 8">
            <a:extLst>
              <a:ext uri="{FF2B5EF4-FFF2-40B4-BE49-F238E27FC236}">
                <a16:creationId xmlns:a16="http://schemas.microsoft.com/office/drawing/2014/main" id="{0E662A84-C72D-4BBC-B8A3-C226CA57D9CB}"/>
              </a:ext>
            </a:extLst>
          </p:cNvPr>
          <p:cNvGraphicFramePr>
            <a:graphicFrameLocks noGrp="1"/>
          </p:cNvGraphicFramePr>
          <p:nvPr>
            <p:ph idx="1"/>
            <p:extLst>
              <p:ext uri="{D42A27DB-BD31-4B8C-83A1-F6EECF244321}">
                <p14:modId xmlns:p14="http://schemas.microsoft.com/office/powerpoint/2010/main" val="643180555"/>
              </p:ext>
            </p:extLst>
          </p:nvPr>
        </p:nvGraphicFramePr>
        <p:xfrm>
          <a:off x="731518" y="1741717"/>
          <a:ext cx="10319904" cy="4023345"/>
        </p:xfrm>
        <a:graphic>
          <a:graphicData uri="http://schemas.openxmlformats.org/drawingml/2006/table">
            <a:tbl>
              <a:tblPr firstRow="1" firstCol="1" bandRow="1">
                <a:tableStyleId>{3B4B98B0-60AC-42C2-AFA5-B58CD77FA1E5}</a:tableStyleId>
              </a:tblPr>
              <a:tblGrid>
                <a:gridCol w="3789955">
                  <a:extLst>
                    <a:ext uri="{9D8B030D-6E8A-4147-A177-3AD203B41FA5}">
                      <a16:colId xmlns:a16="http://schemas.microsoft.com/office/drawing/2014/main" val="1728023632"/>
                    </a:ext>
                  </a:extLst>
                </a:gridCol>
                <a:gridCol w="1580811">
                  <a:extLst>
                    <a:ext uri="{9D8B030D-6E8A-4147-A177-3AD203B41FA5}">
                      <a16:colId xmlns:a16="http://schemas.microsoft.com/office/drawing/2014/main" val="3076038500"/>
                    </a:ext>
                  </a:extLst>
                </a:gridCol>
                <a:gridCol w="1581986">
                  <a:extLst>
                    <a:ext uri="{9D8B030D-6E8A-4147-A177-3AD203B41FA5}">
                      <a16:colId xmlns:a16="http://schemas.microsoft.com/office/drawing/2014/main" val="1626221947"/>
                    </a:ext>
                  </a:extLst>
                </a:gridCol>
                <a:gridCol w="1618394">
                  <a:extLst>
                    <a:ext uri="{9D8B030D-6E8A-4147-A177-3AD203B41FA5}">
                      <a16:colId xmlns:a16="http://schemas.microsoft.com/office/drawing/2014/main" val="428410770"/>
                    </a:ext>
                  </a:extLst>
                </a:gridCol>
                <a:gridCol w="1748758">
                  <a:extLst>
                    <a:ext uri="{9D8B030D-6E8A-4147-A177-3AD203B41FA5}">
                      <a16:colId xmlns:a16="http://schemas.microsoft.com/office/drawing/2014/main" val="3289429735"/>
                    </a:ext>
                  </a:extLst>
                </a:gridCol>
              </a:tblGrid>
              <a:tr h="381127">
                <a:tc>
                  <a:txBody>
                    <a:bodyPr/>
                    <a:lstStyle/>
                    <a:p>
                      <a:pPr algn="just">
                        <a:spcBef>
                          <a:spcPts val="1200"/>
                        </a:spcBef>
                        <a:spcAft>
                          <a:spcPts val="0"/>
                        </a:spcAft>
                      </a:pPr>
                      <a:r>
                        <a:rPr lang="en-US" sz="1600">
                          <a:effectLst/>
                        </a:rPr>
                        <a:t>Expense Category</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algn="ctr">
                        <a:spcBef>
                          <a:spcPts val="1200"/>
                        </a:spcBef>
                        <a:spcAft>
                          <a:spcPts val="0"/>
                        </a:spcAft>
                      </a:pPr>
                      <a:r>
                        <a:rPr lang="en-US" sz="1600" dirty="0">
                          <a:effectLst/>
                        </a:rPr>
                        <a:t>2022</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dirty="0">
                          <a:effectLst/>
                        </a:rPr>
                        <a:t>2021</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a:effectLst/>
                        </a:rPr>
                        <a:t>Difference</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a:effectLst/>
                        </a:rPr>
                        <a:t>Change (%)</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extLst>
                  <a:ext uri="{0D108BD9-81ED-4DB2-BD59-A6C34878D82A}">
                    <a16:rowId xmlns:a16="http://schemas.microsoft.com/office/drawing/2014/main" val="242359720"/>
                  </a:ext>
                </a:extLst>
              </a:tr>
              <a:tr h="305616">
                <a:tc>
                  <a:txBody>
                    <a:bodyPr/>
                    <a:lstStyle/>
                    <a:p>
                      <a:pPr lvl="1" indent="-179705" algn="just">
                        <a:spcBef>
                          <a:spcPts val="1200"/>
                        </a:spcBef>
                        <a:spcAft>
                          <a:spcPts val="0"/>
                        </a:spcAft>
                      </a:pPr>
                      <a:r>
                        <a:rPr lang="en-US" sz="1600">
                          <a:effectLst/>
                        </a:rPr>
                        <a:t>Salaries and employee benefits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62,640</a:t>
                      </a:r>
                    </a:p>
                  </a:txBody>
                  <a:tcPr marL="68580" marR="68580" marT="0" marB="0" anchor="ctr"/>
                </a:tc>
                <a:tc>
                  <a:txBody>
                    <a:bodyPr/>
                    <a:lstStyle/>
                    <a:p>
                      <a:pPr algn="r">
                        <a:spcBef>
                          <a:spcPts val="1200"/>
                        </a:spcBef>
                        <a:spcAft>
                          <a:spcPts val="0"/>
                        </a:spcAft>
                      </a:pPr>
                      <a:r>
                        <a:rPr lang="en-GB" sz="1600" dirty="0">
                          <a:effectLst/>
                        </a:rPr>
                        <a:t>54,833</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7,807</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14%</a:t>
                      </a:r>
                    </a:p>
                  </a:txBody>
                  <a:tcPr marL="4763" marR="4763" marT="4763" marB="0" anchor="b"/>
                </a:tc>
                <a:extLst>
                  <a:ext uri="{0D108BD9-81ED-4DB2-BD59-A6C34878D82A}">
                    <a16:rowId xmlns:a16="http://schemas.microsoft.com/office/drawing/2014/main" val="2158914087"/>
                  </a:ext>
                </a:extLst>
              </a:tr>
              <a:tr h="305616">
                <a:tc>
                  <a:txBody>
                    <a:bodyPr/>
                    <a:lstStyle/>
                    <a:p>
                      <a:pPr lvl="1" indent="-179705" algn="just">
                        <a:spcBef>
                          <a:spcPts val="1200"/>
                        </a:spcBef>
                        <a:spcAft>
                          <a:spcPts val="0"/>
                        </a:spcAft>
                      </a:pPr>
                      <a:r>
                        <a:rPr lang="en-US" sz="1600">
                          <a:effectLst/>
                        </a:rPr>
                        <a:t>Meeting and projects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11,161</a:t>
                      </a:r>
                    </a:p>
                  </a:txBody>
                  <a:tcPr marL="68580" marR="68580" marT="0" marB="0" anchor="ctr"/>
                </a:tc>
                <a:tc>
                  <a:txBody>
                    <a:bodyPr/>
                    <a:lstStyle/>
                    <a:p>
                      <a:pPr algn="r">
                        <a:spcBef>
                          <a:spcPts val="1200"/>
                        </a:spcBef>
                        <a:spcAft>
                          <a:spcPts val="0"/>
                        </a:spcAft>
                      </a:pPr>
                      <a:r>
                        <a:rPr lang="en-GB" sz="1600" dirty="0">
                          <a:effectLst/>
                        </a:rPr>
                        <a:t>7,454</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3,707</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50%</a:t>
                      </a:r>
                    </a:p>
                  </a:txBody>
                  <a:tcPr marL="4763" marR="4763" marT="4763" marB="0" anchor="b"/>
                </a:tc>
                <a:extLst>
                  <a:ext uri="{0D108BD9-81ED-4DB2-BD59-A6C34878D82A}">
                    <a16:rowId xmlns:a16="http://schemas.microsoft.com/office/drawing/2014/main" val="583785031"/>
                  </a:ext>
                </a:extLst>
              </a:tr>
              <a:tr h="305616">
                <a:tc>
                  <a:txBody>
                    <a:bodyPr/>
                    <a:lstStyle/>
                    <a:p>
                      <a:pPr lvl="1" indent="-179705" algn="just">
                        <a:spcBef>
                          <a:spcPts val="1200"/>
                        </a:spcBef>
                        <a:spcAft>
                          <a:spcPts val="0"/>
                        </a:spcAft>
                      </a:pPr>
                      <a:r>
                        <a:rPr lang="en-US" sz="1600">
                          <a:effectLst/>
                        </a:rPr>
                        <a:t>Travel</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5,430</a:t>
                      </a:r>
                    </a:p>
                  </a:txBody>
                  <a:tcPr marL="68580" marR="68580" marT="0" marB="0" anchor="ctr"/>
                </a:tc>
                <a:tc>
                  <a:txBody>
                    <a:bodyPr/>
                    <a:lstStyle/>
                    <a:p>
                      <a:pPr algn="r">
                        <a:spcBef>
                          <a:spcPts val="1200"/>
                        </a:spcBef>
                        <a:spcAft>
                          <a:spcPts val="0"/>
                        </a:spcAft>
                      </a:pPr>
                      <a:r>
                        <a:rPr lang="en-GB" sz="1600" dirty="0">
                          <a:effectLst/>
                        </a:rPr>
                        <a:t>308</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5,122</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1663%</a:t>
                      </a:r>
                    </a:p>
                  </a:txBody>
                  <a:tcPr marL="4763" marR="4763" marT="4763" marB="0" anchor="b"/>
                </a:tc>
                <a:extLst>
                  <a:ext uri="{0D108BD9-81ED-4DB2-BD59-A6C34878D82A}">
                    <a16:rowId xmlns:a16="http://schemas.microsoft.com/office/drawing/2014/main" val="2198147735"/>
                  </a:ext>
                </a:extLst>
              </a:tr>
              <a:tr h="569912">
                <a:tc>
                  <a:txBody>
                    <a:bodyPr/>
                    <a:lstStyle/>
                    <a:p>
                      <a:pPr lvl="1" indent="-179705" algn="just">
                        <a:spcBef>
                          <a:spcPts val="1200"/>
                        </a:spcBef>
                        <a:spcAft>
                          <a:spcPts val="0"/>
                        </a:spcAft>
                      </a:pPr>
                      <a:r>
                        <a:rPr lang="en-US" sz="1600">
                          <a:effectLst/>
                        </a:rPr>
                        <a:t>Supplies, consumable and other running costs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6,207</a:t>
                      </a:r>
                    </a:p>
                  </a:txBody>
                  <a:tcPr marL="68580" marR="68580" marT="0" marB="0" anchor="ctr"/>
                </a:tc>
                <a:tc>
                  <a:txBody>
                    <a:bodyPr/>
                    <a:lstStyle/>
                    <a:p>
                      <a:pPr algn="r">
                        <a:spcBef>
                          <a:spcPts val="1200"/>
                        </a:spcBef>
                        <a:spcAft>
                          <a:spcPts val="0"/>
                        </a:spcAft>
                      </a:pPr>
                      <a:r>
                        <a:rPr lang="en-GB" sz="1600" dirty="0">
                          <a:effectLst/>
                        </a:rPr>
                        <a:t>6,140</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67</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1%</a:t>
                      </a:r>
                    </a:p>
                  </a:txBody>
                  <a:tcPr marL="4763" marR="4763" marT="4763" marB="0" anchor="b"/>
                </a:tc>
                <a:extLst>
                  <a:ext uri="{0D108BD9-81ED-4DB2-BD59-A6C34878D82A}">
                    <a16:rowId xmlns:a16="http://schemas.microsoft.com/office/drawing/2014/main" val="1979109560"/>
                  </a:ext>
                </a:extLst>
              </a:tr>
              <a:tr h="305616">
                <a:tc>
                  <a:txBody>
                    <a:bodyPr/>
                    <a:lstStyle/>
                    <a:p>
                      <a:pPr lvl="1" indent="-179705" algn="just">
                        <a:spcBef>
                          <a:spcPts val="1200"/>
                        </a:spcBef>
                        <a:spcAft>
                          <a:spcPts val="0"/>
                        </a:spcAft>
                      </a:pPr>
                      <a:r>
                        <a:rPr lang="en-US" sz="1600">
                          <a:effectLst/>
                        </a:rPr>
                        <a:t>Depreciation and amortization</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4,215</a:t>
                      </a:r>
                    </a:p>
                  </a:txBody>
                  <a:tcPr marL="68580" marR="68580" marT="0" marB="0" anchor="ctr"/>
                </a:tc>
                <a:tc>
                  <a:txBody>
                    <a:bodyPr/>
                    <a:lstStyle/>
                    <a:p>
                      <a:pPr algn="r">
                        <a:spcBef>
                          <a:spcPts val="1200"/>
                        </a:spcBef>
                        <a:spcAft>
                          <a:spcPts val="0"/>
                        </a:spcAft>
                      </a:pPr>
                      <a:r>
                        <a:rPr lang="en-GB" sz="1600" dirty="0">
                          <a:effectLst/>
                        </a:rPr>
                        <a:t>4,306</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(91)</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(2%)</a:t>
                      </a:r>
                    </a:p>
                  </a:txBody>
                  <a:tcPr marL="4763" marR="4763" marT="4763" marB="0" anchor="b"/>
                </a:tc>
                <a:extLst>
                  <a:ext uri="{0D108BD9-81ED-4DB2-BD59-A6C34878D82A}">
                    <a16:rowId xmlns:a16="http://schemas.microsoft.com/office/drawing/2014/main" val="365102198"/>
                  </a:ext>
                </a:extLst>
              </a:tr>
              <a:tr h="305616">
                <a:tc>
                  <a:txBody>
                    <a:bodyPr/>
                    <a:lstStyle/>
                    <a:p>
                      <a:pPr lvl="1" indent="-179705" algn="just">
                        <a:spcBef>
                          <a:spcPts val="1200"/>
                        </a:spcBef>
                        <a:spcAft>
                          <a:spcPts val="0"/>
                        </a:spcAft>
                      </a:pPr>
                      <a:r>
                        <a:rPr lang="en-US" sz="1600">
                          <a:effectLst/>
                        </a:rPr>
                        <a:t>In-kind expenses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1,870</a:t>
                      </a:r>
                    </a:p>
                  </a:txBody>
                  <a:tcPr marL="68580" marR="68580" marT="0" marB="0" anchor="ctr"/>
                </a:tc>
                <a:tc>
                  <a:txBody>
                    <a:bodyPr/>
                    <a:lstStyle/>
                    <a:p>
                      <a:pPr algn="r">
                        <a:spcBef>
                          <a:spcPts val="1200"/>
                        </a:spcBef>
                        <a:spcAft>
                          <a:spcPts val="0"/>
                        </a:spcAft>
                      </a:pPr>
                      <a:r>
                        <a:rPr lang="en-US" sz="1600" dirty="0">
                          <a:effectLst/>
                        </a:rPr>
                        <a:t>1,870</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0</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0%</a:t>
                      </a:r>
                    </a:p>
                  </a:txBody>
                  <a:tcPr marL="4763" marR="4763" marT="4763" marB="0" anchor="b"/>
                </a:tc>
                <a:extLst>
                  <a:ext uri="{0D108BD9-81ED-4DB2-BD59-A6C34878D82A}">
                    <a16:rowId xmlns:a16="http://schemas.microsoft.com/office/drawing/2014/main" val="1403428989"/>
                  </a:ext>
                </a:extLst>
              </a:tr>
              <a:tr h="305616">
                <a:tc>
                  <a:txBody>
                    <a:bodyPr/>
                    <a:lstStyle/>
                    <a:p>
                      <a:pPr lvl="1" indent="-179705" algn="just">
                        <a:spcBef>
                          <a:spcPts val="1200"/>
                        </a:spcBef>
                        <a:spcAft>
                          <a:spcPts val="0"/>
                        </a:spcAft>
                      </a:pPr>
                      <a:r>
                        <a:rPr lang="en-US" sz="1600">
                          <a:effectLst/>
                        </a:rPr>
                        <a:t>Finance costs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1,934</a:t>
                      </a:r>
                    </a:p>
                  </a:txBody>
                  <a:tcPr marL="68580" marR="68580" marT="0" marB="0" anchor="ctr"/>
                </a:tc>
                <a:tc>
                  <a:txBody>
                    <a:bodyPr/>
                    <a:lstStyle/>
                    <a:p>
                      <a:pPr algn="r">
                        <a:spcBef>
                          <a:spcPts val="1200"/>
                        </a:spcBef>
                        <a:spcAft>
                          <a:spcPts val="0"/>
                        </a:spcAft>
                      </a:pPr>
                      <a:r>
                        <a:rPr lang="en-GB" sz="1600" dirty="0">
                          <a:effectLst/>
                        </a:rPr>
                        <a:t>2,806</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(872)</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(31%)</a:t>
                      </a:r>
                    </a:p>
                  </a:txBody>
                  <a:tcPr marL="4763" marR="4763" marT="4763" marB="0" anchor="b"/>
                </a:tc>
                <a:extLst>
                  <a:ext uri="{0D108BD9-81ED-4DB2-BD59-A6C34878D82A}">
                    <a16:rowId xmlns:a16="http://schemas.microsoft.com/office/drawing/2014/main" val="2539421600"/>
                  </a:ext>
                </a:extLst>
              </a:tr>
              <a:tr h="305616">
                <a:tc>
                  <a:txBody>
                    <a:bodyPr/>
                    <a:lstStyle/>
                    <a:p>
                      <a:pPr lvl="1" indent="-179705" algn="just">
                        <a:spcBef>
                          <a:spcPts val="1200"/>
                        </a:spcBef>
                        <a:spcAft>
                          <a:spcPts val="0"/>
                        </a:spcAft>
                      </a:pPr>
                      <a:r>
                        <a:rPr lang="en-US" sz="1600">
                          <a:effectLst/>
                        </a:rPr>
                        <a:t>Fellowships and training</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990</a:t>
                      </a:r>
                    </a:p>
                  </a:txBody>
                  <a:tcPr marL="68580" marR="68580" marT="0" marB="0" anchor="ctr"/>
                </a:tc>
                <a:tc>
                  <a:txBody>
                    <a:bodyPr/>
                    <a:lstStyle/>
                    <a:p>
                      <a:pPr algn="r">
                        <a:spcBef>
                          <a:spcPts val="1200"/>
                        </a:spcBef>
                        <a:spcAft>
                          <a:spcPts val="0"/>
                        </a:spcAft>
                      </a:pPr>
                      <a:r>
                        <a:rPr lang="en-GB" sz="1600" dirty="0">
                          <a:effectLst/>
                        </a:rPr>
                        <a:t>829</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161</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19%</a:t>
                      </a:r>
                    </a:p>
                  </a:txBody>
                  <a:tcPr marL="4763" marR="4763" marT="4763" marB="0" anchor="b"/>
                </a:tc>
                <a:extLst>
                  <a:ext uri="{0D108BD9-81ED-4DB2-BD59-A6C34878D82A}">
                    <a16:rowId xmlns:a16="http://schemas.microsoft.com/office/drawing/2014/main" val="3716062149"/>
                  </a:ext>
                </a:extLst>
              </a:tr>
              <a:tr h="305616">
                <a:tc>
                  <a:txBody>
                    <a:bodyPr/>
                    <a:lstStyle/>
                    <a:p>
                      <a:pPr lvl="1" indent="-179705" algn="just">
                        <a:spcBef>
                          <a:spcPts val="1200"/>
                        </a:spcBef>
                        <a:spcAft>
                          <a:spcPts val="0"/>
                        </a:spcAft>
                      </a:pPr>
                      <a:r>
                        <a:rPr lang="en-US" sz="1600">
                          <a:effectLst/>
                        </a:rPr>
                        <a:t>Other expenses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2,154</a:t>
                      </a:r>
                    </a:p>
                  </a:txBody>
                  <a:tcPr marL="68580" marR="68580" marT="0" marB="0" anchor="ctr"/>
                </a:tc>
                <a:tc>
                  <a:txBody>
                    <a:bodyPr/>
                    <a:lstStyle/>
                    <a:p>
                      <a:pPr algn="r">
                        <a:spcBef>
                          <a:spcPts val="1200"/>
                        </a:spcBef>
                        <a:spcAft>
                          <a:spcPts val="0"/>
                        </a:spcAft>
                      </a:pPr>
                      <a:r>
                        <a:rPr lang="en-GB" sz="1600" dirty="0">
                          <a:effectLst/>
                        </a:rPr>
                        <a:t>1,522</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632</a:t>
                      </a:r>
                    </a:p>
                  </a:txBody>
                  <a:tcPr marL="4763" marR="4763" marT="4763" marB="0" anchor="b"/>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42%</a:t>
                      </a:r>
                    </a:p>
                  </a:txBody>
                  <a:tcPr marL="4763" marR="4763" marT="4763" marB="0" anchor="b"/>
                </a:tc>
                <a:extLst>
                  <a:ext uri="{0D108BD9-81ED-4DB2-BD59-A6C34878D82A}">
                    <a16:rowId xmlns:a16="http://schemas.microsoft.com/office/drawing/2014/main" val="1203585052"/>
                  </a:ext>
                </a:extLst>
              </a:tr>
              <a:tr h="305616">
                <a:tc>
                  <a:txBody>
                    <a:bodyPr/>
                    <a:lstStyle/>
                    <a:p>
                      <a:pPr lvl="1" indent="-179705" algn="just">
                        <a:spcBef>
                          <a:spcPts val="1200"/>
                        </a:spcBef>
                        <a:spcAft>
                          <a:spcPts val="0"/>
                        </a:spcAft>
                      </a:pPr>
                      <a:r>
                        <a:rPr lang="en-US" sz="1600" dirty="0">
                          <a:effectLst/>
                        </a:rPr>
                        <a:t>Impact of joint ventures</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u="none" kern="1200" dirty="0">
                          <a:solidFill>
                            <a:schemeClr val="tx1"/>
                          </a:solidFill>
                          <a:effectLst/>
                          <a:latin typeface="+mn-lt"/>
                          <a:ea typeface="+mn-ea"/>
                          <a:cs typeface="+mn-cs"/>
                        </a:rPr>
                        <a:t>126</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spcBef>
                          <a:spcPts val="1200"/>
                        </a:spcBef>
                        <a:spcAft>
                          <a:spcPts val="0"/>
                        </a:spcAft>
                      </a:pPr>
                      <a:r>
                        <a:rPr lang="en-US" sz="1600" u="none" dirty="0">
                          <a:effectLst/>
                        </a:rPr>
                        <a:t>(</a:t>
                      </a:r>
                      <a:r>
                        <a:rPr lang="en-GB" sz="1600" u="none" dirty="0">
                          <a:effectLst/>
                        </a:rPr>
                        <a:t>567</a:t>
                      </a:r>
                      <a:r>
                        <a:rPr lang="en-US" sz="1600" u="none" dirty="0">
                          <a:effectLst/>
                        </a:rPr>
                        <a:t>)</a:t>
                      </a:r>
                      <a:endParaRPr lang="en-US" sz="1600" u="none"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spcBef>
                          <a:spcPts val="1200"/>
                        </a:spcBef>
                        <a:spcAft>
                          <a:spcPts val="0"/>
                        </a:spcAft>
                      </a:pPr>
                      <a:r>
                        <a:rPr lang="en-US" sz="1600" u="none" kern="1200" dirty="0">
                          <a:solidFill>
                            <a:schemeClr val="tx1"/>
                          </a:solidFill>
                          <a:effectLst/>
                          <a:latin typeface="+mn-lt"/>
                          <a:ea typeface="+mn-ea"/>
                          <a:cs typeface="+mn-cs"/>
                        </a:rPr>
                        <a:t>693</a:t>
                      </a:r>
                    </a:p>
                  </a:txBody>
                  <a:tcPr marL="4763" marR="4763" marT="4763" marB="0" anchor="b">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spcBef>
                          <a:spcPts val="1200"/>
                        </a:spcBef>
                        <a:spcAft>
                          <a:spcPts val="0"/>
                        </a:spcAft>
                      </a:pPr>
                      <a:r>
                        <a:rPr lang="en-US" sz="1600" u="none" kern="1200" dirty="0">
                          <a:solidFill>
                            <a:schemeClr val="tx1"/>
                          </a:solidFill>
                          <a:effectLst/>
                          <a:latin typeface="+mn-lt"/>
                          <a:ea typeface="+mn-ea"/>
                          <a:cs typeface="+mn-cs"/>
                        </a:rPr>
                        <a:t>122%</a:t>
                      </a:r>
                    </a:p>
                  </a:txBody>
                  <a:tcPr marL="4763" marR="4763" marT="476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768223"/>
                  </a:ext>
                </a:extLst>
              </a:tr>
              <a:tr h="321762">
                <a:tc>
                  <a:txBody>
                    <a:bodyPr/>
                    <a:lstStyle/>
                    <a:p>
                      <a:pPr algn="just">
                        <a:spcBef>
                          <a:spcPts val="1200"/>
                        </a:spcBef>
                        <a:spcAft>
                          <a:spcPts val="0"/>
                        </a:spcAft>
                      </a:pPr>
                      <a:r>
                        <a:rPr lang="en-US" sz="1600">
                          <a:effectLst/>
                        </a:rPr>
                        <a:t>Total Expense</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600" kern="1200" dirty="0">
                          <a:solidFill>
                            <a:schemeClr val="tx1"/>
                          </a:solidFill>
                          <a:effectLst/>
                          <a:latin typeface="+mn-lt"/>
                          <a:ea typeface="+mn-ea"/>
                          <a:cs typeface="+mn-cs"/>
                        </a:rPr>
                        <a:t>96,727</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spcBef>
                          <a:spcPts val="1200"/>
                        </a:spcBef>
                        <a:spcAft>
                          <a:spcPts val="0"/>
                        </a:spcAft>
                      </a:pPr>
                      <a:r>
                        <a:rPr lang="en-GB" sz="1600" dirty="0">
                          <a:effectLst/>
                        </a:rPr>
                        <a:t>79,501</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spcBef>
                          <a:spcPts val="1200"/>
                        </a:spcBef>
                        <a:spcAft>
                          <a:spcPts val="0"/>
                        </a:spcAft>
                      </a:pPr>
                      <a:r>
                        <a:rPr lang="en-US" sz="1600" kern="1200">
                          <a:solidFill>
                            <a:schemeClr val="tx1"/>
                          </a:solidFill>
                          <a:effectLst/>
                          <a:latin typeface="+mn-lt"/>
                          <a:ea typeface="+mn-ea"/>
                          <a:cs typeface="+mn-cs"/>
                        </a:rPr>
                        <a:t>17,226</a:t>
                      </a:r>
                    </a:p>
                  </a:txBody>
                  <a:tcPr marL="4763" marR="4763" marT="4763" marB="0" anchor="b">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spcBef>
                          <a:spcPts val="1200"/>
                        </a:spcBef>
                        <a:spcAft>
                          <a:spcPts val="0"/>
                        </a:spcAft>
                      </a:pPr>
                      <a:r>
                        <a:rPr lang="en-US" sz="1600" kern="1200" dirty="0">
                          <a:solidFill>
                            <a:schemeClr val="tx1"/>
                          </a:solidFill>
                          <a:effectLst/>
                          <a:latin typeface="+mn-lt"/>
                          <a:ea typeface="+mn-ea"/>
                          <a:cs typeface="+mn-cs"/>
                        </a:rPr>
                        <a:t>22%</a:t>
                      </a:r>
                    </a:p>
                  </a:txBody>
                  <a:tcPr marL="4763" marR="4763" marT="476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2303253"/>
                  </a:ext>
                </a:extLst>
              </a:tr>
            </a:tbl>
          </a:graphicData>
        </a:graphic>
      </p:graphicFrame>
      <p:sp>
        <p:nvSpPr>
          <p:cNvPr id="10" name="Rectangle 1">
            <a:extLst>
              <a:ext uri="{FF2B5EF4-FFF2-40B4-BE49-F238E27FC236}">
                <a16:creationId xmlns:a16="http://schemas.microsoft.com/office/drawing/2014/main" id="{9E2BBDA4-6EFA-4FD6-A362-C04D14C82B22}"/>
              </a:ext>
            </a:extLst>
          </p:cNvPr>
          <p:cNvSpPr>
            <a:spLocks noChangeArrowheads="1"/>
          </p:cNvSpPr>
          <p:nvPr/>
        </p:nvSpPr>
        <p:spPr bwMode="auto">
          <a:xfrm>
            <a:off x="3228975" y="267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0D54AFB5-2B8E-4300-9A94-C1E5CB046B84}"/>
              </a:ext>
            </a:extLst>
          </p:cNvPr>
          <p:cNvSpPr/>
          <p:nvPr/>
        </p:nvSpPr>
        <p:spPr>
          <a:xfrm>
            <a:off x="8611457" y="2109706"/>
            <a:ext cx="853441" cy="1099160"/>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42C021-47AA-4B66-8454-3490162C0C56}"/>
              </a:ext>
            </a:extLst>
          </p:cNvPr>
          <p:cNvSpPr txBox="1"/>
          <p:nvPr/>
        </p:nvSpPr>
        <p:spPr>
          <a:xfrm>
            <a:off x="6361890" y="1356160"/>
            <a:ext cx="1828800" cy="369332"/>
          </a:xfrm>
          <a:prstGeom prst="rect">
            <a:avLst/>
          </a:prstGeom>
          <a:noFill/>
        </p:spPr>
        <p:txBody>
          <a:bodyPr wrap="square" rtlCol="0">
            <a:spAutoFit/>
          </a:bodyPr>
          <a:lstStyle/>
          <a:p>
            <a:r>
              <a:rPr lang="en-US" i="1"/>
              <a:t>(in 000’s of CHF)</a:t>
            </a:r>
          </a:p>
        </p:txBody>
      </p:sp>
    </p:spTree>
    <p:extLst>
      <p:ext uri="{BB962C8B-B14F-4D97-AF65-F5344CB8AC3E}">
        <p14:creationId xmlns:p14="http://schemas.microsoft.com/office/powerpoint/2010/main" val="7225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Expenses</a:t>
            </a:r>
          </a:p>
        </p:txBody>
      </p:sp>
      <p:sp>
        <p:nvSpPr>
          <p:cNvPr id="3" name="Content Placeholder 2"/>
          <p:cNvSpPr>
            <a:spLocks noGrp="1"/>
          </p:cNvSpPr>
          <p:nvPr>
            <p:ph idx="1"/>
          </p:nvPr>
        </p:nvSpPr>
        <p:spPr>
          <a:xfrm>
            <a:off x="1410027" y="1566001"/>
            <a:ext cx="9371948" cy="4927932"/>
          </a:xfrm>
        </p:spPr>
        <p:txBody>
          <a:bodyPr vert="horz" lIns="91440" tIns="45720" rIns="91440" bIns="45720" rtlCol="0" anchor="t">
            <a:normAutofit lnSpcReduction="10000"/>
          </a:bodyPr>
          <a:lstStyle/>
          <a:p>
            <a:pPr marL="342900" lvl="1" indent="-342900">
              <a:lnSpc>
                <a:spcPct val="100000"/>
              </a:lnSpc>
              <a:spcBef>
                <a:spcPts val="1100"/>
              </a:spcBef>
              <a:tabLst>
                <a:tab pos="354965" algn="l"/>
                <a:tab pos="355600" algn="l"/>
              </a:tabLst>
            </a:pPr>
            <a:r>
              <a:rPr lang="en-US" sz="2400" dirty="0"/>
              <a:t>Salaries and employee benefits increased primarily due to:</a:t>
            </a:r>
            <a:endParaRPr lang="en-US" dirty="0"/>
          </a:p>
          <a:p>
            <a:pPr marL="742950" lvl="1" indent="-285750" algn="just">
              <a:lnSpc>
                <a:spcPct val="100000"/>
              </a:lnSpc>
              <a:spcBef>
                <a:spcPts val="1200"/>
              </a:spcBef>
              <a:spcAft>
                <a:spcPts val="0"/>
              </a:spcAft>
              <a:buFont typeface="+mj-lt"/>
              <a:buAutoNum type="alphaLcPeriod"/>
              <a:tabLst>
                <a:tab pos="914400" algn="l"/>
              </a:tabLst>
            </a:pPr>
            <a:r>
              <a:rPr lang="en-GB" sz="2400" dirty="0"/>
              <a:t>Increase in professional staff costs totalling approximately CHF 5.5 million resulting from most of the completion of the hiring of technical staff following the Secretariat reorganization that was begun in 2020. </a:t>
            </a:r>
            <a:endParaRPr lang="en-US" sz="2400" dirty="0"/>
          </a:p>
          <a:p>
            <a:pPr marL="742950" lvl="1" indent="-285750" algn="just">
              <a:lnSpc>
                <a:spcPct val="100000"/>
              </a:lnSpc>
              <a:spcBef>
                <a:spcPts val="1200"/>
              </a:spcBef>
              <a:spcAft>
                <a:spcPts val="0"/>
              </a:spcAft>
              <a:buFont typeface="+mj-lt"/>
              <a:buAutoNum type="alphaLcPeriod"/>
              <a:tabLst>
                <a:tab pos="914400" algn="l"/>
              </a:tabLst>
            </a:pPr>
            <a:r>
              <a:rPr lang="en-GB" sz="2400" dirty="0"/>
              <a:t>Overall additional expense of CHF 1.4 million for the hiring of short-term staff to cover illnesses and to fill, in the short-term, staff positions during the recruitment of fixed term staff.</a:t>
            </a:r>
            <a:endParaRPr lang="en-US" sz="2400" dirty="0"/>
          </a:p>
          <a:p>
            <a:pPr marL="342900" lvl="1" indent="-342900">
              <a:lnSpc>
                <a:spcPct val="100000"/>
              </a:lnSpc>
              <a:spcBef>
                <a:spcPts val="1100"/>
              </a:spcBef>
              <a:tabLst>
                <a:tab pos="354965" algn="l"/>
                <a:tab pos="355600" algn="l"/>
              </a:tabLst>
            </a:pPr>
            <a:r>
              <a:rPr lang="en-US" sz="2400" dirty="0"/>
              <a:t>Meetings and Projects expenditure and Travel expenditure increased due to overall implementation increases resulting from the reduction of COVID-19 pandemic related restrictions. Under the General Fund, constituent body and related meetings began again from mid-2022 with more face-to-face sessions.</a:t>
            </a:r>
          </a:p>
          <a:p>
            <a:pPr marL="457200" lvl="1" indent="0" algn="just">
              <a:lnSpc>
                <a:spcPct val="115000"/>
              </a:lnSpc>
              <a:spcBef>
                <a:spcPts val="1200"/>
              </a:spcBef>
              <a:spcAft>
                <a:spcPts val="0"/>
              </a:spcAft>
              <a:buNone/>
              <a:tabLst>
                <a:tab pos="914400" algn="l"/>
              </a:tabLst>
            </a:pPr>
            <a:endParaRPr lang="en-US" sz="2400" dirty="0"/>
          </a:p>
        </p:txBody>
      </p:sp>
      <p:sp>
        <p:nvSpPr>
          <p:cNvPr id="4" name="Slide Number Placeholder 3"/>
          <p:cNvSpPr>
            <a:spLocks noGrp="1"/>
          </p:cNvSpPr>
          <p:nvPr>
            <p:ph type="sldNum" sz="quarter" idx="12"/>
          </p:nvPr>
        </p:nvSpPr>
        <p:spPr/>
        <p:txBody>
          <a:bodyPr/>
          <a:lstStyle/>
          <a:p>
            <a:fld id="{9CD8D479-8942-46E8-A226-A4E01F7A105C}" type="slidenum">
              <a:rPr lang="en-US" smtClean="0"/>
              <a:t>14</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7120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Overall Analysis of 2022</a:t>
            </a:r>
          </a:p>
        </p:txBody>
      </p:sp>
      <p:sp>
        <p:nvSpPr>
          <p:cNvPr id="5" name="Text Placeholder 4"/>
          <p:cNvSpPr>
            <a:spLocks noGrp="1"/>
          </p:cNvSpPr>
          <p:nvPr>
            <p:ph type="body" idx="1"/>
          </p:nvPr>
        </p:nvSpPr>
        <p:spPr/>
        <p:txBody>
          <a:bodyPr/>
          <a:lstStyle/>
          <a:p>
            <a:r>
              <a:rPr lang="en-US"/>
              <a:t>Statement of Financial Position</a:t>
            </a:r>
          </a:p>
        </p:txBody>
      </p:sp>
    </p:spTree>
    <p:extLst>
      <p:ext uri="{BB962C8B-B14F-4D97-AF65-F5344CB8AC3E}">
        <p14:creationId xmlns:p14="http://schemas.microsoft.com/office/powerpoint/2010/main" val="402730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Assets</a:t>
            </a:r>
          </a:p>
        </p:txBody>
      </p:sp>
      <p:sp>
        <p:nvSpPr>
          <p:cNvPr id="4" name="Slide Number Placeholder 3"/>
          <p:cNvSpPr>
            <a:spLocks noGrp="1"/>
          </p:cNvSpPr>
          <p:nvPr>
            <p:ph type="sldNum" sz="quarter" idx="12"/>
          </p:nvPr>
        </p:nvSpPr>
        <p:spPr/>
        <p:txBody>
          <a:bodyPr/>
          <a:lstStyle/>
          <a:p>
            <a:fld id="{9CD8D479-8942-46E8-A226-A4E01F7A105C}" type="slidenum">
              <a:rPr lang="en-US" smtClean="0"/>
              <a:t>16</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
        <p:nvSpPr>
          <p:cNvPr id="10" name="Rectangle 1">
            <a:extLst>
              <a:ext uri="{FF2B5EF4-FFF2-40B4-BE49-F238E27FC236}">
                <a16:creationId xmlns:a16="http://schemas.microsoft.com/office/drawing/2014/main" id="{9E2BBDA4-6EFA-4FD6-A362-C04D14C82B22}"/>
              </a:ext>
            </a:extLst>
          </p:cNvPr>
          <p:cNvSpPr>
            <a:spLocks noChangeArrowheads="1"/>
          </p:cNvSpPr>
          <p:nvPr/>
        </p:nvSpPr>
        <p:spPr bwMode="auto">
          <a:xfrm>
            <a:off x="3228975" y="267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5DF7549E-98B8-4AF2-B718-C63F59DA1FE4}"/>
              </a:ext>
            </a:extLst>
          </p:cNvPr>
          <p:cNvGraphicFramePr>
            <a:graphicFrameLocks noGrp="1"/>
          </p:cNvGraphicFramePr>
          <p:nvPr>
            <p:extLst>
              <p:ext uri="{D42A27DB-BD31-4B8C-83A1-F6EECF244321}">
                <p14:modId xmlns:p14="http://schemas.microsoft.com/office/powerpoint/2010/main" val="124433876"/>
              </p:ext>
            </p:extLst>
          </p:nvPr>
        </p:nvGraphicFramePr>
        <p:xfrm>
          <a:off x="953733" y="1585715"/>
          <a:ext cx="9828242" cy="4727491"/>
        </p:xfrm>
        <a:graphic>
          <a:graphicData uri="http://schemas.openxmlformats.org/drawingml/2006/table">
            <a:tbl>
              <a:tblPr firstRow="1" bandRow="1">
                <a:tableStyleId>{3B4B98B0-60AC-42C2-AFA5-B58CD77FA1E5}</a:tableStyleId>
              </a:tblPr>
              <a:tblGrid>
                <a:gridCol w="3932348">
                  <a:extLst>
                    <a:ext uri="{9D8B030D-6E8A-4147-A177-3AD203B41FA5}">
                      <a16:colId xmlns:a16="http://schemas.microsoft.com/office/drawing/2014/main" val="648692866"/>
                    </a:ext>
                  </a:extLst>
                </a:gridCol>
                <a:gridCol w="1965298">
                  <a:extLst>
                    <a:ext uri="{9D8B030D-6E8A-4147-A177-3AD203B41FA5}">
                      <a16:colId xmlns:a16="http://schemas.microsoft.com/office/drawing/2014/main" val="1421185100"/>
                    </a:ext>
                  </a:extLst>
                </a:gridCol>
                <a:gridCol w="1965298">
                  <a:extLst>
                    <a:ext uri="{9D8B030D-6E8A-4147-A177-3AD203B41FA5}">
                      <a16:colId xmlns:a16="http://schemas.microsoft.com/office/drawing/2014/main" val="2233785625"/>
                    </a:ext>
                  </a:extLst>
                </a:gridCol>
                <a:gridCol w="1965298">
                  <a:extLst>
                    <a:ext uri="{9D8B030D-6E8A-4147-A177-3AD203B41FA5}">
                      <a16:colId xmlns:a16="http://schemas.microsoft.com/office/drawing/2014/main" val="2283306205"/>
                    </a:ext>
                  </a:extLst>
                </a:gridCol>
              </a:tblGrid>
              <a:tr h="415841">
                <a:tc>
                  <a:txBody>
                    <a:bodyPr/>
                    <a:lstStyle/>
                    <a:p>
                      <a:pPr algn="ctr" fontAlgn="b"/>
                      <a:r>
                        <a:rPr lang="en-US" sz="1800" u="none" strike="noStrike">
                          <a:effectLst/>
                        </a:rPr>
                        <a:t>Item</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31 Dec 2022</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31 Dec 2021</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a:effectLst/>
                        </a:rPr>
                        <a:t>Change</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9450475"/>
                  </a:ext>
                </a:extLst>
              </a:tr>
              <a:tr h="415841">
                <a:tc>
                  <a:txBody>
                    <a:bodyPr/>
                    <a:lstStyle/>
                    <a:p>
                      <a:pPr algn="l" fontAlgn="b"/>
                      <a:r>
                        <a:rPr lang="en-US" sz="1800" u="none" strike="noStrike">
                          <a:effectLst/>
                        </a:rPr>
                        <a:t>Cash and cash equivalents</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                            127,999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123,132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4,867</a:t>
                      </a:r>
                    </a:p>
                  </a:txBody>
                  <a:tcPr marL="4763" marR="4763" marT="4763" marB="0" anchor="b"/>
                </a:tc>
                <a:extLst>
                  <a:ext uri="{0D108BD9-81ED-4DB2-BD59-A6C34878D82A}">
                    <a16:rowId xmlns:a16="http://schemas.microsoft.com/office/drawing/2014/main" val="123528151"/>
                  </a:ext>
                </a:extLst>
              </a:tr>
              <a:tr h="415841">
                <a:tc>
                  <a:txBody>
                    <a:bodyPr/>
                    <a:lstStyle/>
                    <a:p>
                      <a:pPr algn="l" fontAlgn="b"/>
                      <a:r>
                        <a:rPr lang="en-US" sz="1800" u="none" strike="noStrike">
                          <a:effectLst/>
                        </a:rPr>
                        <a:t>Assessed contributions receivable</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                              22,993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20,270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2,723</a:t>
                      </a:r>
                    </a:p>
                  </a:txBody>
                  <a:tcPr marL="4763" marR="4763" marT="4763" marB="0" anchor="b"/>
                </a:tc>
                <a:extLst>
                  <a:ext uri="{0D108BD9-81ED-4DB2-BD59-A6C34878D82A}">
                    <a16:rowId xmlns:a16="http://schemas.microsoft.com/office/drawing/2014/main" val="1546096144"/>
                  </a:ext>
                </a:extLst>
              </a:tr>
              <a:tr h="415841">
                <a:tc>
                  <a:txBody>
                    <a:bodyPr/>
                    <a:lstStyle/>
                    <a:p>
                      <a:pPr algn="l" fontAlgn="b"/>
                      <a:r>
                        <a:rPr lang="en-US" sz="1800" u="none" strike="noStrike">
                          <a:effectLst/>
                        </a:rPr>
                        <a:t>Voluntary contributions receivable</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                              27,041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19,014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8,027</a:t>
                      </a:r>
                    </a:p>
                  </a:txBody>
                  <a:tcPr marL="4763" marR="4763" marT="4763" marB="0" anchor="b"/>
                </a:tc>
                <a:extLst>
                  <a:ext uri="{0D108BD9-81ED-4DB2-BD59-A6C34878D82A}">
                    <a16:rowId xmlns:a16="http://schemas.microsoft.com/office/drawing/2014/main" val="1958526638"/>
                  </a:ext>
                </a:extLst>
              </a:tr>
              <a:tr h="415841">
                <a:tc>
                  <a:txBody>
                    <a:bodyPr/>
                    <a:lstStyle/>
                    <a:p>
                      <a:pPr algn="l" fontAlgn="b"/>
                      <a:r>
                        <a:rPr lang="en-US" sz="1800" u="none" strike="noStrike">
                          <a:effectLst/>
                        </a:rPr>
                        <a:t>Advances for projects and meetings</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                                8,156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9,261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(1,105)</a:t>
                      </a:r>
                    </a:p>
                  </a:txBody>
                  <a:tcPr marL="4763" marR="4763" marT="4763" marB="0" anchor="b"/>
                </a:tc>
                <a:extLst>
                  <a:ext uri="{0D108BD9-81ED-4DB2-BD59-A6C34878D82A}">
                    <a16:rowId xmlns:a16="http://schemas.microsoft.com/office/drawing/2014/main" val="2987905663"/>
                  </a:ext>
                </a:extLst>
              </a:tr>
              <a:tr h="415841">
                <a:tc>
                  <a:txBody>
                    <a:bodyPr/>
                    <a:lstStyle/>
                    <a:p>
                      <a:pPr algn="l" fontAlgn="b"/>
                      <a:r>
                        <a:rPr lang="en-US" sz="1800" u="none" strike="noStrike">
                          <a:effectLst/>
                        </a:rPr>
                        <a:t>Property, plant and equipment</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57,470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                              60,987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(3,517)</a:t>
                      </a:r>
                    </a:p>
                  </a:txBody>
                  <a:tcPr marL="4763" marR="4763" marT="4763" marB="0" anchor="b"/>
                </a:tc>
                <a:extLst>
                  <a:ext uri="{0D108BD9-81ED-4DB2-BD59-A6C34878D82A}">
                    <a16:rowId xmlns:a16="http://schemas.microsoft.com/office/drawing/2014/main" val="3342512179"/>
                  </a:ext>
                </a:extLst>
              </a:tr>
              <a:tr h="415841">
                <a:tc>
                  <a:txBody>
                    <a:bodyPr/>
                    <a:lstStyle/>
                    <a:p>
                      <a:pPr algn="l" fontAlgn="b"/>
                      <a:r>
                        <a:rPr lang="en-US" sz="1800" u="none" strike="noStrike">
                          <a:effectLst/>
                        </a:rPr>
                        <a:t>All other assets</a:t>
                      </a:r>
                      <a:endParaRPr lang="en-US" sz="18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US" sz="2000" u="none" strike="noStrike" dirty="0">
                          <a:effectLst/>
                        </a:rPr>
                        <a:t>                                4,336 </a:t>
                      </a:r>
                      <a:endParaRPr lang="en-US" sz="20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                                4,409 </a:t>
                      </a:r>
                      <a:endParaRPr lang="en-US" sz="2000" b="0" i="0" u="none" strike="noStrike" dirty="0">
                        <a:solidFill>
                          <a:srgbClr val="000000"/>
                        </a:solidFill>
                        <a:effectLst/>
                        <a:latin typeface="Calibri" panose="020F050202020403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(73)</a:t>
                      </a:r>
                    </a:p>
                  </a:txBody>
                  <a:tcPr marL="4763" marR="4763" marT="4763"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155628"/>
                  </a:ext>
                </a:extLst>
              </a:tr>
              <a:tr h="415841">
                <a:tc>
                  <a:txBody>
                    <a:bodyPr/>
                    <a:lstStyle/>
                    <a:p>
                      <a:pPr algn="l" fontAlgn="b"/>
                      <a:r>
                        <a:rPr lang="en-US" sz="1800" u="none" strike="noStrike">
                          <a:effectLst/>
                        </a:rPr>
                        <a:t>Total Assets</a:t>
                      </a:r>
                      <a:endParaRPr lang="en-US" sz="1800" b="1" i="1" u="none" strike="noStrike">
                        <a:solidFill>
                          <a:srgbClr val="000000"/>
                        </a:solidFill>
                        <a:effectLst/>
                        <a:latin typeface="Calibri" panose="020F0502020204030204" pitchFamily="34" charset="0"/>
                      </a:endParaRPr>
                    </a:p>
                  </a:txBody>
                  <a:tcPr marL="190500" marR="6350" marT="6350" marB="0" anchor="b"/>
                </a:tc>
                <a:tc>
                  <a:txBody>
                    <a:bodyPr/>
                    <a:lstStyle/>
                    <a:p>
                      <a:pPr algn="r" fontAlgn="b"/>
                      <a:r>
                        <a:rPr lang="en-US" sz="2000" u="none" strike="noStrike" dirty="0">
                          <a:effectLst/>
                        </a:rPr>
                        <a:t>                            247,995 </a:t>
                      </a:r>
                      <a:endParaRPr lang="en-US" sz="2000" b="0" i="0" u="none" strike="noStrike" dirty="0">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2000" u="none" strike="noStrike" dirty="0">
                          <a:effectLst/>
                        </a:rPr>
                        <a:t>                            237,073 </a:t>
                      </a:r>
                      <a:endParaRPr lang="en-US" sz="2000" b="0" i="0" u="none" strike="noStrike" dirty="0">
                        <a:solidFill>
                          <a:srgbClr val="000000"/>
                        </a:solidFill>
                        <a:effectLst/>
                        <a:latin typeface="Calibri" panose="020F0502020204030204" pitchFamily="34" charset="0"/>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r>
                        <a:rPr lang="en-US" sz="2000" u="none" strike="noStrike" kern="1200" dirty="0">
                          <a:solidFill>
                            <a:schemeClr val="tx1"/>
                          </a:solidFill>
                          <a:effectLst/>
                          <a:latin typeface="+mn-lt"/>
                          <a:ea typeface="+mn-ea"/>
                          <a:cs typeface="+mn-cs"/>
                        </a:rPr>
                        <a:t>10,922</a:t>
                      </a:r>
                    </a:p>
                  </a:txBody>
                  <a:tcPr marL="4763" marR="4763" marT="4763"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7523582"/>
                  </a:ext>
                </a:extLst>
              </a:tr>
            </a:tbl>
          </a:graphicData>
        </a:graphic>
      </p:graphicFrame>
      <p:sp>
        <p:nvSpPr>
          <p:cNvPr id="19" name="TextBox 18">
            <a:extLst>
              <a:ext uri="{FF2B5EF4-FFF2-40B4-BE49-F238E27FC236}">
                <a16:creationId xmlns:a16="http://schemas.microsoft.com/office/drawing/2014/main" id="{7573E546-2862-4379-80BE-78A0C79C00E6}"/>
              </a:ext>
            </a:extLst>
          </p:cNvPr>
          <p:cNvSpPr txBox="1"/>
          <p:nvPr/>
        </p:nvSpPr>
        <p:spPr>
          <a:xfrm>
            <a:off x="4902741" y="1216383"/>
            <a:ext cx="1828800" cy="369332"/>
          </a:xfrm>
          <a:prstGeom prst="rect">
            <a:avLst/>
          </a:prstGeom>
          <a:noFill/>
        </p:spPr>
        <p:txBody>
          <a:bodyPr wrap="square" rtlCol="0">
            <a:spAutoFit/>
          </a:bodyPr>
          <a:lstStyle/>
          <a:p>
            <a:r>
              <a:rPr lang="en-US" i="1"/>
              <a:t>(in 000’s of CHF)</a:t>
            </a:r>
          </a:p>
        </p:txBody>
      </p:sp>
      <p:sp>
        <p:nvSpPr>
          <p:cNvPr id="20" name="Oval 19">
            <a:extLst>
              <a:ext uri="{FF2B5EF4-FFF2-40B4-BE49-F238E27FC236}">
                <a16:creationId xmlns:a16="http://schemas.microsoft.com/office/drawing/2014/main" id="{964FB6B9-8A18-43E1-A2AF-7C269CB06F03}"/>
              </a:ext>
            </a:extLst>
          </p:cNvPr>
          <p:cNvSpPr/>
          <p:nvPr/>
        </p:nvSpPr>
        <p:spPr>
          <a:xfrm>
            <a:off x="5813900" y="1989468"/>
            <a:ext cx="1146243" cy="2190417"/>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42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a:t>
            </a:r>
          </a:p>
        </p:txBody>
      </p:sp>
      <p:sp>
        <p:nvSpPr>
          <p:cNvPr id="3" name="Content Placeholder 2"/>
          <p:cNvSpPr>
            <a:spLocks noGrp="1"/>
          </p:cNvSpPr>
          <p:nvPr>
            <p:ph idx="1"/>
          </p:nvPr>
        </p:nvSpPr>
        <p:spPr/>
        <p:txBody>
          <a:bodyPr>
            <a:normAutofit/>
          </a:bodyPr>
          <a:lstStyle/>
          <a:p>
            <a:pPr marL="210312" lvl="1" indent="-210312">
              <a:spcBef>
                <a:spcPts val="1100"/>
              </a:spcBef>
              <a:tabLst>
                <a:tab pos="354965" algn="l"/>
                <a:tab pos="355600" algn="l"/>
              </a:tabLst>
            </a:pPr>
            <a:r>
              <a:rPr lang="en-US" sz="2400" dirty="0"/>
              <a:t>Cash and Investments increased due to increased in voluntary contribution activity, primarily related to deferred revenue on cash received</a:t>
            </a:r>
          </a:p>
          <a:p>
            <a:pPr marL="210312" lvl="1" indent="-210312">
              <a:spcBef>
                <a:spcPts val="1100"/>
              </a:spcBef>
              <a:tabLst>
                <a:tab pos="354965" algn="l"/>
                <a:tab pos="355600" algn="l"/>
              </a:tabLst>
            </a:pPr>
            <a:r>
              <a:rPr lang="en-US" sz="2400" dirty="0"/>
              <a:t>Assessed contributions increased primarily due to the continued non-payment of some Members. Seeing good payment activity in the first half of 2023 leading up to Congress and related elections</a:t>
            </a:r>
          </a:p>
          <a:p>
            <a:pPr marL="210312" lvl="1" indent="-210312">
              <a:spcBef>
                <a:spcPts val="1100"/>
              </a:spcBef>
              <a:tabLst>
                <a:tab pos="354965" algn="l"/>
                <a:tab pos="355600" algn="l"/>
              </a:tabLst>
            </a:pPr>
            <a:r>
              <a:rPr lang="en-US" sz="2400" dirty="0"/>
              <a:t>Voluntary contributions receivable increased due to overall higher levels of contributions to WMO supporting Early Warnings and other areas such as capacity development and climate adaptation and mitigation</a:t>
            </a:r>
          </a:p>
        </p:txBody>
      </p:sp>
      <p:sp>
        <p:nvSpPr>
          <p:cNvPr id="4" name="Slide Number Placeholder 3"/>
          <p:cNvSpPr>
            <a:spLocks noGrp="1"/>
          </p:cNvSpPr>
          <p:nvPr>
            <p:ph type="sldNum" sz="quarter" idx="12"/>
          </p:nvPr>
        </p:nvSpPr>
        <p:spPr/>
        <p:txBody>
          <a:bodyPr/>
          <a:lstStyle/>
          <a:p>
            <a:fld id="{9CD8D479-8942-46E8-A226-A4E01F7A105C}" type="slidenum">
              <a:rPr lang="en-US" smtClean="0"/>
              <a:t>17</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
        <p:nvSpPr>
          <p:cNvPr id="6" name="Footer Placeholder 5"/>
          <p:cNvSpPr>
            <a:spLocks noGrp="1"/>
          </p:cNvSpPr>
          <p:nvPr>
            <p:ph type="ftr" sz="quarter" idx="4294967295"/>
          </p:nvPr>
        </p:nvSpPr>
        <p:spPr>
          <a:xfrm>
            <a:off x="1637716" y="6629400"/>
            <a:ext cx="9144259" cy="228600"/>
          </a:xfrm>
        </p:spPr>
        <p:txBody>
          <a:bodyPr/>
          <a:lstStyle/>
          <a:p>
            <a:r>
              <a:rPr lang="en-US"/>
              <a:t>Add a footer</a:t>
            </a:r>
          </a:p>
        </p:txBody>
      </p:sp>
    </p:spTree>
    <p:extLst>
      <p:ext uri="{BB962C8B-B14F-4D97-AF65-F5344CB8AC3E}">
        <p14:creationId xmlns:p14="http://schemas.microsoft.com/office/powerpoint/2010/main" val="201389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Liabilities</a:t>
            </a:r>
          </a:p>
        </p:txBody>
      </p:sp>
      <p:sp>
        <p:nvSpPr>
          <p:cNvPr id="4" name="Slide Number Placeholder 3"/>
          <p:cNvSpPr>
            <a:spLocks noGrp="1"/>
          </p:cNvSpPr>
          <p:nvPr>
            <p:ph type="sldNum" sz="quarter" idx="12"/>
          </p:nvPr>
        </p:nvSpPr>
        <p:spPr/>
        <p:txBody>
          <a:bodyPr/>
          <a:lstStyle/>
          <a:p>
            <a:fld id="{9CD8D479-8942-46E8-A226-A4E01F7A105C}" type="slidenum">
              <a:rPr lang="en-US" smtClean="0"/>
              <a:t>18</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
        <p:nvSpPr>
          <p:cNvPr id="10" name="Rectangle 1">
            <a:extLst>
              <a:ext uri="{FF2B5EF4-FFF2-40B4-BE49-F238E27FC236}">
                <a16:creationId xmlns:a16="http://schemas.microsoft.com/office/drawing/2014/main" id="{9E2BBDA4-6EFA-4FD6-A362-C04D14C82B22}"/>
              </a:ext>
            </a:extLst>
          </p:cNvPr>
          <p:cNvSpPr>
            <a:spLocks noChangeArrowheads="1"/>
          </p:cNvSpPr>
          <p:nvPr/>
        </p:nvSpPr>
        <p:spPr bwMode="auto">
          <a:xfrm>
            <a:off x="3228975" y="267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5DF7549E-98B8-4AF2-B718-C63F59DA1FE4}"/>
              </a:ext>
            </a:extLst>
          </p:cNvPr>
          <p:cNvGraphicFramePr>
            <a:graphicFrameLocks noGrp="1"/>
          </p:cNvGraphicFramePr>
          <p:nvPr>
            <p:extLst>
              <p:ext uri="{D42A27DB-BD31-4B8C-83A1-F6EECF244321}">
                <p14:modId xmlns:p14="http://schemas.microsoft.com/office/powerpoint/2010/main" val="1042156826"/>
              </p:ext>
            </p:extLst>
          </p:nvPr>
        </p:nvGraphicFramePr>
        <p:xfrm>
          <a:off x="953734" y="1657436"/>
          <a:ext cx="9144260" cy="4971964"/>
        </p:xfrm>
        <a:graphic>
          <a:graphicData uri="http://schemas.openxmlformats.org/drawingml/2006/table">
            <a:tbl>
              <a:tblPr firstRow="1" bandRow="1">
                <a:tableStyleId>{3B4B98B0-60AC-42C2-AFA5-B58CD77FA1E5}</a:tableStyleId>
              </a:tblPr>
              <a:tblGrid>
                <a:gridCol w="4600760">
                  <a:extLst>
                    <a:ext uri="{9D8B030D-6E8A-4147-A177-3AD203B41FA5}">
                      <a16:colId xmlns:a16="http://schemas.microsoft.com/office/drawing/2014/main" val="648692866"/>
                    </a:ext>
                  </a:extLst>
                </a:gridCol>
                <a:gridCol w="1514500">
                  <a:extLst>
                    <a:ext uri="{9D8B030D-6E8A-4147-A177-3AD203B41FA5}">
                      <a16:colId xmlns:a16="http://schemas.microsoft.com/office/drawing/2014/main" val="1421185100"/>
                    </a:ext>
                  </a:extLst>
                </a:gridCol>
                <a:gridCol w="1514500">
                  <a:extLst>
                    <a:ext uri="{9D8B030D-6E8A-4147-A177-3AD203B41FA5}">
                      <a16:colId xmlns:a16="http://schemas.microsoft.com/office/drawing/2014/main" val="2233785625"/>
                    </a:ext>
                  </a:extLst>
                </a:gridCol>
                <a:gridCol w="1514500">
                  <a:extLst>
                    <a:ext uri="{9D8B030D-6E8A-4147-A177-3AD203B41FA5}">
                      <a16:colId xmlns:a16="http://schemas.microsoft.com/office/drawing/2014/main" val="2283306205"/>
                    </a:ext>
                  </a:extLst>
                </a:gridCol>
              </a:tblGrid>
              <a:tr h="525694">
                <a:tc>
                  <a:txBody>
                    <a:bodyPr/>
                    <a:lstStyle/>
                    <a:p>
                      <a:pPr algn="ctr" fontAlgn="b"/>
                      <a:r>
                        <a:rPr lang="en-US" sz="1800" u="none" strike="noStrike">
                          <a:effectLst/>
                        </a:rPr>
                        <a:t>Item</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31 Dec 2022</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31 Dec 2021</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a:effectLst/>
                        </a:rPr>
                        <a:t>Change</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9450475"/>
                  </a:ext>
                </a:extLst>
              </a:tr>
              <a:tr h="468000">
                <a:tc>
                  <a:txBody>
                    <a:bodyPr/>
                    <a:lstStyle/>
                    <a:p>
                      <a:pPr algn="l" fontAlgn="b"/>
                      <a:r>
                        <a:rPr lang="en-US" sz="1800" b="0" i="0" u="none" strike="noStrike" dirty="0">
                          <a:solidFill>
                            <a:srgbClr val="000000"/>
                          </a:solidFill>
                          <a:effectLst/>
                          <a:latin typeface="Calibri" panose="020F0502020204030204" pitchFamily="34" charset="0"/>
                        </a:rPr>
                        <a:t>Payables and accruals</a:t>
                      </a:r>
                    </a:p>
                  </a:txBody>
                  <a:tcPr marL="95250" marR="6350" marT="6350" marB="0" anchor="b"/>
                </a:tc>
                <a:tc>
                  <a:txBody>
                    <a:bodyPr/>
                    <a:lstStyle/>
                    <a:p>
                      <a:pPr algn="r" fontAlgn="b"/>
                      <a:r>
                        <a:rPr lang="en-US" sz="1600" b="0" i="0" u="none" strike="noStrike" dirty="0">
                          <a:solidFill>
                            <a:srgbClr val="000000"/>
                          </a:solidFill>
                          <a:effectLst/>
                          <a:latin typeface="+mn-lt"/>
                        </a:rPr>
                        <a:t>                                4,685 </a:t>
                      </a:r>
                    </a:p>
                  </a:txBody>
                  <a:tcPr marL="6350" marR="6350" marT="6350" marB="0" anchor="b"/>
                </a:tc>
                <a:tc>
                  <a:txBody>
                    <a:bodyPr/>
                    <a:lstStyle/>
                    <a:p>
                      <a:pPr algn="r" fontAlgn="b"/>
                      <a:r>
                        <a:rPr lang="en-US" sz="1600" b="0" i="0" u="none" strike="noStrike" dirty="0">
                          <a:solidFill>
                            <a:srgbClr val="000000"/>
                          </a:solidFill>
                          <a:effectLst/>
                          <a:latin typeface="+mn-lt"/>
                        </a:rPr>
                        <a:t>                                4,066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619</a:t>
                      </a:r>
                    </a:p>
                  </a:txBody>
                  <a:tcPr marL="4763" marR="4763" marT="4763" marB="0" anchor="b"/>
                </a:tc>
                <a:extLst>
                  <a:ext uri="{0D108BD9-81ED-4DB2-BD59-A6C34878D82A}">
                    <a16:rowId xmlns:a16="http://schemas.microsoft.com/office/drawing/2014/main" val="123528151"/>
                  </a:ext>
                </a:extLst>
              </a:tr>
              <a:tr h="468000">
                <a:tc>
                  <a:txBody>
                    <a:bodyPr/>
                    <a:lstStyle/>
                    <a:p>
                      <a:pPr algn="l" fontAlgn="b"/>
                      <a:r>
                        <a:rPr lang="en-US" sz="1800" b="0" i="0" u="none" strike="noStrike" dirty="0">
                          <a:solidFill>
                            <a:srgbClr val="000000"/>
                          </a:solidFill>
                          <a:effectLst/>
                          <a:latin typeface="Calibri" panose="020F0502020204030204" pitchFamily="34" charset="0"/>
                        </a:rPr>
                        <a:t>Employee benefits</a:t>
                      </a:r>
                    </a:p>
                  </a:txBody>
                  <a:tcPr marL="95250" marR="6350" marT="6350" marB="0" anchor="b"/>
                </a:tc>
                <a:tc>
                  <a:txBody>
                    <a:bodyPr/>
                    <a:lstStyle/>
                    <a:p>
                      <a:pPr algn="r" fontAlgn="b"/>
                      <a:r>
                        <a:rPr lang="en-US" sz="1600" b="0" i="0" u="none" strike="noStrike" dirty="0">
                          <a:solidFill>
                            <a:srgbClr val="000000"/>
                          </a:solidFill>
                          <a:effectLst/>
                          <a:latin typeface="+mn-lt"/>
                        </a:rPr>
                        <a:t>127,215 </a:t>
                      </a:r>
                    </a:p>
                  </a:txBody>
                  <a:tcPr marL="6350" marR="6350" marT="6350" marB="0" anchor="b"/>
                </a:tc>
                <a:tc>
                  <a:txBody>
                    <a:bodyPr/>
                    <a:lstStyle/>
                    <a:p>
                      <a:pPr algn="r" fontAlgn="b"/>
                      <a:r>
                        <a:rPr lang="en-US" sz="1600" b="0" i="0" u="none" strike="noStrike" dirty="0">
                          <a:solidFill>
                            <a:srgbClr val="000000"/>
                          </a:solidFill>
                          <a:effectLst/>
                          <a:latin typeface="+mn-lt"/>
                        </a:rPr>
                        <a:t>                              84,676 </a:t>
                      </a:r>
                    </a:p>
                  </a:txBody>
                  <a:tcPr marL="6350" marR="6350" marT="6350" marB="0" anchor="b"/>
                </a:tc>
                <a:tc>
                  <a:txBody>
                    <a:bodyPr/>
                    <a:lstStyle/>
                    <a:p>
                      <a:pPr marL="0" algn="r" defTabSz="914400" rtl="0" eaLnBrk="1" fontAlgn="b" latinLnBrk="0" hangingPunct="1"/>
                      <a:r>
                        <a:rPr lang="en-US" sz="1600" b="0" i="0" u="none" strike="noStrike" kern="1200">
                          <a:solidFill>
                            <a:srgbClr val="000000"/>
                          </a:solidFill>
                          <a:effectLst/>
                          <a:latin typeface="+mn-lt"/>
                          <a:ea typeface="+mn-ea"/>
                          <a:cs typeface="+mn-cs"/>
                        </a:rPr>
                        <a:t>42,539</a:t>
                      </a:r>
                    </a:p>
                  </a:txBody>
                  <a:tcPr marL="4763" marR="4763" marT="4763" marB="0" anchor="b"/>
                </a:tc>
                <a:extLst>
                  <a:ext uri="{0D108BD9-81ED-4DB2-BD59-A6C34878D82A}">
                    <a16:rowId xmlns:a16="http://schemas.microsoft.com/office/drawing/2014/main" val="1546096144"/>
                  </a:ext>
                </a:extLst>
              </a:tr>
              <a:tr h="468000">
                <a:tc>
                  <a:txBody>
                    <a:bodyPr/>
                    <a:lstStyle/>
                    <a:p>
                      <a:pPr algn="l" fontAlgn="b"/>
                      <a:r>
                        <a:rPr lang="en-US" sz="1800" b="0" i="0" u="none" strike="noStrike" dirty="0">
                          <a:solidFill>
                            <a:srgbClr val="000000"/>
                          </a:solidFill>
                          <a:effectLst/>
                          <a:latin typeface="Calibri" panose="020F0502020204030204" pitchFamily="34" charset="0"/>
                        </a:rPr>
                        <a:t>Contributions received in advance</a:t>
                      </a:r>
                    </a:p>
                  </a:txBody>
                  <a:tcPr marL="95250" marR="6350" marT="6350" marB="0" anchor="b"/>
                </a:tc>
                <a:tc>
                  <a:txBody>
                    <a:bodyPr/>
                    <a:lstStyle/>
                    <a:p>
                      <a:pPr algn="r" fontAlgn="b"/>
                      <a:r>
                        <a:rPr lang="en-US" sz="1600" b="0" i="0" u="none" strike="noStrike" dirty="0">
                          <a:solidFill>
                            <a:srgbClr val="000000"/>
                          </a:solidFill>
                          <a:effectLst/>
                          <a:latin typeface="+mn-lt"/>
                        </a:rPr>
                        <a:t>                              6,975 </a:t>
                      </a:r>
                    </a:p>
                  </a:txBody>
                  <a:tcPr marL="6350" marR="6350" marT="6350" marB="0" anchor="b"/>
                </a:tc>
                <a:tc>
                  <a:txBody>
                    <a:bodyPr/>
                    <a:lstStyle/>
                    <a:p>
                      <a:pPr algn="r" fontAlgn="b"/>
                      <a:r>
                        <a:rPr lang="en-US" sz="1600" b="0" i="0" u="none" strike="noStrike" dirty="0">
                          <a:solidFill>
                            <a:srgbClr val="000000"/>
                          </a:solidFill>
                          <a:effectLst/>
                          <a:latin typeface="+mn-lt"/>
                        </a:rPr>
                        <a:t>                              10,192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(3,217)</a:t>
                      </a:r>
                    </a:p>
                  </a:txBody>
                  <a:tcPr marL="4763" marR="4763" marT="4763" marB="0" anchor="b"/>
                </a:tc>
                <a:extLst>
                  <a:ext uri="{0D108BD9-81ED-4DB2-BD59-A6C34878D82A}">
                    <a16:rowId xmlns:a16="http://schemas.microsoft.com/office/drawing/2014/main" val="1958526638"/>
                  </a:ext>
                </a:extLst>
              </a:tr>
              <a:tr h="468000">
                <a:tc>
                  <a:txBody>
                    <a:bodyPr/>
                    <a:lstStyle/>
                    <a:p>
                      <a:pPr algn="l" fontAlgn="b"/>
                      <a:r>
                        <a:rPr lang="en-US" sz="1800" b="0" i="0" u="none" strike="noStrike" dirty="0">
                          <a:solidFill>
                            <a:srgbClr val="000000"/>
                          </a:solidFill>
                          <a:effectLst/>
                          <a:latin typeface="Calibri" panose="020F0502020204030204" pitchFamily="34" charset="0"/>
                        </a:rPr>
                        <a:t>Unearned revenue from exchange transactions</a:t>
                      </a:r>
                    </a:p>
                  </a:txBody>
                  <a:tcPr marL="95250" marR="6350" marT="6350" marB="0" anchor="b"/>
                </a:tc>
                <a:tc>
                  <a:txBody>
                    <a:bodyPr/>
                    <a:lstStyle/>
                    <a:p>
                      <a:pPr algn="r" fontAlgn="b"/>
                      <a:r>
                        <a:rPr lang="en-US" sz="1600" b="0" i="0" u="none" strike="noStrike" dirty="0">
                          <a:solidFill>
                            <a:srgbClr val="000000"/>
                          </a:solidFill>
                          <a:effectLst/>
                          <a:latin typeface="+mn-lt"/>
                        </a:rPr>
                        <a:t>                                    20 </a:t>
                      </a:r>
                    </a:p>
                  </a:txBody>
                  <a:tcPr marL="6350" marR="6350" marT="6350" marB="0" anchor="b"/>
                </a:tc>
                <a:tc>
                  <a:txBody>
                    <a:bodyPr/>
                    <a:lstStyle/>
                    <a:p>
                      <a:pPr algn="r" fontAlgn="b"/>
                      <a:r>
                        <a:rPr lang="en-US" sz="1600" b="0" i="0" u="none" strike="noStrike" dirty="0">
                          <a:solidFill>
                            <a:srgbClr val="000000"/>
                          </a:solidFill>
                          <a:effectLst/>
                          <a:latin typeface="+mn-lt"/>
                        </a:rPr>
                        <a:t>                                    651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(631)</a:t>
                      </a:r>
                    </a:p>
                  </a:txBody>
                  <a:tcPr marL="4763" marR="4763" marT="4763" marB="0" anchor="b"/>
                </a:tc>
                <a:extLst>
                  <a:ext uri="{0D108BD9-81ED-4DB2-BD59-A6C34878D82A}">
                    <a16:rowId xmlns:a16="http://schemas.microsoft.com/office/drawing/2014/main" val="2987905663"/>
                  </a:ext>
                </a:extLst>
              </a:tr>
              <a:tr h="468000">
                <a:tc>
                  <a:txBody>
                    <a:bodyPr/>
                    <a:lstStyle/>
                    <a:p>
                      <a:pPr algn="l" fontAlgn="b"/>
                      <a:r>
                        <a:rPr lang="en-US" sz="1800" b="0" i="0" u="none" strike="noStrike">
                          <a:solidFill>
                            <a:srgbClr val="000000"/>
                          </a:solidFill>
                          <a:effectLst/>
                          <a:latin typeface="Calibri" panose="020F0502020204030204" pitchFamily="34" charset="0"/>
                        </a:rPr>
                        <a:t>Deferred Revenue</a:t>
                      </a:r>
                    </a:p>
                  </a:txBody>
                  <a:tcPr marL="95250" marR="6350" marT="6350" marB="0" anchor="b"/>
                </a:tc>
                <a:tc>
                  <a:txBody>
                    <a:bodyPr/>
                    <a:lstStyle/>
                    <a:p>
                      <a:pPr algn="r" fontAlgn="b"/>
                      <a:r>
                        <a:rPr lang="en-US" sz="1600" b="0" i="0" u="none" strike="noStrike" dirty="0">
                          <a:solidFill>
                            <a:srgbClr val="000000"/>
                          </a:solidFill>
                          <a:effectLst/>
                          <a:latin typeface="+mn-lt"/>
                        </a:rPr>
                        <a:t>                              71,301 </a:t>
                      </a:r>
                    </a:p>
                  </a:txBody>
                  <a:tcPr marL="6350" marR="6350" marT="6350" marB="0" anchor="b"/>
                </a:tc>
                <a:tc>
                  <a:txBody>
                    <a:bodyPr/>
                    <a:lstStyle/>
                    <a:p>
                      <a:pPr algn="r" fontAlgn="b"/>
                      <a:r>
                        <a:rPr lang="en-US" sz="1600" b="0" i="0" u="none" strike="noStrike" dirty="0">
                          <a:solidFill>
                            <a:srgbClr val="000000"/>
                          </a:solidFill>
                          <a:effectLst/>
                          <a:latin typeface="+mn-lt"/>
                        </a:rPr>
                        <a:t>                              55,737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15,564</a:t>
                      </a:r>
                    </a:p>
                  </a:txBody>
                  <a:tcPr marL="4763" marR="4763" marT="4763" marB="0" anchor="b"/>
                </a:tc>
                <a:extLst>
                  <a:ext uri="{0D108BD9-81ED-4DB2-BD59-A6C34878D82A}">
                    <a16:rowId xmlns:a16="http://schemas.microsoft.com/office/drawing/2014/main" val="3342512179"/>
                  </a:ext>
                </a:extLst>
              </a:tr>
              <a:tr h="468000">
                <a:tc>
                  <a:txBody>
                    <a:bodyPr/>
                    <a:lstStyle/>
                    <a:p>
                      <a:pPr algn="l" fontAlgn="b"/>
                      <a:r>
                        <a:rPr lang="en-US" sz="1800" b="0" i="0" u="none" strike="noStrike">
                          <a:solidFill>
                            <a:srgbClr val="000000"/>
                          </a:solidFill>
                          <a:effectLst/>
                          <a:latin typeface="Calibri" panose="020F0502020204030204" pitchFamily="34" charset="0"/>
                        </a:rPr>
                        <a:t>Borrowings</a:t>
                      </a:r>
                    </a:p>
                  </a:txBody>
                  <a:tcPr marL="95250" marR="6350" marT="6350" marB="0" anchor="b"/>
                </a:tc>
                <a:tc>
                  <a:txBody>
                    <a:bodyPr/>
                    <a:lstStyle/>
                    <a:p>
                      <a:pPr algn="r" fontAlgn="b"/>
                      <a:r>
                        <a:rPr lang="en-US" sz="1600" b="0" i="0" u="none" strike="noStrike" dirty="0">
                          <a:solidFill>
                            <a:srgbClr val="000000"/>
                          </a:solidFill>
                          <a:effectLst/>
                          <a:latin typeface="+mn-lt"/>
                        </a:rPr>
                        <a:t>                              28,229 </a:t>
                      </a:r>
                    </a:p>
                  </a:txBody>
                  <a:tcPr marL="6350" marR="6350" marT="6350" marB="0" anchor="b"/>
                </a:tc>
                <a:tc>
                  <a:txBody>
                    <a:bodyPr/>
                    <a:lstStyle/>
                    <a:p>
                      <a:pPr algn="r" fontAlgn="b"/>
                      <a:r>
                        <a:rPr lang="en-US" sz="1600" b="0" i="0" u="none" strike="noStrike" dirty="0">
                          <a:solidFill>
                            <a:srgbClr val="000000"/>
                          </a:solidFill>
                          <a:effectLst/>
                          <a:latin typeface="+mn-lt"/>
                        </a:rPr>
                        <a:t>                              29,002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(773)</a:t>
                      </a:r>
                    </a:p>
                  </a:txBody>
                  <a:tcPr marL="4763" marR="4763" marT="4763" marB="0" anchor="b"/>
                </a:tc>
                <a:extLst>
                  <a:ext uri="{0D108BD9-81ED-4DB2-BD59-A6C34878D82A}">
                    <a16:rowId xmlns:a16="http://schemas.microsoft.com/office/drawing/2014/main" val="2917892928"/>
                  </a:ext>
                </a:extLst>
              </a:tr>
              <a:tr h="468000">
                <a:tc>
                  <a:txBody>
                    <a:bodyPr/>
                    <a:lstStyle/>
                    <a:p>
                      <a:pPr algn="l" fontAlgn="b"/>
                      <a:r>
                        <a:rPr lang="en-US" sz="1800" b="0" i="0" u="none" strike="noStrike">
                          <a:solidFill>
                            <a:srgbClr val="000000"/>
                          </a:solidFill>
                          <a:effectLst/>
                          <a:latin typeface="Calibri" panose="020F0502020204030204" pitchFamily="34" charset="0"/>
                        </a:rPr>
                        <a:t>Funds held in trust</a:t>
                      </a:r>
                    </a:p>
                  </a:txBody>
                  <a:tcPr marL="95250" marR="6350" marT="6350" marB="0" anchor="b"/>
                </a:tc>
                <a:tc>
                  <a:txBody>
                    <a:bodyPr/>
                    <a:lstStyle/>
                    <a:p>
                      <a:pPr algn="r" fontAlgn="b"/>
                      <a:r>
                        <a:rPr lang="en-US" sz="1600" b="0" i="0" u="none" strike="noStrike" dirty="0">
                          <a:solidFill>
                            <a:srgbClr val="000000"/>
                          </a:solidFill>
                          <a:effectLst/>
                          <a:latin typeface="+mn-lt"/>
                        </a:rPr>
                        <a:t>                              30,373 </a:t>
                      </a:r>
                    </a:p>
                  </a:txBody>
                  <a:tcPr marL="6350" marR="6350" marT="6350" marB="0" anchor="b"/>
                </a:tc>
                <a:tc>
                  <a:txBody>
                    <a:bodyPr/>
                    <a:lstStyle/>
                    <a:p>
                      <a:pPr algn="r" fontAlgn="b"/>
                      <a:r>
                        <a:rPr lang="en-US" sz="1600" b="0" i="0" u="none" strike="noStrike" dirty="0">
                          <a:solidFill>
                            <a:srgbClr val="000000"/>
                          </a:solidFill>
                          <a:effectLst/>
                          <a:latin typeface="+mn-lt"/>
                        </a:rPr>
                        <a:t>                              29,014 </a:t>
                      </a:r>
                    </a:p>
                  </a:txBody>
                  <a:tcPr marL="6350" marR="6350" marT="6350" marB="0" anchor="b"/>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1,359</a:t>
                      </a:r>
                    </a:p>
                  </a:txBody>
                  <a:tcPr marL="4763" marR="4763" marT="4763" marB="0" anchor="b"/>
                </a:tc>
                <a:extLst>
                  <a:ext uri="{0D108BD9-81ED-4DB2-BD59-A6C34878D82A}">
                    <a16:rowId xmlns:a16="http://schemas.microsoft.com/office/drawing/2014/main" val="4061155628"/>
                  </a:ext>
                </a:extLst>
              </a:tr>
              <a:tr h="468000">
                <a:tc>
                  <a:txBody>
                    <a:bodyPr/>
                    <a:lstStyle/>
                    <a:p>
                      <a:pPr algn="l" fontAlgn="b"/>
                      <a:r>
                        <a:rPr lang="en-US" sz="1800" b="0" i="0" u="none" strike="noStrike">
                          <a:solidFill>
                            <a:srgbClr val="000000"/>
                          </a:solidFill>
                          <a:effectLst/>
                          <a:latin typeface="Calibri" panose="020F0502020204030204" pitchFamily="34" charset="0"/>
                        </a:rPr>
                        <a:t>Provisions</a:t>
                      </a:r>
                    </a:p>
                  </a:txBody>
                  <a:tcPr marL="95250" marR="6350" marT="6350" marB="0" anchor="b"/>
                </a:tc>
                <a:tc>
                  <a:txBody>
                    <a:bodyPr/>
                    <a:lstStyle/>
                    <a:p>
                      <a:pPr algn="r" fontAlgn="b"/>
                      <a:r>
                        <a:rPr lang="en-US" sz="1600" b="0" i="0" u="none" strike="noStrike" dirty="0">
                          <a:solidFill>
                            <a:srgbClr val="000000"/>
                          </a:solidFill>
                          <a:effectLst/>
                          <a:latin typeface="+mn-lt"/>
                        </a:rPr>
                        <a:t>                                1,706 </a:t>
                      </a: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                                1,910 </a:t>
                      </a:r>
                    </a:p>
                  </a:txBody>
                  <a:tcPr marL="6350" marR="6350" marT="6350" marB="0" anchor="b">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(204)</a:t>
                      </a:r>
                    </a:p>
                  </a:txBody>
                  <a:tcPr marL="4763" marR="4763" marT="4763" marB="0" anchor="b"/>
                </a:tc>
                <a:extLst>
                  <a:ext uri="{0D108BD9-81ED-4DB2-BD59-A6C34878D82A}">
                    <a16:rowId xmlns:a16="http://schemas.microsoft.com/office/drawing/2014/main" val="257886024"/>
                  </a:ext>
                </a:extLst>
              </a:tr>
              <a:tr h="468000">
                <a:tc>
                  <a:txBody>
                    <a:bodyPr/>
                    <a:lstStyle/>
                    <a:p>
                      <a:pPr algn="l" fontAlgn="b"/>
                      <a:r>
                        <a:rPr lang="en-US" sz="1800" b="1" i="1" u="none" strike="noStrike">
                          <a:solidFill>
                            <a:srgbClr val="000000"/>
                          </a:solidFill>
                          <a:effectLst/>
                          <a:latin typeface="Calibri" panose="020F0502020204030204" pitchFamily="34" charset="0"/>
                        </a:rPr>
                        <a:t>Total Liabilities</a:t>
                      </a:r>
                    </a:p>
                  </a:txBody>
                  <a:tcPr marL="190500" marR="6350" marT="6350" marB="0" anchor="b"/>
                </a:tc>
                <a:tc>
                  <a:txBody>
                    <a:bodyPr/>
                    <a:lstStyle/>
                    <a:p>
                      <a:pPr algn="r" fontAlgn="b"/>
                      <a:r>
                        <a:rPr lang="en-US" sz="1600" b="0" i="0" u="none" strike="noStrike" dirty="0">
                          <a:solidFill>
                            <a:srgbClr val="000000"/>
                          </a:solidFill>
                          <a:effectLst/>
                          <a:latin typeface="+mn-lt"/>
                        </a:rPr>
                        <a:t>                            270,504 </a:t>
                      </a: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600" b="0" i="0" u="none" strike="noStrike" dirty="0">
                          <a:solidFill>
                            <a:srgbClr val="000000"/>
                          </a:solidFill>
                          <a:effectLst/>
                          <a:latin typeface="+mn-lt"/>
                        </a:rPr>
                        <a:t>                            215,248 </a:t>
                      </a:r>
                    </a:p>
                  </a:txBody>
                  <a:tcPr marL="6350" marR="6350" marT="6350" marB="0" anchor="b">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r>
                        <a:rPr lang="en-US" sz="1600" b="0" i="0" u="none" strike="noStrike" kern="1200" dirty="0">
                          <a:solidFill>
                            <a:srgbClr val="000000"/>
                          </a:solidFill>
                          <a:effectLst/>
                          <a:latin typeface="+mn-lt"/>
                          <a:ea typeface="+mn-ea"/>
                          <a:cs typeface="+mn-cs"/>
                        </a:rPr>
                        <a:t>55,256</a:t>
                      </a:r>
                    </a:p>
                  </a:txBody>
                  <a:tcPr marL="4763" marR="4763" marT="4763" marB="0" anchor="b"/>
                </a:tc>
                <a:extLst>
                  <a:ext uri="{0D108BD9-81ED-4DB2-BD59-A6C34878D82A}">
                    <a16:rowId xmlns:a16="http://schemas.microsoft.com/office/drawing/2014/main" val="87523582"/>
                  </a:ext>
                </a:extLst>
              </a:tr>
            </a:tbl>
          </a:graphicData>
        </a:graphic>
      </p:graphicFrame>
      <p:sp>
        <p:nvSpPr>
          <p:cNvPr id="3" name="TextBox 2">
            <a:extLst>
              <a:ext uri="{FF2B5EF4-FFF2-40B4-BE49-F238E27FC236}">
                <a16:creationId xmlns:a16="http://schemas.microsoft.com/office/drawing/2014/main" id="{F4AEE76D-1F03-4EAA-8BE0-F76C87BF711A}"/>
              </a:ext>
            </a:extLst>
          </p:cNvPr>
          <p:cNvSpPr txBox="1"/>
          <p:nvPr/>
        </p:nvSpPr>
        <p:spPr>
          <a:xfrm>
            <a:off x="5894965" y="1244170"/>
            <a:ext cx="1828800" cy="369332"/>
          </a:xfrm>
          <a:prstGeom prst="rect">
            <a:avLst/>
          </a:prstGeom>
          <a:noFill/>
        </p:spPr>
        <p:txBody>
          <a:bodyPr wrap="square" rtlCol="0">
            <a:spAutoFit/>
          </a:bodyPr>
          <a:lstStyle/>
          <a:p>
            <a:r>
              <a:rPr lang="en-US" i="1"/>
              <a:t>(in 000’s of CHF)</a:t>
            </a:r>
          </a:p>
        </p:txBody>
      </p:sp>
      <p:sp>
        <p:nvSpPr>
          <p:cNvPr id="17" name="Oval 16">
            <a:extLst>
              <a:ext uri="{FF2B5EF4-FFF2-40B4-BE49-F238E27FC236}">
                <a16:creationId xmlns:a16="http://schemas.microsoft.com/office/drawing/2014/main" id="{86B41D98-BB30-4D01-B7F5-432D0D37D9D6}"/>
              </a:ext>
            </a:extLst>
          </p:cNvPr>
          <p:cNvSpPr/>
          <p:nvPr/>
        </p:nvSpPr>
        <p:spPr>
          <a:xfrm>
            <a:off x="6280832" y="4303749"/>
            <a:ext cx="1021404" cy="498675"/>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D764772-B6CB-4BC3-BA30-6E68E70DB931}"/>
              </a:ext>
            </a:extLst>
          </p:cNvPr>
          <p:cNvSpPr/>
          <p:nvPr/>
        </p:nvSpPr>
        <p:spPr>
          <a:xfrm>
            <a:off x="6209845" y="2801030"/>
            <a:ext cx="1021404" cy="498675"/>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DAAAB2C-7052-EDE8-B511-05253B41F5E1}"/>
              </a:ext>
            </a:extLst>
          </p:cNvPr>
          <p:cNvSpPr/>
          <p:nvPr/>
        </p:nvSpPr>
        <p:spPr>
          <a:xfrm>
            <a:off x="6209845" y="3289407"/>
            <a:ext cx="1021404" cy="498675"/>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23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Liabilities</a:t>
            </a:r>
          </a:p>
        </p:txBody>
      </p:sp>
      <p:sp>
        <p:nvSpPr>
          <p:cNvPr id="3" name="Content Placeholder 2"/>
          <p:cNvSpPr>
            <a:spLocks noGrp="1"/>
          </p:cNvSpPr>
          <p:nvPr>
            <p:ph idx="1"/>
          </p:nvPr>
        </p:nvSpPr>
        <p:spPr/>
        <p:txBody>
          <a:bodyPr vert="horz" lIns="91440" tIns="45720" rIns="91440" bIns="45720" rtlCol="0" anchor="t">
            <a:normAutofit/>
          </a:bodyPr>
          <a:lstStyle/>
          <a:p>
            <a:pPr marL="210185" lvl="1" indent="-210185">
              <a:spcBef>
                <a:spcPts val="1100"/>
              </a:spcBef>
              <a:tabLst>
                <a:tab pos="354965" algn="l"/>
                <a:tab pos="355600" algn="l"/>
              </a:tabLst>
            </a:pPr>
            <a:r>
              <a:rPr lang="en-US" sz="2400" dirty="0"/>
              <a:t>Employee Benefit Liabilities increased as a result of</a:t>
            </a:r>
          </a:p>
          <a:p>
            <a:pPr marL="447929" lvl="2" indent="-210185">
              <a:spcBef>
                <a:spcPts val="1100"/>
              </a:spcBef>
              <a:tabLst>
                <a:tab pos="354965" algn="l"/>
                <a:tab pos="355600" algn="l"/>
              </a:tabLst>
            </a:pPr>
            <a:r>
              <a:rPr lang="en-US" sz="2200" dirty="0"/>
              <a:t>Change in medical cost estimation assumption from premium based to claim based</a:t>
            </a:r>
          </a:p>
          <a:p>
            <a:pPr marL="447929" lvl="2" indent="-210185">
              <a:spcBef>
                <a:spcPts val="1100"/>
              </a:spcBef>
              <a:tabLst>
                <a:tab pos="354965" algn="l"/>
                <a:tab pos="355600" algn="l"/>
              </a:tabLst>
            </a:pPr>
            <a:r>
              <a:rPr lang="en-US" sz="2200" dirty="0"/>
              <a:t>Change in certain financial assumptions, primarily higher discount rate due to global interest rate increases</a:t>
            </a:r>
          </a:p>
          <a:p>
            <a:pPr marL="210185" lvl="1" indent="-210185">
              <a:spcBef>
                <a:spcPts val="1100"/>
              </a:spcBef>
              <a:tabLst>
                <a:tab pos="354965" algn="l"/>
                <a:tab pos="355600" algn="l"/>
              </a:tabLst>
            </a:pPr>
            <a:r>
              <a:rPr lang="en-US" sz="2600" dirty="0"/>
              <a:t>Contributions received in advance (assessed contributions) decreased significantly in 2022; however, those traditional advance payments were received in Q1 2023, so no real financial impact</a:t>
            </a:r>
          </a:p>
          <a:p>
            <a:pPr marL="210185" lvl="1" indent="-210185">
              <a:spcBef>
                <a:spcPts val="1100"/>
              </a:spcBef>
              <a:tabLst>
                <a:tab pos="354965" algn="l"/>
                <a:tab pos="355600" algn="l"/>
              </a:tabLst>
            </a:pPr>
            <a:r>
              <a:rPr lang="en-US" sz="2600" dirty="0"/>
              <a:t>Deferred revenue increased significantly due to increased level of new contributions, many of which are multi-year </a:t>
            </a:r>
            <a:r>
              <a:rPr lang="en-US" sz="2600"/>
              <a:t>in nature</a:t>
            </a:r>
            <a:endParaRPr lang="en-US" sz="2600" dirty="0"/>
          </a:p>
        </p:txBody>
      </p:sp>
      <p:sp>
        <p:nvSpPr>
          <p:cNvPr id="4" name="Slide Number Placeholder 3"/>
          <p:cNvSpPr>
            <a:spLocks noGrp="1"/>
          </p:cNvSpPr>
          <p:nvPr>
            <p:ph type="sldNum" sz="quarter" idx="12"/>
          </p:nvPr>
        </p:nvSpPr>
        <p:spPr/>
        <p:txBody>
          <a:bodyPr/>
          <a:lstStyle/>
          <a:p>
            <a:fld id="{9CD8D479-8942-46E8-A226-A4E01F7A105C}" type="slidenum">
              <a:rPr lang="en-US" smtClean="0"/>
              <a:t>19</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224535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sz="2400" dirty="0"/>
              <a:t>Highlights of 2022</a:t>
            </a:r>
          </a:p>
          <a:p>
            <a:r>
              <a:rPr lang="en-US" sz="2400" dirty="0"/>
              <a:t>Details of 2022 elements</a:t>
            </a:r>
          </a:p>
          <a:p>
            <a:r>
              <a:rPr lang="en-US" sz="2400" dirty="0"/>
              <a:t>Draft Resolutions</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Net Assets By Fund</a:t>
            </a:r>
          </a:p>
        </p:txBody>
      </p:sp>
      <p:sp>
        <p:nvSpPr>
          <p:cNvPr id="4" name="Slide Number Placeholder 3"/>
          <p:cNvSpPr>
            <a:spLocks noGrp="1"/>
          </p:cNvSpPr>
          <p:nvPr>
            <p:ph type="sldNum" sz="quarter" idx="12"/>
          </p:nvPr>
        </p:nvSpPr>
        <p:spPr/>
        <p:txBody>
          <a:bodyPr/>
          <a:lstStyle/>
          <a:p>
            <a:fld id="{9CD8D479-8942-46E8-A226-A4E01F7A105C}" type="slidenum">
              <a:rPr lang="en-US" smtClean="0"/>
              <a:t>20</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
        <p:nvSpPr>
          <p:cNvPr id="6" name="Footer Placeholder 5"/>
          <p:cNvSpPr>
            <a:spLocks noGrp="1"/>
          </p:cNvSpPr>
          <p:nvPr>
            <p:ph type="ftr" sz="quarter" idx="4294967295"/>
          </p:nvPr>
        </p:nvSpPr>
        <p:spPr>
          <a:xfrm>
            <a:off x="1637716" y="6629400"/>
            <a:ext cx="9144259" cy="228600"/>
          </a:xfrm>
        </p:spPr>
        <p:txBody>
          <a:bodyPr/>
          <a:lstStyle/>
          <a:p>
            <a:r>
              <a:rPr lang="en-US"/>
              <a:t>Add a footer</a:t>
            </a:r>
          </a:p>
        </p:txBody>
      </p:sp>
      <p:graphicFrame>
        <p:nvGraphicFramePr>
          <p:cNvPr id="9" name="Content Placeholder 8">
            <a:extLst>
              <a:ext uri="{FF2B5EF4-FFF2-40B4-BE49-F238E27FC236}">
                <a16:creationId xmlns:a16="http://schemas.microsoft.com/office/drawing/2014/main" id="{0E662A84-C72D-4BBC-B8A3-C226CA57D9CB}"/>
              </a:ext>
            </a:extLst>
          </p:cNvPr>
          <p:cNvGraphicFramePr>
            <a:graphicFrameLocks noGrp="1"/>
          </p:cNvGraphicFramePr>
          <p:nvPr>
            <p:ph idx="1"/>
            <p:extLst>
              <p:ext uri="{D42A27DB-BD31-4B8C-83A1-F6EECF244321}">
                <p14:modId xmlns:p14="http://schemas.microsoft.com/office/powerpoint/2010/main" val="1183570994"/>
              </p:ext>
            </p:extLst>
          </p:nvPr>
        </p:nvGraphicFramePr>
        <p:xfrm>
          <a:off x="792479" y="1578831"/>
          <a:ext cx="10319903" cy="2280723"/>
        </p:xfrm>
        <a:graphic>
          <a:graphicData uri="http://schemas.openxmlformats.org/drawingml/2006/table">
            <a:tbl>
              <a:tblPr firstRow="1" firstCol="1" bandRow="1">
                <a:tableStyleId>{3B4B98B0-60AC-42C2-AFA5-B58CD77FA1E5}</a:tableStyleId>
              </a:tblPr>
              <a:tblGrid>
                <a:gridCol w="4902927">
                  <a:extLst>
                    <a:ext uri="{9D8B030D-6E8A-4147-A177-3AD203B41FA5}">
                      <a16:colId xmlns:a16="http://schemas.microsoft.com/office/drawing/2014/main" val="1728023632"/>
                    </a:ext>
                  </a:extLst>
                </a:gridCol>
                <a:gridCol w="1354244">
                  <a:extLst>
                    <a:ext uri="{9D8B030D-6E8A-4147-A177-3AD203B41FA5}">
                      <a16:colId xmlns:a16="http://schemas.microsoft.com/office/drawing/2014/main" val="3076038500"/>
                    </a:ext>
                  </a:extLst>
                </a:gridCol>
                <a:gridCol w="1354244">
                  <a:extLst>
                    <a:ext uri="{9D8B030D-6E8A-4147-A177-3AD203B41FA5}">
                      <a16:colId xmlns:a16="http://schemas.microsoft.com/office/drawing/2014/main" val="1626221947"/>
                    </a:ext>
                  </a:extLst>
                </a:gridCol>
                <a:gridCol w="1354244">
                  <a:extLst>
                    <a:ext uri="{9D8B030D-6E8A-4147-A177-3AD203B41FA5}">
                      <a16:colId xmlns:a16="http://schemas.microsoft.com/office/drawing/2014/main" val="428410770"/>
                    </a:ext>
                  </a:extLst>
                </a:gridCol>
                <a:gridCol w="1354244">
                  <a:extLst>
                    <a:ext uri="{9D8B030D-6E8A-4147-A177-3AD203B41FA5}">
                      <a16:colId xmlns:a16="http://schemas.microsoft.com/office/drawing/2014/main" val="3289429735"/>
                    </a:ext>
                  </a:extLst>
                </a:gridCol>
              </a:tblGrid>
              <a:tr h="384307">
                <a:tc>
                  <a:txBody>
                    <a:bodyPr/>
                    <a:lstStyle/>
                    <a:p>
                      <a:pPr algn="just">
                        <a:spcBef>
                          <a:spcPts val="1200"/>
                        </a:spcBef>
                        <a:spcAft>
                          <a:spcPts val="0"/>
                        </a:spcAft>
                      </a:pP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algn="ctr">
                        <a:spcBef>
                          <a:spcPts val="1200"/>
                        </a:spcBef>
                        <a:spcAft>
                          <a:spcPts val="0"/>
                        </a:spcAft>
                      </a:pPr>
                      <a:r>
                        <a:rPr lang="en-US" sz="1600">
                          <a:effectLst/>
                        </a:rPr>
                        <a:t>Assets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a:effectLst/>
                        </a:rPr>
                        <a:t>Liabilities</a:t>
                      </a:r>
                      <a:endParaRPr lang="en-US" sz="16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dirty="0">
                          <a:effectLst/>
                        </a:rPr>
                        <a:t>2022 Net Assets</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tc>
                  <a:txBody>
                    <a:bodyPr/>
                    <a:lstStyle/>
                    <a:p>
                      <a:pPr algn="ctr">
                        <a:spcBef>
                          <a:spcPts val="1200"/>
                        </a:spcBef>
                        <a:spcAft>
                          <a:spcPts val="0"/>
                        </a:spcAft>
                      </a:pPr>
                      <a:r>
                        <a:rPr lang="en-US" sz="1600" dirty="0">
                          <a:effectLst/>
                        </a:rPr>
                        <a:t>2021 Net Assets</a:t>
                      </a:r>
                      <a:endParaRPr lang="en-US" sz="16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b"/>
                </a:tc>
                <a:extLst>
                  <a:ext uri="{0D108BD9-81ED-4DB2-BD59-A6C34878D82A}">
                    <a16:rowId xmlns:a16="http://schemas.microsoft.com/office/drawing/2014/main" val="242359720"/>
                  </a:ext>
                </a:extLst>
              </a:tr>
              <a:tr h="308166">
                <a:tc>
                  <a:txBody>
                    <a:bodyPr/>
                    <a:lstStyle/>
                    <a:p>
                      <a:pPr lvl="1" indent="-179705" algn="just">
                        <a:spcBef>
                          <a:spcPts val="1200"/>
                        </a:spcBef>
                        <a:spcAft>
                          <a:spcPts val="0"/>
                        </a:spcAft>
                      </a:pPr>
                      <a:r>
                        <a:rPr lang="en-US" sz="1800">
                          <a:effectLst/>
                        </a:rPr>
                        <a:t>General Fund Group</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156,558</a:t>
                      </a: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196,837</a:t>
                      </a:r>
                    </a:p>
                  </a:txBody>
                  <a:tcPr marL="68580" marR="68580" marT="0" marB="0" anchor="ctr"/>
                </a:tc>
                <a:tc>
                  <a:txBody>
                    <a:bodyPr/>
                    <a:lstStyle/>
                    <a:p>
                      <a:pPr marL="0" algn="r" defTabSz="914400" rtl="0" eaLnBrk="1" fontAlgn="b" latinLnBrk="0" hangingPunct="1">
                        <a:spcBef>
                          <a:spcPts val="1200"/>
                        </a:spcBef>
                        <a:spcAft>
                          <a:spcPts val="0"/>
                        </a:spcAft>
                      </a:pPr>
                      <a:r>
                        <a:rPr lang="en-US" sz="1800" b="0" kern="1200" dirty="0">
                          <a:solidFill>
                            <a:schemeClr val="tx1"/>
                          </a:solidFill>
                          <a:effectLst/>
                          <a:latin typeface="+mn-lt"/>
                          <a:ea typeface="+mn-ea"/>
                          <a:cs typeface="+mn-cs"/>
                        </a:rPr>
                        <a:t>(40,279)</a:t>
                      </a:r>
                    </a:p>
                  </a:txBody>
                  <a:tcPr marL="4763" marR="4763" marT="4763" marB="0" anchor="b"/>
                </a:tc>
                <a:tc>
                  <a:txBody>
                    <a:bodyPr/>
                    <a:lstStyle/>
                    <a:p>
                      <a:pPr marL="0"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3,064</a:t>
                      </a:r>
                    </a:p>
                  </a:txBody>
                  <a:tcPr marL="68580" marR="68580" marT="0" marB="0" anchor="ctr"/>
                </a:tc>
                <a:extLst>
                  <a:ext uri="{0D108BD9-81ED-4DB2-BD59-A6C34878D82A}">
                    <a16:rowId xmlns:a16="http://schemas.microsoft.com/office/drawing/2014/main" val="2158914087"/>
                  </a:ext>
                </a:extLst>
              </a:tr>
              <a:tr h="308166">
                <a:tc>
                  <a:txBody>
                    <a:bodyPr/>
                    <a:lstStyle/>
                    <a:p>
                      <a:pPr lvl="1" indent="-179705" algn="just">
                        <a:spcBef>
                          <a:spcPts val="1200"/>
                        </a:spcBef>
                        <a:spcAft>
                          <a:spcPts val="0"/>
                        </a:spcAft>
                      </a:pPr>
                      <a:r>
                        <a:rPr lang="en-US" sz="1800">
                          <a:effectLst/>
                        </a:rPr>
                        <a:t>Regular Budget Support Funds</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16,964</a:t>
                      </a: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6,223</a:t>
                      </a:r>
                    </a:p>
                  </a:txBody>
                  <a:tcPr marL="68580" marR="68580" marT="0" marB="0" anchor="ctr"/>
                </a:tc>
                <a:tc>
                  <a:txBody>
                    <a:bodyPr/>
                    <a:lstStyle/>
                    <a:p>
                      <a:pPr marL="0" algn="r" defTabSz="914400" rtl="0" eaLnBrk="1" fontAlgn="b" latinLnBrk="0" hangingPunct="1">
                        <a:spcBef>
                          <a:spcPts val="1200"/>
                        </a:spcBef>
                        <a:spcAft>
                          <a:spcPts val="0"/>
                        </a:spcAft>
                      </a:pPr>
                      <a:r>
                        <a:rPr lang="en-US" sz="1800" b="0" kern="1200" dirty="0">
                          <a:solidFill>
                            <a:schemeClr val="tx1"/>
                          </a:solidFill>
                          <a:effectLst/>
                          <a:latin typeface="+mn-lt"/>
                          <a:ea typeface="+mn-ea"/>
                          <a:cs typeface="+mn-cs"/>
                        </a:rPr>
                        <a:t>10,741</a:t>
                      </a:r>
                    </a:p>
                  </a:txBody>
                  <a:tcPr marL="4763" marR="4763" marT="4763" marB="0" anchor="b"/>
                </a:tc>
                <a:tc>
                  <a:txBody>
                    <a:bodyPr/>
                    <a:lstStyle/>
                    <a:p>
                      <a:pPr marL="0"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11,192</a:t>
                      </a:r>
                    </a:p>
                  </a:txBody>
                  <a:tcPr marL="68580" marR="68580" marT="0" marB="0" anchor="ctr"/>
                </a:tc>
                <a:extLst>
                  <a:ext uri="{0D108BD9-81ED-4DB2-BD59-A6C34878D82A}">
                    <a16:rowId xmlns:a16="http://schemas.microsoft.com/office/drawing/2014/main" val="583785031"/>
                  </a:ext>
                </a:extLst>
              </a:tr>
              <a:tr h="514025">
                <a:tc>
                  <a:txBody>
                    <a:bodyPr/>
                    <a:lstStyle/>
                    <a:p>
                      <a:pPr lvl="1" indent="-179705" algn="just">
                        <a:spcBef>
                          <a:spcPts val="1200"/>
                        </a:spcBef>
                        <a:spcAft>
                          <a:spcPts val="0"/>
                        </a:spcAft>
                      </a:pPr>
                      <a:r>
                        <a:rPr lang="en-US" sz="1800">
                          <a:effectLst/>
                        </a:rPr>
                        <a:t>Development and Technical Assistance Funds</a:t>
                      </a:r>
                      <a:endParaRPr lang="en-US" sz="18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74,335</a:t>
                      </a:r>
                    </a:p>
                  </a:txBody>
                  <a:tcPr marL="68580" marR="68580" marT="0" marB="0" anchor="ctr"/>
                </a:tc>
                <a:tc>
                  <a:txBody>
                    <a:bodyPr/>
                    <a:lstStyle/>
                    <a:p>
                      <a:pPr marL="0" algn="r" defTabSz="914400" rtl="0" eaLnBrk="1" latinLnBrk="0" hangingPunct="1">
                        <a:spcBef>
                          <a:spcPts val="1200"/>
                        </a:spcBef>
                        <a:spcAft>
                          <a:spcPts val="0"/>
                        </a:spcAft>
                      </a:pPr>
                      <a:r>
                        <a:rPr lang="en-US" sz="1800" b="0" kern="1200" dirty="0">
                          <a:solidFill>
                            <a:schemeClr val="tx1"/>
                          </a:solidFill>
                          <a:effectLst/>
                          <a:latin typeface="+mn-lt"/>
                          <a:ea typeface="+mn-ea"/>
                          <a:cs typeface="+mn-cs"/>
                        </a:rPr>
                        <a:t>67,359</a:t>
                      </a:r>
                    </a:p>
                  </a:txBody>
                  <a:tcPr marL="68580" marR="68580" marT="0" marB="0" anchor="ctr"/>
                </a:tc>
                <a:tc>
                  <a:txBody>
                    <a:bodyPr/>
                    <a:lstStyle/>
                    <a:p>
                      <a:pPr marL="0" algn="r" defTabSz="914400" rtl="0" eaLnBrk="1" fontAlgn="b" latinLnBrk="0" hangingPunct="1">
                        <a:spcBef>
                          <a:spcPts val="1200"/>
                        </a:spcBef>
                        <a:spcAft>
                          <a:spcPts val="0"/>
                        </a:spcAft>
                      </a:pPr>
                      <a:r>
                        <a:rPr lang="en-US" sz="1800" b="0" kern="1200" dirty="0">
                          <a:solidFill>
                            <a:schemeClr val="tx1"/>
                          </a:solidFill>
                          <a:effectLst/>
                          <a:latin typeface="+mn-lt"/>
                          <a:ea typeface="+mn-ea"/>
                          <a:cs typeface="+mn-cs"/>
                        </a:rPr>
                        <a:t>6,976</a:t>
                      </a:r>
                    </a:p>
                  </a:txBody>
                  <a:tcPr marL="4763" marR="4763" marT="4763" marB="0" anchor="b"/>
                </a:tc>
                <a:tc>
                  <a:txBody>
                    <a:bodyPr/>
                    <a:lstStyle/>
                    <a:p>
                      <a:pPr marL="0"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7,517</a:t>
                      </a:r>
                    </a:p>
                  </a:txBody>
                  <a:tcPr marL="68580" marR="68580" marT="0" marB="0" anchor="ctr"/>
                </a:tc>
                <a:extLst>
                  <a:ext uri="{0D108BD9-81ED-4DB2-BD59-A6C34878D82A}">
                    <a16:rowId xmlns:a16="http://schemas.microsoft.com/office/drawing/2014/main" val="2198147735"/>
                  </a:ext>
                </a:extLst>
              </a:tr>
              <a:tr h="268014">
                <a:tc>
                  <a:txBody>
                    <a:bodyPr/>
                    <a:lstStyle/>
                    <a:p>
                      <a:pPr marL="457200" lvl="1" indent="-179705" algn="just" defTabSz="914400" rtl="0" eaLnBrk="1" latinLnBrk="0" hangingPunct="1">
                        <a:spcBef>
                          <a:spcPts val="1200"/>
                        </a:spcBef>
                        <a:spcAft>
                          <a:spcPts val="0"/>
                        </a:spcAft>
                      </a:pPr>
                      <a:r>
                        <a:rPr lang="en-US" sz="1800" b="1" kern="1200">
                          <a:solidFill>
                            <a:schemeClr val="tx1"/>
                          </a:solidFill>
                          <a:effectLst/>
                          <a:latin typeface="+mn-lt"/>
                          <a:ea typeface="+mn-ea"/>
                          <a:cs typeface="+mn-cs"/>
                        </a:rPr>
                        <a:t>Others</a:t>
                      </a:r>
                    </a:p>
                  </a:txBody>
                  <a:tcPr marL="68580" marR="68580" marT="0" marB="0" anchor="ctr"/>
                </a:tc>
                <a:tc>
                  <a:txBody>
                    <a:bodyPr/>
                    <a:lstStyle/>
                    <a:p>
                      <a:pPr marL="0" lvl="1" indent="-179705"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138</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lvl="1" indent="-179705"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54</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spcBef>
                          <a:spcPts val="1200"/>
                        </a:spcBef>
                        <a:spcAft>
                          <a:spcPts val="0"/>
                        </a:spcAft>
                      </a:pPr>
                      <a:r>
                        <a:rPr lang="en-US" sz="1800" b="0" kern="1200" dirty="0">
                          <a:solidFill>
                            <a:schemeClr val="tx1"/>
                          </a:solidFill>
                          <a:effectLst/>
                          <a:latin typeface="+mn-lt"/>
                          <a:ea typeface="+mn-ea"/>
                          <a:cs typeface="+mn-cs"/>
                        </a:rPr>
                        <a:t>53</a:t>
                      </a:r>
                    </a:p>
                  </a:txBody>
                  <a:tcPr marL="4763" marR="4763" marT="4763" marB="0" anchor="b">
                    <a:lnB w="12700" cap="flat" cmpd="sng" algn="ctr">
                      <a:solidFill>
                        <a:schemeClr val="tx1"/>
                      </a:solidFill>
                      <a:prstDash val="solid"/>
                      <a:round/>
                      <a:headEnd type="none" w="med" len="med"/>
                      <a:tailEnd type="none" w="med" len="med"/>
                    </a:lnB>
                  </a:tcPr>
                </a:tc>
                <a:tc>
                  <a:txBody>
                    <a:bodyPr/>
                    <a:lstStyle/>
                    <a:p>
                      <a:pPr marL="0" lvl="1" indent="-179705"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52</a:t>
                      </a: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193467"/>
                  </a:ext>
                </a:extLst>
              </a:tr>
              <a:tr h="365760">
                <a:tc>
                  <a:txBody>
                    <a:bodyPr/>
                    <a:lstStyle/>
                    <a:p>
                      <a:pPr marL="0" lvl="0" indent="-179705" algn="just" defTabSz="914400" rtl="0" eaLnBrk="1" latinLnBrk="0" hangingPunct="1">
                        <a:spcBef>
                          <a:spcPts val="1200"/>
                        </a:spcBef>
                        <a:spcAft>
                          <a:spcPts val="0"/>
                        </a:spcAft>
                      </a:pPr>
                      <a:r>
                        <a:rPr lang="en-US" sz="1800" b="1" kern="1200">
                          <a:solidFill>
                            <a:schemeClr val="tx1"/>
                          </a:solidFill>
                          <a:effectLst/>
                          <a:latin typeface="+mn-lt"/>
                          <a:ea typeface="+mn-ea"/>
                          <a:cs typeface="+mn-cs"/>
                        </a:rPr>
                        <a:t>Total</a:t>
                      </a:r>
                    </a:p>
                  </a:txBody>
                  <a:tcPr marL="68580" marR="68580" marT="0" marB="0" anchor="ctr"/>
                </a:tc>
                <a:tc>
                  <a:txBody>
                    <a:bodyPr/>
                    <a:lstStyle/>
                    <a:p>
                      <a:pPr marL="0" algn="r" defTabSz="914400" rtl="0" eaLnBrk="1" latinLnBrk="0" hangingPunct="1">
                        <a:spcBef>
                          <a:spcPts val="1200"/>
                        </a:spcBef>
                        <a:spcAft>
                          <a:spcPts val="0"/>
                        </a:spcAft>
                      </a:pPr>
                      <a:r>
                        <a:rPr lang="en-US" sz="1800" b="1" kern="1200" dirty="0">
                          <a:solidFill>
                            <a:schemeClr val="tx1"/>
                          </a:solidFill>
                          <a:effectLst/>
                          <a:latin typeface="+mn-lt"/>
                          <a:ea typeface="+mn-ea"/>
                          <a:cs typeface="+mn-cs"/>
                        </a:rPr>
                        <a:t>237,073</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r" defTabSz="914400" rtl="0" eaLnBrk="1" latinLnBrk="0" hangingPunct="1">
                        <a:spcBef>
                          <a:spcPts val="1200"/>
                        </a:spcBef>
                        <a:spcAft>
                          <a:spcPts val="0"/>
                        </a:spcAft>
                      </a:pPr>
                      <a:r>
                        <a:rPr lang="en-US" sz="1800" b="1" kern="1200" dirty="0">
                          <a:solidFill>
                            <a:schemeClr val="tx1"/>
                          </a:solidFill>
                          <a:effectLst/>
                          <a:latin typeface="+mn-lt"/>
                          <a:ea typeface="+mn-ea"/>
                          <a:cs typeface="+mn-cs"/>
                        </a:rPr>
                        <a:t>215,248</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r" defTabSz="914400" rtl="0" eaLnBrk="1" fontAlgn="b" latinLnBrk="0" hangingPunct="1">
                        <a:spcBef>
                          <a:spcPts val="1200"/>
                        </a:spcBef>
                        <a:spcAft>
                          <a:spcPts val="0"/>
                        </a:spcAft>
                      </a:pPr>
                      <a:r>
                        <a:rPr lang="en-US" sz="1800" b="0" kern="1200" dirty="0">
                          <a:solidFill>
                            <a:schemeClr val="tx1"/>
                          </a:solidFill>
                          <a:effectLst/>
                          <a:latin typeface="+mn-lt"/>
                          <a:ea typeface="+mn-ea"/>
                          <a:cs typeface="+mn-cs"/>
                        </a:rPr>
                        <a:t>(22,509)</a:t>
                      </a:r>
                    </a:p>
                  </a:txBody>
                  <a:tcPr marL="4763" marR="4763" marT="4763" marB="0" anchor="b">
                    <a:lnT w="12700" cap="flat" cmpd="sng" algn="ctr">
                      <a:solidFill>
                        <a:schemeClr val="tx1"/>
                      </a:solidFill>
                      <a:prstDash val="solid"/>
                      <a:round/>
                      <a:headEnd type="none" w="med" len="med"/>
                      <a:tailEnd type="none" w="med" len="med"/>
                    </a:lnT>
                  </a:tcPr>
                </a:tc>
                <a:tc>
                  <a:txBody>
                    <a:bodyPr/>
                    <a:lstStyle/>
                    <a:p>
                      <a:pPr marL="0" algn="r" defTabSz="914400" rtl="0" eaLnBrk="1" latinLnBrk="0" hangingPunct="1">
                        <a:lnSpc>
                          <a:spcPct val="115000"/>
                        </a:lnSpc>
                        <a:spcBef>
                          <a:spcPts val="1200"/>
                        </a:spcBef>
                        <a:spcAft>
                          <a:spcPts val="0"/>
                        </a:spcAft>
                      </a:pPr>
                      <a:r>
                        <a:rPr lang="en-US" sz="1800" b="0" kern="1200" dirty="0">
                          <a:solidFill>
                            <a:schemeClr val="tx1"/>
                          </a:solidFill>
                          <a:effectLst/>
                          <a:latin typeface="+mn-lt"/>
                          <a:ea typeface="+mn-ea"/>
                          <a:cs typeface="+mn-cs"/>
                        </a:rPr>
                        <a:t>21,825</a:t>
                      </a: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573356"/>
                  </a:ext>
                </a:extLst>
              </a:tr>
            </a:tbl>
          </a:graphicData>
        </a:graphic>
      </p:graphicFrame>
      <p:sp>
        <p:nvSpPr>
          <p:cNvPr id="10" name="Rectangle 1">
            <a:extLst>
              <a:ext uri="{FF2B5EF4-FFF2-40B4-BE49-F238E27FC236}">
                <a16:creationId xmlns:a16="http://schemas.microsoft.com/office/drawing/2014/main" id="{9E2BBDA4-6EFA-4FD6-A362-C04D14C82B22}"/>
              </a:ext>
            </a:extLst>
          </p:cNvPr>
          <p:cNvSpPr>
            <a:spLocks noChangeArrowheads="1"/>
          </p:cNvSpPr>
          <p:nvPr/>
        </p:nvSpPr>
        <p:spPr bwMode="auto">
          <a:xfrm>
            <a:off x="3228975" y="267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A10F135-1335-43CB-8C92-401187EE9ADD}"/>
              </a:ext>
            </a:extLst>
          </p:cNvPr>
          <p:cNvSpPr/>
          <p:nvPr/>
        </p:nvSpPr>
        <p:spPr>
          <a:xfrm>
            <a:off x="792479" y="4322497"/>
            <a:ext cx="10402263" cy="1464503"/>
          </a:xfrm>
          <a:prstGeom prst="rect">
            <a:avLst/>
          </a:prstGeom>
        </p:spPr>
        <p:txBody>
          <a:bodyPr wrap="square">
            <a:spAutoFit/>
          </a:bodyPr>
          <a:lstStyle/>
          <a:p>
            <a:pPr marL="342900" lvl="1" indent="-342900">
              <a:spcBef>
                <a:spcPts val="1100"/>
              </a:spcBef>
              <a:buFont typeface="Arial" panose="020B0604020202020204" pitchFamily="34" charset="0"/>
              <a:buChar char="•"/>
              <a:tabLst>
                <a:tab pos="354965" algn="l"/>
                <a:tab pos="355600" algn="l"/>
              </a:tabLst>
            </a:pPr>
            <a:r>
              <a:rPr lang="en-US" sz="2000" dirty="0"/>
              <a:t>Overall WMO and General Fund Group went into a net negative asset position in 2022 resulting from the increase in the net actuarial loss on employee benefit liabilities.</a:t>
            </a:r>
          </a:p>
          <a:p>
            <a:pPr marL="342900" lvl="1" indent="-342900">
              <a:spcBef>
                <a:spcPts val="1100"/>
              </a:spcBef>
              <a:buFont typeface="Arial" panose="020B0604020202020204" pitchFamily="34" charset="0"/>
              <a:buChar char="•"/>
              <a:tabLst>
                <a:tab pos="354965" algn="l"/>
                <a:tab pos="355600" algn="l"/>
              </a:tabLst>
            </a:pPr>
            <a:r>
              <a:rPr lang="en-US" sz="2000" dirty="0"/>
              <a:t>Voluntary contribution fund groups’ net asset positions remained generally consistent with a small decrease resulting from the net deficit experienced during 2022.</a:t>
            </a:r>
          </a:p>
        </p:txBody>
      </p:sp>
      <p:sp>
        <p:nvSpPr>
          <p:cNvPr id="11" name="TextBox 10">
            <a:extLst>
              <a:ext uri="{FF2B5EF4-FFF2-40B4-BE49-F238E27FC236}">
                <a16:creationId xmlns:a16="http://schemas.microsoft.com/office/drawing/2014/main" id="{8019CC74-6112-462C-89D7-F5DB1C570215}"/>
              </a:ext>
            </a:extLst>
          </p:cNvPr>
          <p:cNvSpPr txBox="1"/>
          <p:nvPr/>
        </p:nvSpPr>
        <p:spPr>
          <a:xfrm>
            <a:off x="7645941" y="1199747"/>
            <a:ext cx="1828800" cy="369332"/>
          </a:xfrm>
          <a:prstGeom prst="rect">
            <a:avLst/>
          </a:prstGeom>
          <a:noFill/>
        </p:spPr>
        <p:txBody>
          <a:bodyPr wrap="square" rtlCol="0">
            <a:spAutoFit/>
          </a:bodyPr>
          <a:lstStyle/>
          <a:p>
            <a:r>
              <a:rPr lang="en-US" i="1"/>
              <a:t>(in 000’s of CHF)</a:t>
            </a:r>
          </a:p>
        </p:txBody>
      </p:sp>
      <p:sp>
        <p:nvSpPr>
          <p:cNvPr id="12" name="Oval 11">
            <a:extLst>
              <a:ext uri="{FF2B5EF4-FFF2-40B4-BE49-F238E27FC236}">
                <a16:creationId xmlns:a16="http://schemas.microsoft.com/office/drawing/2014/main" id="{9FD4D36B-7CDB-40C8-B6A3-FD44E2C0EEC0}"/>
              </a:ext>
            </a:extLst>
          </p:cNvPr>
          <p:cNvSpPr/>
          <p:nvPr/>
        </p:nvSpPr>
        <p:spPr>
          <a:xfrm>
            <a:off x="8582025" y="1962638"/>
            <a:ext cx="1485900" cy="2016093"/>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8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Executive Council Resolution</a:t>
            </a:r>
          </a:p>
        </p:txBody>
      </p:sp>
      <p:sp>
        <p:nvSpPr>
          <p:cNvPr id="3" name="Content Placeholder 2"/>
          <p:cNvSpPr>
            <a:spLocks noGrp="1"/>
          </p:cNvSpPr>
          <p:nvPr>
            <p:ph idx="1"/>
          </p:nvPr>
        </p:nvSpPr>
        <p:spPr>
          <a:xfrm>
            <a:off x="1410026" y="1600200"/>
            <a:ext cx="9871760" cy="5009508"/>
          </a:xfrm>
        </p:spPr>
        <p:txBody>
          <a:bodyPr vert="horz" lIns="91440" tIns="45720" rIns="91440" bIns="45720" rtlCol="0" anchor="t">
            <a:normAutofit/>
          </a:bodyPr>
          <a:lstStyle/>
          <a:p>
            <a:pPr marL="0" indent="0" fontAlgn="base">
              <a:spcBef>
                <a:spcPts val="1200"/>
              </a:spcBef>
              <a:spcAft>
                <a:spcPts val="1200"/>
              </a:spcAft>
              <a:buNone/>
            </a:pPr>
            <a:r>
              <a:rPr lang="en-GB" sz="1800" b="1" dirty="0">
                <a:effectLst/>
                <a:latin typeface="Verdana" panose="020B0604030504040204" pitchFamily="34" charset="0"/>
                <a:ea typeface="Times New Roman" panose="02020603050405020304" pitchFamily="18" charset="0"/>
                <a:cs typeface="Segoe UI" panose="020B0502040204020203" pitchFamily="34" charset="0"/>
              </a:rPr>
              <a:t>Noting </a:t>
            </a:r>
            <a:r>
              <a:rPr lang="en-GB" sz="1800" dirty="0">
                <a:effectLst/>
                <a:latin typeface="Verdana" panose="020B0604030504040204" pitchFamily="34" charset="0"/>
                <a:ea typeface="Times New Roman" panose="02020603050405020304" pitchFamily="18" charset="0"/>
                <a:cs typeface="Segoe UI" panose="020B0502040204020203" pitchFamily="34" charset="0"/>
              </a:rPr>
              <a:t>the unqualified audit opinion of the External Auditor on the Financial Statements,</a:t>
            </a:r>
            <a:endParaRPr lang="en-US" sz="1800" dirty="0">
              <a:effectLst/>
              <a:latin typeface="Times New Roman" panose="02020603050405020304" pitchFamily="18" charset="0"/>
              <a:ea typeface="Times New Roman" panose="02020603050405020304" pitchFamily="18" charset="0"/>
            </a:endParaRPr>
          </a:p>
          <a:p>
            <a:pPr marL="0" indent="0" fontAlgn="base">
              <a:buNone/>
            </a:pPr>
            <a:r>
              <a:rPr lang="en-GB" sz="1800" b="1" dirty="0">
                <a:effectLst/>
                <a:latin typeface="Verdana" panose="020B0604030504040204" pitchFamily="34" charset="0"/>
                <a:ea typeface="Times New Roman" panose="02020603050405020304" pitchFamily="18" charset="0"/>
                <a:cs typeface="Segoe UI" panose="020B0502040204020203" pitchFamily="34" charset="0"/>
              </a:rPr>
              <a:t>Noting also </a:t>
            </a:r>
            <a:r>
              <a:rPr lang="en-GB" sz="1800" dirty="0">
                <a:effectLst/>
                <a:latin typeface="Verdana" panose="020B0604030504040204" pitchFamily="34" charset="0"/>
                <a:ea typeface="Times New Roman" panose="02020603050405020304" pitchFamily="18" charset="0"/>
                <a:cs typeface="Segoe UI" panose="020B0502040204020203" pitchFamily="34" charset="0"/>
              </a:rPr>
              <a:t>that the Secretary-General has taken action to implement the external auditor recommendations that were open during 2022 and that additional external audit recommendations were identified during 2022,</a:t>
            </a:r>
            <a:endParaRPr lang="en-US" sz="1800" dirty="0">
              <a:effectLst/>
              <a:latin typeface="Times New Roman" panose="02020603050405020304" pitchFamily="18" charset="0"/>
              <a:ea typeface="Times New Roman" panose="02020603050405020304" pitchFamily="18" charset="0"/>
            </a:endParaRPr>
          </a:p>
          <a:p>
            <a:pPr marL="0" indent="0" fontAlgn="base">
              <a:spcBef>
                <a:spcPts val="1200"/>
              </a:spcBef>
              <a:buNone/>
            </a:pPr>
            <a:r>
              <a:rPr lang="en-GB" sz="1800" b="1" dirty="0">
                <a:effectLst/>
                <a:latin typeface="Verdana" panose="020B0604030504040204" pitchFamily="34" charset="0"/>
                <a:ea typeface="Times New Roman" panose="02020603050405020304" pitchFamily="18" charset="0"/>
                <a:cs typeface="Segoe UI" panose="020B0502040204020203" pitchFamily="34" charset="0"/>
              </a:rPr>
              <a:t>Approves</a:t>
            </a:r>
            <a:r>
              <a:rPr lang="en-GB" sz="1800" dirty="0">
                <a:effectLst/>
                <a:latin typeface="Verdana" panose="020B0604030504040204" pitchFamily="34" charset="0"/>
                <a:ea typeface="Times New Roman" panose="02020603050405020304" pitchFamily="18" charset="0"/>
                <a:cs typeface="Segoe UI" panose="020B0502040204020203" pitchFamily="34" charset="0"/>
              </a:rPr>
              <a:t> the audited financial statements for the World Meteorological Organization for the year 2022 (see document EC-77/INF. 5(1));</a:t>
            </a:r>
            <a:endParaRPr lang="en-US" sz="1800" dirty="0">
              <a:effectLst/>
              <a:latin typeface="Times New Roman" panose="02020603050405020304" pitchFamily="18" charset="0"/>
              <a:ea typeface="Times New Roman" panose="02020603050405020304" pitchFamily="18" charset="0"/>
            </a:endParaRPr>
          </a:p>
          <a:p>
            <a:pPr marL="0" indent="0" fontAlgn="base">
              <a:spcBef>
                <a:spcPts val="1200"/>
              </a:spcBef>
              <a:buNone/>
            </a:pPr>
            <a:r>
              <a:rPr lang="en-GB" sz="1800" b="1" dirty="0">
                <a:effectLst/>
                <a:latin typeface="Verdana" panose="020B0604030504040204" pitchFamily="34" charset="0"/>
                <a:ea typeface="Times New Roman" panose="02020603050405020304" pitchFamily="18" charset="0"/>
                <a:cs typeface="Segoe UI" panose="020B0502040204020203" pitchFamily="34" charset="0"/>
              </a:rPr>
              <a:t>Requests </a:t>
            </a:r>
            <a:r>
              <a:rPr lang="en-GB" sz="1800" dirty="0">
                <a:effectLst/>
                <a:latin typeface="Verdana" panose="020B0604030504040204" pitchFamily="34" charset="0"/>
                <a:ea typeface="Times New Roman" panose="02020603050405020304" pitchFamily="18" charset="0"/>
                <a:cs typeface="Segoe UI" panose="020B0502040204020203" pitchFamily="34" charset="0"/>
              </a:rPr>
              <a:t>the Secretary-General to:</a:t>
            </a:r>
            <a:endParaRPr lang="en-US" sz="1800" dirty="0">
              <a:effectLst/>
              <a:latin typeface="Times New Roman" panose="02020603050405020304" pitchFamily="18" charset="0"/>
              <a:ea typeface="Times New Roman" panose="02020603050405020304" pitchFamily="18" charset="0"/>
            </a:endParaRPr>
          </a:p>
          <a:p>
            <a:pPr marL="541338" indent="-541338" fontAlgn="base">
              <a:spcBef>
                <a:spcPts val="1200"/>
              </a:spcBef>
              <a:buAutoNum type="arabicParenBoth"/>
            </a:pPr>
            <a:r>
              <a:rPr lang="en-GB" sz="1800" dirty="0">
                <a:effectLst/>
                <a:latin typeface="Verdana" panose="020B0604030504040204" pitchFamily="34" charset="0"/>
                <a:ea typeface="Times New Roman" panose="02020603050405020304" pitchFamily="18" charset="0"/>
                <a:cs typeface="Segoe UI" panose="020B0502040204020203" pitchFamily="34" charset="0"/>
              </a:rPr>
              <a:t>Transmit the financial statements together with his report and the report of the External Auditor thereon to all Members of the World Meteorological Organization;</a:t>
            </a:r>
            <a:endParaRPr lang="en-US" sz="1800" dirty="0">
              <a:latin typeface="Times New Roman" panose="02020603050405020304" pitchFamily="18" charset="0"/>
              <a:ea typeface="Times New Roman" panose="02020603050405020304" pitchFamily="18" charset="0"/>
            </a:endParaRPr>
          </a:p>
          <a:p>
            <a:pPr marL="541338" indent="-541338" fontAlgn="base">
              <a:spcBef>
                <a:spcPts val="1200"/>
              </a:spcBef>
              <a:buAutoNum type="arabicParenBoth"/>
            </a:pPr>
            <a:r>
              <a:rPr lang="en-GB" sz="1800" dirty="0">
                <a:effectLst/>
                <a:latin typeface="Verdana" panose="020B0604030504040204" pitchFamily="34" charset="0"/>
                <a:ea typeface="Times New Roman" panose="02020603050405020304" pitchFamily="18" charset="0"/>
                <a:cs typeface="Segoe UI" panose="020B0502040204020203" pitchFamily="34" charset="0"/>
              </a:rPr>
              <a:t>Continue to report progress on the implementation of the management action plan related to External Auditor recommendations to the Audit and Oversight Committee and the Executive Council; and</a:t>
            </a:r>
            <a:endParaRPr lang="en-US" sz="1800" dirty="0">
              <a:effectLst/>
              <a:latin typeface="Times New Roman" panose="02020603050405020304" pitchFamily="18" charset="0"/>
              <a:ea typeface="Times New Roman" panose="02020603050405020304" pitchFamily="18" charset="0"/>
            </a:endParaRPr>
          </a:p>
          <a:p>
            <a:pPr marL="0" lvl="1" indent="0">
              <a:spcBef>
                <a:spcPts val="1100"/>
              </a:spcBef>
              <a:buNone/>
              <a:tabLst>
                <a:tab pos="354965" algn="l"/>
                <a:tab pos="355600" algn="l"/>
              </a:tabLst>
            </a:pPr>
            <a:endParaRPr lang="en-US" sz="2200" dirty="0"/>
          </a:p>
          <a:p>
            <a:pPr marL="210185" lvl="1" indent="-210185">
              <a:spcBef>
                <a:spcPts val="1100"/>
              </a:spcBef>
              <a:tabLst>
                <a:tab pos="354965" algn="l"/>
                <a:tab pos="355600" algn="l"/>
              </a:tabLst>
            </a:pPr>
            <a:endParaRPr lang="en-US" sz="2200" dirty="0"/>
          </a:p>
        </p:txBody>
      </p:sp>
      <p:sp>
        <p:nvSpPr>
          <p:cNvPr id="4" name="Slide Number Placeholder 3"/>
          <p:cNvSpPr>
            <a:spLocks noGrp="1"/>
          </p:cNvSpPr>
          <p:nvPr>
            <p:ph type="sldNum" sz="quarter" idx="12"/>
          </p:nvPr>
        </p:nvSpPr>
        <p:spPr/>
        <p:txBody>
          <a:bodyPr/>
          <a:lstStyle/>
          <a:p>
            <a:fld id="{9CD8D479-8942-46E8-A226-A4E01F7A105C}" type="slidenum">
              <a:rPr lang="en-US" smtClean="0"/>
              <a:t>21</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Tree>
    <p:extLst>
      <p:ext uri="{BB962C8B-B14F-4D97-AF65-F5344CB8AC3E}">
        <p14:creationId xmlns:p14="http://schemas.microsoft.com/office/powerpoint/2010/main" val="18811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FINAC Recommendation</a:t>
            </a:r>
          </a:p>
        </p:txBody>
      </p:sp>
      <p:sp>
        <p:nvSpPr>
          <p:cNvPr id="4" name="Slide Number Placeholder 3"/>
          <p:cNvSpPr>
            <a:spLocks noGrp="1"/>
          </p:cNvSpPr>
          <p:nvPr>
            <p:ph type="sldNum" sz="quarter" idx="12"/>
          </p:nvPr>
        </p:nvSpPr>
        <p:spPr/>
        <p:txBody>
          <a:bodyPr/>
          <a:lstStyle/>
          <a:p>
            <a:fld id="{9CD8D479-8942-46E8-A226-A4E01F7A105C}" type="slidenum">
              <a:rPr lang="en-US" smtClean="0"/>
              <a:t>22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sp>
        <p:nvSpPr>
          <p:cNvPr id="13" name="Content Placeholder 12">
            <a:extLst>
              <a:ext uri="{FF2B5EF4-FFF2-40B4-BE49-F238E27FC236}">
                <a16:creationId xmlns:a16="http://schemas.microsoft.com/office/drawing/2014/main" id="{9655E3C6-0C2E-4888-B7DB-7095552922AB}"/>
              </a:ext>
            </a:extLst>
          </p:cNvPr>
          <p:cNvSpPr>
            <a:spLocks noGrp="1"/>
          </p:cNvSpPr>
          <p:nvPr>
            <p:ph idx="1"/>
          </p:nvPr>
        </p:nvSpPr>
        <p:spPr>
          <a:xfrm>
            <a:off x="1410027" y="1519821"/>
            <a:ext cx="9371948" cy="5015912"/>
          </a:xfrm>
        </p:spPr>
        <p:txBody>
          <a:bodyPr>
            <a:normAutofit/>
          </a:bodyPr>
          <a:lstStyle/>
          <a:p>
            <a:pPr marL="0" indent="0">
              <a:lnSpc>
                <a:spcPct val="100000"/>
              </a:lnSpc>
              <a:buNone/>
              <a:tabLst>
                <a:tab pos="354965" algn="l"/>
                <a:tab pos="355600" algn="l"/>
              </a:tabLst>
            </a:pPr>
            <a:r>
              <a:rPr lang="en-US" b="1" i="1" dirty="0"/>
              <a:t>Recommendation 8:</a:t>
            </a:r>
          </a:p>
          <a:p>
            <a:pPr marL="0" indent="0">
              <a:lnSpc>
                <a:spcPct val="100000"/>
              </a:lnSpc>
              <a:buNone/>
              <a:tabLst>
                <a:tab pos="354965" algn="l"/>
                <a:tab pos="355600" algn="l"/>
              </a:tabLst>
            </a:pPr>
            <a:endParaRPr lang="en-US" b="1" i="1" dirty="0"/>
          </a:p>
          <a:p>
            <a:pPr marL="0" indent="0">
              <a:buNone/>
            </a:pPr>
            <a:r>
              <a:rPr lang="en-GB" dirty="0"/>
              <a:t>“That the Executive Council adopts draft Resolution 5/1 (EC-77) – Financial Statements of the World Meteorological Organization for the year 2022”</a:t>
            </a:r>
            <a:endParaRPr lang="en-US" sz="2000" i="1" dirty="0"/>
          </a:p>
        </p:txBody>
      </p:sp>
    </p:spTree>
    <p:extLst>
      <p:ext uri="{BB962C8B-B14F-4D97-AF65-F5344CB8AC3E}">
        <p14:creationId xmlns:p14="http://schemas.microsoft.com/office/powerpoint/2010/main" val="12298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Highlights of 2022</a:t>
            </a:r>
            <a:br>
              <a:rPr lang="en-US" dirty="0"/>
            </a:br>
            <a:br>
              <a:rPr lang="en-US" sz="3600" dirty="0"/>
            </a:br>
            <a:r>
              <a:rPr lang="en-US" sz="4400" dirty="0"/>
              <a:t>”A Return to the New Normal”</a:t>
            </a:r>
            <a:br>
              <a:rPr lang="en-US" sz="4400" dirty="0"/>
            </a:br>
            <a:endParaRPr lang="en-US" sz="3600" dirty="0"/>
          </a:p>
        </p:txBody>
      </p:sp>
      <p:sp>
        <p:nvSpPr>
          <p:cNvPr id="3" name="Text Placeholder 2">
            <a:extLst>
              <a:ext uri="{FF2B5EF4-FFF2-40B4-BE49-F238E27FC236}">
                <a16:creationId xmlns:a16="http://schemas.microsoft.com/office/drawing/2014/main" id="{120B6169-CDB8-1C9A-7928-CD77320B76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350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635505451"/>
              </p:ext>
            </p:extLst>
          </p:nvPr>
        </p:nvGraphicFramePr>
        <p:xfrm>
          <a:off x="1409700" y="1565275"/>
          <a:ext cx="9372600" cy="493776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86945425"/>
                    </a:ext>
                  </a:extLst>
                </a:gridCol>
                <a:gridCol w="3124200">
                  <a:extLst>
                    <a:ext uri="{9D8B030D-6E8A-4147-A177-3AD203B41FA5}">
                      <a16:colId xmlns:a16="http://schemas.microsoft.com/office/drawing/2014/main" val="1409863840"/>
                    </a:ext>
                  </a:extLst>
                </a:gridCol>
                <a:gridCol w="3124200">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370840">
                <a:tc>
                  <a:txBody>
                    <a:bodyPr/>
                    <a:lstStyle/>
                    <a:p>
                      <a:r>
                        <a:rPr lang="en-US" dirty="0"/>
                        <a:t>Impact COVID-19 pandemic</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Global restrictions on travel and face-to-face meetings significantly reduced. </a:t>
                      </a:r>
                    </a:p>
                    <a:p>
                      <a:endParaRPr lang="en-US" dirty="0"/>
                    </a:p>
                    <a:p>
                      <a:r>
                        <a:rPr lang="en-US" dirty="0"/>
                        <a:t>Allowed for significant increase in travel expenditures beginning in Q3 2022 and increased meeting and project related expenditure</a:t>
                      </a:r>
                    </a:p>
                    <a:p>
                      <a:endParaRPr lang="en-US" dirty="0"/>
                    </a:p>
                    <a:p>
                      <a:r>
                        <a:rPr lang="en-US" dirty="0"/>
                        <a:t>Face-to-face meetings, particularly constituent body meetings funded by the Regular Budget, began to be held again. Virtual possibilities continued.</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Continued low level of travel, meetings and fellowships</a:t>
                      </a:r>
                    </a:p>
                    <a:p>
                      <a:endParaRPr lang="en-US" dirty="0"/>
                    </a:p>
                    <a:p>
                      <a:r>
                        <a:rPr lang="en-US" dirty="0"/>
                        <a:t>Implementation modalities shifted for improved delivery</a:t>
                      </a:r>
                    </a:p>
                    <a:p>
                      <a:endParaRPr lang="en-US" dirty="0"/>
                    </a:p>
                    <a:p>
                      <a:r>
                        <a:rPr lang="en-US" dirty="0"/>
                        <a:t>Reduction in new extrabudgetary contributions – significant no-cost extensions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802843385"/>
                  </a:ext>
                </a:extLst>
              </a:tr>
            </a:tbl>
          </a:graphicData>
        </a:graphic>
      </p:graphicFrame>
      <p:pic>
        <p:nvPicPr>
          <p:cNvPr id="12" name="Picture 11">
            <a:extLst>
              <a:ext uri="{FF2B5EF4-FFF2-40B4-BE49-F238E27FC236}">
                <a16:creationId xmlns:a16="http://schemas.microsoft.com/office/drawing/2014/main" id="{76CCF83F-432B-4B86-9075-8EBE26EC432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1608" y="400594"/>
            <a:ext cx="1772677" cy="997131"/>
          </a:xfrm>
          <a:prstGeom prst="rect">
            <a:avLst/>
          </a:prstGeom>
        </p:spPr>
      </p:pic>
    </p:spTree>
    <p:extLst>
      <p:ext uri="{BB962C8B-B14F-4D97-AF65-F5344CB8AC3E}">
        <p14:creationId xmlns:p14="http://schemas.microsoft.com/office/powerpoint/2010/main" val="170949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3092253285"/>
              </p:ext>
            </p:extLst>
          </p:nvPr>
        </p:nvGraphicFramePr>
        <p:xfrm>
          <a:off x="1409700" y="1565275"/>
          <a:ext cx="9372600" cy="356616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86945425"/>
                    </a:ext>
                  </a:extLst>
                </a:gridCol>
                <a:gridCol w="3124200">
                  <a:extLst>
                    <a:ext uri="{9D8B030D-6E8A-4147-A177-3AD203B41FA5}">
                      <a16:colId xmlns:a16="http://schemas.microsoft.com/office/drawing/2014/main" val="1409863840"/>
                    </a:ext>
                  </a:extLst>
                </a:gridCol>
                <a:gridCol w="3124200">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672279">
                <a:tc>
                  <a:txBody>
                    <a:bodyPr/>
                    <a:lstStyle/>
                    <a:p>
                      <a:r>
                        <a:rPr lang="en-US"/>
                        <a:t>Secretariat Reorganization</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Most technical position hiring finalized at the end of 2021, with some final elements in 2022.</a:t>
                      </a:r>
                    </a:p>
                    <a:p>
                      <a:endParaRPr lang="en-US" dirty="0"/>
                    </a:p>
                    <a:p>
                      <a:r>
                        <a:rPr lang="en-US" dirty="0"/>
                        <a:t>Full financial impact of technical hiring seen in 2022 resulting in overall salary and benefit increase of around CHF 5.5 million as compared to 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Significant hiring activities of newly approved Technical positions in 2021; however, much of the hiring occurred in the second half of 2021</a:t>
                      </a:r>
                    </a:p>
                    <a:p>
                      <a:endParaRPr lang="en-US" dirty="0"/>
                    </a:p>
                    <a:p>
                      <a:r>
                        <a:rPr lang="en-US" dirty="0"/>
                        <a:t>Structures stabilized and functioning well</a:t>
                      </a:r>
                    </a:p>
                    <a:p>
                      <a:endParaRPr lang="en-US" dirty="0"/>
                    </a:p>
                    <a:p>
                      <a:r>
                        <a:rPr lang="en-US" dirty="0"/>
                        <a:t>Limited impact on employee benefit liabilities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04057089"/>
                  </a:ext>
                </a:extLst>
              </a:tr>
            </a:tbl>
          </a:graphicData>
        </a:graphic>
      </p:graphicFrame>
      <p:pic>
        <p:nvPicPr>
          <p:cNvPr id="7" name="Picture 6" descr="Diagram&#10;&#10;Description automatically generated">
            <a:extLst>
              <a:ext uri="{FF2B5EF4-FFF2-40B4-BE49-F238E27FC236}">
                <a16:creationId xmlns:a16="http://schemas.microsoft.com/office/drawing/2014/main" id="{4D56648B-F285-4D57-95E9-AEBB308667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78834" y="170465"/>
            <a:ext cx="2926080" cy="911962"/>
          </a:xfrm>
          <a:prstGeom prst="rect">
            <a:avLst/>
          </a:prstGeom>
        </p:spPr>
      </p:pic>
    </p:spTree>
    <p:extLst>
      <p:ext uri="{BB962C8B-B14F-4D97-AF65-F5344CB8AC3E}">
        <p14:creationId xmlns:p14="http://schemas.microsoft.com/office/powerpoint/2010/main" val="418674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96833011"/>
              </p:ext>
            </p:extLst>
          </p:nvPr>
        </p:nvGraphicFramePr>
        <p:xfrm>
          <a:off x="1409700" y="1565275"/>
          <a:ext cx="9372600" cy="501396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86945425"/>
                    </a:ext>
                  </a:extLst>
                </a:gridCol>
                <a:gridCol w="3124200">
                  <a:extLst>
                    <a:ext uri="{9D8B030D-6E8A-4147-A177-3AD203B41FA5}">
                      <a16:colId xmlns:a16="http://schemas.microsoft.com/office/drawing/2014/main" val="1409863840"/>
                    </a:ext>
                  </a:extLst>
                </a:gridCol>
                <a:gridCol w="3124200">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672279">
                <a:tc>
                  <a:txBody>
                    <a:bodyPr/>
                    <a:lstStyle/>
                    <a:p>
                      <a:r>
                        <a:rPr lang="en-US" dirty="0"/>
                        <a:t>Employee Benefit Liabilities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Change in methodology for estimating medical claims cost from premium basis to actual claims study. Resulted in:</a:t>
                      </a:r>
                    </a:p>
                    <a:p>
                      <a:endParaRPr lang="en-US" dirty="0"/>
                    </a:p>
                    <a:p>
                      <a:pPr marL="285750" indent="-285750">
                        <a:spcAft>
                          <a:spcPts val="600"/>
                        </a:spcAft>
                        <a:buFont typeface="Arial" panose="020B0604020202020204" pitchFamily="34" charset="0"/>
                        <a:buChar char="•"/>
                      </a:pPr>
                      <a:r>
                        <a:rPr lang="en-US" dirty="0"/>
                        <a:t>An approximately 50% increase in the recorded value of the liabilities</a:t>
                      </a:r>
                    </a:p>
                    <a:p>
                      <a:pPr marL="285750" indent="-285750">
                        <a:buFont typeface="Arial" panose="020B0604020202020204" pitchFamily="34" charset="0"/>
                        <a:buChar char="•"/>
                      </a:pPr>
                      <a:r>
                        <a:rPr lang="en-US" dirty="0"/>
                        <a:t>A reduction in the active staff medical insurance expense of CHF 1.9 million, recognizing these costs as expenses associated with ASHI</a:t>
                      </a:r>
                    </a:p>
                    <a:p>
                      <a:endParaRPr lang="en-US" dirty="0"/>
                    </a:p>
                    <a:p>
                      <a:endParaRPr lang="en-US" dirty="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No changes in methodology or bases for assumption</a:t>
                      </a:r>
                    </a:p>
                    <a:p>
                      <a:endParaRPr lang="en-US" dirty="0"/>
                    </a:p>
                    <a:p>
                      <a:r>
                        <a:rPr lang="en-US" dirty="0"/>
                        <a:t>Employee benefit liabilities decreased by CHF 11.4 million overall, primarily related to the increase in the reference discount rate during 2021</a:t>
                      </a:r>
                    </a:p>
                    <a:p>
                      <a:endParaRPr lang="en-US" dirty="0"/>
                    </a:p>
                    <a:p>
                      <a:endParaRPr lang="en-US" dirty="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04057089"/>
                  </a:ext>
                </a:extLst>
              </a:tr>
            </a:tbl>
          </a:graphicData>
        </a:graphic>
      </p:graphicFrame>
      <p:pic>
        <p:nvPicPr>
          <p:cNvPr id="1026" name="Picture 2" descr="Employee Benefits - Free of Charge Creative Commons Green Highway sign ...">
            <a:extLst>
              <a:ext uri="{FF2B5EF4-FFF2-40B4-BE49-F238E27FC236}">
                <a16:creationId xmlns:a16="http://schemas.microsoft.com/office/drawing/2014/main" id="{A6B59715-F189-F59D-595A-3F1B22889E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4223" y="140567"/>
            <a:ext cx="2095501" cy="139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8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7</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1517018993"/>
              </p:ext>
            </p:extLst>
          </p:nvPr>
        </p:nvGraphicFramePr>
        <p:xfrm>
          <a:off x="1409699" y="1565275"/>
          <a:ext cx="9692409" cy="4663440"/>
        </p:xfrm>
        <a:graphic>
          <a:graphicData uri="http://schemas.openxmlformats.org/drawingml/2006/table">
            <a:tbl>
              <a:tblPr firstRow="1" bandRow="1">
                <a:tableStyleId>{3B4B98B0-60AC-42C2-AFA5-B58CD77FA1E5}</a:tableStyleId>
              </a:tblPr>
              <a:tblGrid>
                <a:gridCol w="2744869">
                  <a:extLst>
                    <a:ext uri="{9D8B030D-6E8A-4147-A177-3AD203B41FA5}">
                      <a16:colId xmlns:a16="http://schemas.microsoft.com/office/drawing/2014/main" val="2086945425"/>
                    </a:ext>
                  </a:extLst>
                </a:gridCol>
                <a:gridCol w="3716737">
                  <a:extLst>
                    <a:ext uri="{9D8B030D-6E8A-4147-A177-3AD203B41FA5}">
                      <a16:colId xmlns:a16="http://schemas.microsoft.com/office/drawing/2014/main" val="1409863840"/>
                    </a:ext>
                  </a:extLst>
                </a:gridCol>
                <a:gridCol w="3230803">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672279">
                <a:tc>
                  <a:txBody>
                    <a:bodyPr/>
                    <a:lstStyle/>
                    <a:p>
                      <a:r>
                        <a:rPr lang="en-US" dirty="0"/>
                        <a:t>Assessed Contributions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Payment levels were generally consistent with 2021, with slight deterioration due to consistent non-payers</a:t>
                      </a:r>
                    </a:p>
                    <a:p>
                      <a:endParaRPr lang="en-US" dirty="0"/>
                    </a:p>
                    <a:p>
                      <a:r>
                        <a:rPr lang="en-US" dirty="0"/>
                        <a:t>Payments in 2023 related to 2022 and prior assessments has been strong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2022 end of year cash position remained strong for Regular Budget</a:t>
                      </a:r>
                    </a:p>
                    <a:p>
                      <a:endParaRPr lang="en-US" dirty="0"/>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Consistent and strong level of assessed contributions in 2021. Payment levels generally consistent with pre-2020</a:t>
                      </a:r>
                    </a:p>
                    <a:p>
                      <a:endParaRPr lang="en-US" dirty="0"/>
                    </a:p>
                    <a:p>
                      <a:r>
                        <a:rPr lang="en-US" dirty="0"/>
                        <a:t>More regular payment levels continued during 2021</a:t>
                      </a:r>
                    </a:p>
                    <a:p>
                      <a:endParaRPr lang="en-US" dirty="0"/>
                    </a:p>
                    <a:p>
                      <a:r>
                        <a:rPr lang="en-US" dirty="0"/>
                        <a:t>Additional allowance for bad debts required due to ongoing payment delays for those without voting rights</a:t>
                      </a:r>
                    </a:p>
                    <a:p>
                      <a:endParaRPr lang="en-US" dirty="0"/>
                    </a:p>
                    <a:p>
                      <a:r>
                        <a:rPr lang="en-US" dirty="0"/>
                        <a:t>2021 end of year cash position was strong for Regular Budget</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04057089"/>
                  </a:ext>
                </a:extLst>
              </a:tr>
            </a:tbl>
          </a:graphicData>
        </a:graphic>
      </p:graphicFrame>
      <p:pic>
        <p:nvPicPr>
          <p:cNvPr id="7" name="Picture 6">
            <a:extLst>
              <a:ext uri="{FF2B5EF4-FFF2-40B4-BE49-F238E27FC236}">
                <a16:creationId xmlns:a16="http://schemas.microsoft.com/office/drawing/2014/main" id="{BA3E24FD-9017-4601-818A-F50E5E571D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50259" y="170465"/>
            <a:ext cx="2288500" cy="1020671"/>
          </a:xfrm>
          <a:prstGeom prst="rect">
            <a:avLst/>
          </a:prstGeom>
        </p:spPr>
      </p:pic>
    </p:spTree>
    <p:extLst>
      <p:ext uri="{BB962C8B-B14F-4D97-AF65-F5344CB8AC3E}">
        <p14:creationId xmlns:p14="http://schemas.microsoft.com/office/powerpoint/2010/main" val="84447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2122927873"/>
              </p:ext>
            </p:extLst>
          </p:nvPr>
        </p:nvGraphicFramePr>
        <p:xfrm>
          <a:off x="1409700" y="1565275"/>
          <a:ext cx="9372600" cy="4937760"/>
        </p:xfrm>
        <a:graphic>
          <a:graphicData uri="http://schemas.openxmlformats.org/drawingml/2006/table">
            <a:tbl>
              <a:tblPr firstRow="1" bandRow="1">
                <a:tableStyleId>{3B4B98B0-60AC-42C2-AFA5-B58CD77FA1E5}</a:tableStyleId>
              </a:tblPr>
              <a:tblGrid>
                <a:gridCol w="2829791">
                  <a:extLst>
                    <a:ext uri="{9D8B030D-6E8A-4147-A177-3AD203B41FA5}">
                      <a16:colId xmlns:a16="http://schemas.microsoft.com/office/drawing/2014/main" val="2086945425"/>
                    </a:ext>
                  </a:extLst>
                </a:gridCol>
                <a:gridCol w="3418609">
                  <a:extLst>
                    <a:ext uri="{9D8B030D-6E8A-4147-A177-3AD203B41FA5}">
                      <a16:colId xmlns:a16="http://schemas.microsoft.com/office/drawing/2014/main" val="1409863840"/>
                    </a:ext>
                  </a:extLst>
                </a:gridCol>
                <a:gridCol w="3124200">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672279">
                <a:tc>
                  <a:txBody>
                    <a:bodyPr/>
                    <a:lstStyle/>
                    <a:p>
                      <a:r>
                        <a:rPr lang="en-US" dirty="0"/>
                        <a:t>Voluntary Contributions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Overall increase in all elements of voluntary contributions:</a:t>
                      </a:r>
                    </a:p>
                    <a:p>
                      <a:endParaRPr lang="en-US" dirty="0"/>
                    </a:p>
                    <a:p>
                      <a:pPr marL="342900" indent="-342900">
                        <a:buFont typeface="+mj-lt"/>
                        <a:buAutoNum type="arabicPeriod"/>
                      </a:pPr>
                      <a:r>
                        <a:rPr lang="en-US" dirty="0"/>
                        <a:t>Revenue increased by 21% to CHF 23 million</a:t>
                      </a:r>
                    </a:p>
                    <a:p>
                      <a:pPr marL="342900" indent="-342900">
                        <a:buFont typeface="+mj-lt"/>
                        <a:buAutoNum type="arabicPeriod"/>
                      </a:pPr>
                      <a:r>
                        <a:rPr lang="en-US" dirty="0"/>
                        <a:t>Receivables related to voluntary contributions increased by 27% to CHF 27 million related to multi-year contribution agreements</a:t>
                      </a:r>
                    </a:p>
                    <a:p>
                      <a:pPr marL="342900" indent="-342900">
                        <a:buFont typeface="+mj-lt"/>
                        <a:buAutoNum type="arabicPeriod"/>
                      </a:pPr>
                      <a:r>
                        <a:rPr lang="en-US" dirty="0"/>
                        <a:t>Deferred revenue increased by 28% to CHF 71 million following increased overall contributions – expected to be implemented in the next few years</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Voluntary contribution elements were generally consistent with 2022, with slight reductions resulting of the COVID-19 pandemic impact on implementation.</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404057089"/>
                  </a:ext>
                </a:extLst>
              </a:tr>
            </a:tbl>
          </a:graphicData>
        </a:graphic>
      </p:graphicFrame>
      <p:pic>
        <p:nvPicPr>
          <p:cNvPr id="7" name="Picture 6">
            <a:extLst>
              <a:ext uri="{FF2B5EF4-FFF2-40B4-BE49-F238E27FC236}">
                <a16:creationId xmlns:a16="http://schemas.microsoft.com/office/drawing/2014/main" id="{BA3E24FD-9017-4601-818A-F50E5E571D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50259" y="170465"/>
            <a:ext cx="2288500" cy="1020671"/>
          </a:xfrm>
          <a:prstGeom prst="rect">
            <a:avLst/>
          </a:prstGeom>
        </p:spPr>
      </p:pic>
    </p:spTree>
    <p:extLst>
      <p:ext uri="{BB962C8B-B14F-4D97-AF65-F5344CB8AC3E}">
        <p14:creationId xmlns:p14="http://schemas.microsoft.com/office/powerpoint/2010/main" val="164880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 of 2022 – Comparing 2022 to 2021</a:t>
            </a:r>
          </a:p>
        </p:txBody>
      </p:sp>
      <p:sp>
        <p:nvSpPr>
          <p:cNvPr id="4" name="Slide Number Placeholder 3"/>
          <p:cNvSpPr>
            <a:spLocks noGrp="1"/>
          </p:cNvSpPr>
          <p:nvPr>
            <p:ph type="sldNum" sz="quarter" idx="12"/>
          </p:nvPr>
        </p:nvSpPr>
        <p:spPr/>
        <p:txBody>
          <a:bodyPr/>
          <a:lstStyle/>
          <a:p>
            <a:fld id="{9CD8D479-8942-46E8-A226-A4E01F7A105C}" type="slidenum">
              <a:rPr lang="en-US" smtClean="0"/>
              <a:t>9</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5/18/2023</a:t>
            </a:fld>
            <a:endParaRPr lang="en-US"/>
          </a:p>
        </p:txBody>
      </p:sp>
      <p:graphicFrame>
        <p:nvGraphicFramePr>
          <p:cNvPr id="9" name="Table 9">
            <a:extLst>
              <a:ext uri="{FF2B5EF4-FFF2-40B4-BE49-F238E27FC236}">
                <a16:creationId xmlns:a16="http://schemas.microsoft.com/office/drawing/2014/main" id="{8B1BD6FD-A910-49C5-BA69-F98904BD0AF5}"/>
              </a:ext>
            </a:extLst>
          </p:cNvPr>
          <p:cNvGraphicFramePr>
            <a:graphicFrameLocks noGrp="1"/>
          </p:cNvGraphicFramePr>
          <p:nvPr>
            <p:ph idx="1"/>
            <p:extLst>
              <p:ext uri="{D42A27DB-BD31-4B8C-83A1-F6EECF244321}">
                <p14:modId xmlns:p14="http://schemas.microsoft.com/office/powerpoint/2010/main" val="2750916366"/>
              </p:ext>
            </p:extLst>
          </p:nvPr>
        </p:nvGraphicFramePr>
        <p:xfrm>
          <a:off x="1409700" y="1398010"/>
          <a:ext cx="9372600" cy="52120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86945425"/>
                    </a:ext>
                  </a:extLst>
                </a:gridCol>
                <a:gridCol w="3124200">
                  <a:extLst>
                    <a:ext uri="{9D8B030D-6E8A-4147-A177-3AD203B41FA5}">
                      <a16:colId xmlns:a16="http://schemas.microsoft.com/office/drawing/2014/main" val="1409863840"/>
                    </a:ext>
                  </a:extLst>
                </a:gridCol>
                <a:gridCol w="3124200">
                  <a:extLst>
                    <a:ext uri="{9D8B030D-6E8A-4147-A177-3AD203B41FA5}">
                      <a16:colId xmlns:a16="http://schemas.microsoft.com/office/drawing/2014/main" val="3956354881"/>
                    </a:ext>
                  </a:extLst>
                </a:gridCol>
              </a:tblGrid>
              <a:tr h="370840">
                <a:tc>
                  <a:txBody>
                    <a:bodyPr/>
                    <a:lstStyle/>
                    <a:p>
                      <a:pPr algn="ctr"/>
                      <a:r>
                        <a:rPr lang="en-US" sz="2400"/>
                        <a:t>Item</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2022</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pPr algn="ctr"/>
                      <a:r>
                        <a:rPr lang="en-US" sz="2400" dirty="0"/>
                        <a:t>2021</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722059983"/>
                  </a:ext>
                </a:extLst>
              </a:tr>
              <a:tr h="370840">
                <a:tc>
                  <a:txBody>
                    <a:bodyPr/>
                    <a:lstStyle/>
                    <a:p>
                      <a:r>
                        <a:rPr lang="en-US" dirty="0"/>
                        <a:t>Interest rates / negative interest</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Global central banks increased interest rates during 2022 in order to address inflationary pressures</a:t>
                      </a:r>
                    </a:p>
                    <a:p>
                      <a:endParaRPr lang="en-US" dirty="0"/>
                    </a:p>
                    <a:p>
                      <a:r>
                        <a:rPr lang="en-US" dirty="0"/>
                        <a:t>CHF interest rates became neutral in the middle of 2022 and then positive at the end of 2022.</a:t>
                      </a:r>
                    </a:p>
                    <a:p>
                      <a:endParaRPr lang="en-US" dirty="0"/>
                    </a:p>
                    <a:p>
                      <a:r>
                        <a:rPr lang="en-US" dirty="0"/>
                        <a:t>USD interest rates increased throughout 2022.</a:t>
                      </a:r>
                    </a:p>
                    <a:p>
                      <a:endParaRPr lang="en-US" dirty="0"/>
                    </a:p>
                    <a:p>
                      <a:r>
                        <a:rPr lang="en-US" dirty="0"/>
                        <a:t>Resulted in positive interest of CHF 26,000 and experiencing significantly higher returns in 2023.</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tc>
                  <a:txBody>
                    <a:bodyPr/>
                    <a:lstStyle/>
                    <a:p>
                      <a:r>
                        <a:rPr lang="en-US" dirty="0"/>
                        <a:t>CHF interest rates continued negative and further declined to -0.75%</a:t>
                      </a:r>
                    </a:p>
                    <a:p>
                      <a:endParaRPr lang="en-US" dirty="0"/>
                    </a:p>
                    <a:p>
                      <a:r>
                        <a:rPr lang="en-US" dirty="0"/>
                        <a:t>USD interest rates were lower during 2021</a:t>
                      </a:r>
                    </a:p>
                    <a:p>
                      <a:endParaRPr lang="en-US" dirty="0"/>
                    </a:p>
                    <a:p>
                      <a:r>
                        <a:rPr lang="en-US" dirty="0"/>
                        <a:t>Resulted in net negative interest of CHF 129,000</a:t>
                      </a:r>
                    </a:p>
                  </a:txBody>
                  <a:tcP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4165144320"/>
                  </a:ext>
                </a:extLst>
              </a:tr>
            </a:tbl>
          </a:graphicData>
        </a:graphic>
      </p:graphicFrame>
      <p:pic>
        <p:nvPicPr>
          <p:cNvPr id="7" name="Picture 6" descr="Chart, line chart&#10;&#10;Description automatically generated">
            <a:extLst>
              <a:ext uri="{FF2B5EF4-FFF2-40B4-BE49-F238E27FC236}">
                <a16:creationId xmlns:a16="http://schemas.microsoft.com/office/drawing/2014/main" id="{E073484F-0E8E-4FEB-A19D-CFF59634777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71017" y="276086"/>
            <a:ext cx="1863634" cy="973541"/>
          </a:xfrm>
          <a:prstGeom prst="rect">
            <a:avLst/>
          </a:prstGeom>
        </p:spPr>
      </p:pic>
    </p:spTree>
    <p:extLst>
      <p:ext uri="{BB962C8B-B14F-4D97-AF65-F5344CB8AC3E}">
        <p14:creationId xmlns:p14="http://schemas.microsoft.com/office/powerpoint/2010/main" val="5618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082013-c614-43e8-8f56-8882751e3115">
      <Terms xmlns="http://schemas.microsoft.com/office/infopath/2007/PartnerControls"/>
    </lcf76f155ced4ddcb4097134ff3c332f>
    <TaxCatchAll xmlns="e1ea5536-24b9-4260-9b17-7e1470af8550" xsi:nil="true"/>
    <SharedWithUsers xmlns="e1ea5536-24b9-4260-9b17-7e1470af8550">
      <UserInfo>
        <DisplayName>Krishnavarahan Adhivarahan</DisplayName>
        <AccountId>1733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A23DB59F54C6D4D84485B6B7FA0EF3C" ma:contentTypeVersion="16" ma:contentTypeDescription="Create a new document." ma:contentTypeScope="" ma:versionID="a890666f3662b9006f45095e8af20ef0">
  <xsd:schema xmlns:xsd="http://www.w3.org/2001/XMLSchema" xmlns:xs="http://www.w3.org/2001/XMLSchema" xmlns:p="http://schemas.microsoft.com/office/2006/metadata/properties" xmlns:ns2="04082013-c614-43e8-8f56-8882751e3115" xmlns:ns3="e1ea5536-24b9-4260-9b17-7e1470af8550" targetNamespace="http://schemas.microsoft.com/office/2006/metadata/properties" ma:root="true" ma:fieldsID="746d236f577a07a1baeb2a2645222aa2" ns2:_="" ns3:_="">
    <xsd:import namespace="04082013-c614-43e8-8f56-8882751e3115"/>
    <xsd:import namespace="e1ea5536-24b9-4260-9b17-7e1470af855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082013-c614-43e8-8f56-8882751e3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2a3b380-abf6-46f2-87bb-c2c114de1c9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ea5536-24b9-4260-9b17-7e1470af855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01ea15f-039b-43e8-8823-4bc91ef942fa}" ma:internalName="TaxCatchAll" ma:showField="CatchAllData" ma:web="e1ea5536-24b9-4260-9b17-7e1470af85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85A33-147E-47AB-B497-C6FF16664A26}">
  <ds:schemaRefs>
    <ds:schemaRef ds:uri="http://schemas.microsoft.com/sharepoint/v3/contenttype/forms"/>
  </ds:schemaRefs>
</ds:datastoreItem>
</file>

<file path=customXml/itemProps2.xml><?xml version="1.0" encoding="utf-8"?>
<ds:datastoreItem xmlns:ds="http://schemas.openxmlformats.org/officeDocument/2006/customXml" ds:itemID="{1F6E8F20-20D9-429D-A9B8-DA8E0CBAB731}">
  <ds:schemaRefs>
    <ds:schemaRef ds:uri="04082013-c614-43e8-8f56-8882751e3115"/>
    <ds:schemaRef ds:uri="http://purl.org/dc/term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purl.org/dc/elements/1.1/"/>
    <ds:schemaRef ds:uri="e1ea5536-24b9-4260-9b17-7e1470af8550"/>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2D725C8-8B6B-4C08-8715-9F4587E25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082013-c614-43e8-8f56-8882751e3115"/>
    <ds:schemaRef ds:uri="e1ea5536-24b9-4260-9b17-7e1470af85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Nature ecology education photo presentation</Template>
  <TotalTime>1190</TotalTime>
  <Words>1669</Words>
  <Application>Microsoft Office PowerPoint</Application>
  <PresentationFormat>Widescreen</PresentationFormat>
  <Paragraphs>380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Verdana</vt:lpstr>
      <vt:lpstr>Ecology 16x9</vt:lpstr>
      <vt:lpstr>Financial Statements for 2022 </vt:lpstr>
      <vt:lpstr>Agenda</vt:lpstr>
      <vt:lpstr>Highlights of 2022  ”A Return to the New Normal” </vt:lpstr>
      <vt:lpstr>Highlights of 2022 – Comparing 2022 to 2021</vt:lpstr>
      <vt:lpstr>Highlights of 2022 – Comparing 2022 to 2021</vt:lpstr>
      <vt:lpstr>Highlights of 2022 – Comparing 2022 to 2021</vt:lpstr>
      <vt:lpstr>Highlights of 2022 – Comparing 2022 to 2021</vt:lpstr>
      <vt:lpstr>Highlights of 2022 – Comparing 2022 to 2021</vt:lpstr>
      <vt:lpstr>Highlights of 2022 – Comparing 2022 to 2021</vt:lpstr>
      <vt:lpstr>Overall Analysis of 2022</vt:lpstr>
      <vt:lpstr>Revenues</vt:lpstr>
      <vt:lpstr>Revenues</vt:lpstr>
      <vt:lpstr>Expenses</vt:lpstr>
      <vt:lpstr>Expenses</vt:lpstr>
      <vt:lpstr>Overall Analysis of 2022</vt:lpstr>
      <vt:lpstr>Assets</vt:lpstr>
      <vt:lpstr>Assets</vt:lpstr>
      <vt:lpstr>Liabilities</vt:lpstr>
      <vt:lpstr>Liabilities</vt:lpstr>
      <vt:lpstr>Overall Net Assets By Fund</vt:lpstr>
      <vt:lpstr>Draft Executive Council Resolution</vt:lpstr>
      <vt:lpstr>FINAC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Statements for 2021</dc:title>
  <dc:creator>Brian Cover</dc:creator>
  <cp:lastModifiedBy>Brian Cover</cp:lastModifiedBy>
  <cp:revision>8</cp:revision>
  <cp:lastPrinted>2023-05-18T05:46:55Z</cp:lastPrinted>
  <dcterms:created xsi:type="dcterms:W3CDTF">2022-03-29T06:30:53Z</dcterms:created>
  <dcterms:modified xsi:type="dcterms:W3CDTF">2023-05-18T09:17:20Z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0x0101007A23DB59F54C6D4D84485B6B7FA0EF3C</vt:lpwstr>
  </property>
  <property fmtid="{D5CDD505-2E9C-101B-9397-08002B2CF9AE}" pid="3" name="MediaServiceImageTags">
    <vt:lpwstr/>
  </property>
</Properties>
</file>