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9144000" cy="5143500" type="screen16x9"/>
  <p:notesSz cx="6858000" cy="9144000"/>
  <p:embeddedFontLst>
    <p:embeddedFont>
      <p:font typeface="Play" panose="020B0604020202020204" charset="0"/>
      <p:regular r:id="rId9"/>
      <p:bold r:id="rId10"/>
    </p:embeddedFont>
    <p:embeddedFont>
      <p:font typeface="Work Sans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86" y="29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81fff451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35f81fff451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81fff451_1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35f81fff451_1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81fff451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35f81fff451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81fff451_1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35f81fff451_1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81fff451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35f81fff451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500"/>
              <a:buNone/>
              <a:defRPr sz="15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400"/>
              <a:buNone/>
              <a:defRPr sz="14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  <a:defRPr sz="33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 descr="Casa dos Vento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55736" y="0"/>
            <a:ext cx="825341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>
            <a:spLocks noGrp="1"/>
          </p:cNvSpPr>
          <p:nvPr>
            <p:ph type="ctrTitle"/>
          </p:nvPr>
        </p:nvSpPr>
        <p:spPr>
          <a:xfrm>
            <a:off x="636814" y="171450"/>
            <a:ext cx="6204857" cy="2338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B4BE"/>
              </a:buClr>
              <a:buSzPts val="3300"/>
              <a:buFont typeface="Work Sans"/>
              <a:buNone/>
            </a:pPr>
            <a:r>
              <a:rPr lang="pt-BR" sz="3300" b="0" i="0">
                <a:solidFill>
                  <a:srgbClr val="26B4BE"/>
                </a:solidFill>
                <a:latin typeface="Work Sans"/>
                <a:ea typeface="Work Sans"/>
                <a:cs typeface="Work Sans"/>
                <a:sym typeface="Work Sans"/>
              </a:rPr>
              <a:t>Processo Seletivo - Analytics  Case Casa dos Ventos</a:t>
            </a:r>
            <a:br>
              <a:rPr lang="pt-BR" sz="3300" b="0" i="0">
                <a:solidFill>
                  <a:srgbClr val="26B4BE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pt-BR" sz="3300" b="0" i="0">
                <a:solidFill>
                  <a:srgbClr val="26B4BE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pt-BR" sz="2700" b="0" i="0">
                <a:solidFill>
                  <a:srgbClr val="7F7F7F"/>
                </a:solidFill>
                <a:latin typeface="Work Sans"/>
                <a:ea typeface="Work Sans"/>
                <a:cs typeface="Work Sans"/>
                <a:sym typeface="Work Sans"/>
              </a:rPr>
              <a:t>Daniel Rebouças Jaguaribe</a:t>
            </a:r>
            <a:r>
              <a:rPr lang="pt-BR" sz="2700">
                <a:solidFill>
                  <a:srgbClr val="7F7F7F"/>
                </a:solidFill>
              </a:rPr>
              <a:t> </a:t>
            </a:r>
            <a:br>
              <a:rPr lang="pt-BR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/>
        </p:nvSpPr>
        <p:spPr>
          <a:xfrm>
            <a:off x="3286959" y="456790"/>
            <a:ext cx="346982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Potência Instalada com e sem operação</a:t>
            </a:r>
            <a:endParaRPr sz="1100"/>
          </a:p>
        </p:txBody>
      </p:sp>
      <p:sp>
        <p:nvSpPr>
          <p:cNvPr id="136" name="Google Shape;136;p26"/>
          <p:cNvSpPr/>
          <p:nvPr/>
        </p:nvSpPr>
        <p:spPr>
          <a:xfrm>
            <a:off x="3111746" y="249738"/>
            <a:ext cx="3943349" cy="442191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636" y="758073"/>
            <a:ext cx="6330246" cy="4186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818" y="730918"/>
            <a:ext cx="6393882" cy="424113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6"/>
          <p:cNvSpPr txBox="1"/>
          <p:nvPr/>
        </p:nvSpPr>
        <p:spPr>
          <a:xfrm>
            <a:off x="4498522" y="3367375"/>
            <a:ext cx="4581900" cy="15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Arial"/>
              <a:buChar char="•"/>
            </a:pPr>
            <a:r>
              <a:rPr lang="pt-BR">
                <a:solidFill>
                  <a:srgbClr val="747474"/>
                </a:solidFill>
              </a:rPr>
              <a:t>O Rio Grande do Sul apresenta alta potência instalada, porém com baixa proporção de usinas efetivamente em operação.</a:t>
            </a:r>
            <a:endParaRPr sz="1100"/>
          </a:p>
          <a:p>
            <a:pPr marL="215900" marR="0" lvl="0" indent="-215900" algn="l" rtl="0"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ts val="1400"/>
              <a:buFont typeface="Arial"/>
              <a:buChar char="•"/>
            </a:pPr>
            <a:r>
              <a:rPr lang="pt-BR">
                <a:solidFill>
                  <a:srgbClr val="747474"/>
                </a:solidFill>
              </a:rPr>
              <a:t>A região Nordeste concentra a maior parte da potência instalada proveniente de usinas atualmente em operação.</a:t>
            </a:r>
            <a:endParaRPr sz="1100"/>
          </a:p>
          <a:p>
            <a:pPr marL="2159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rgbClr val="7474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3286960" y="456789"/>
            <a:ext cx="287466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Potência Instalada em operação</a:t>
            </a:r>
            <a:endParaRPr sz="1100"/>
          </a:p>
        </p:txBody>
      </p:sp>
      <p:pic>
        <p:nvPicPr>
          <p:cNvPr id="141" name="Google Shape;141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3420" y="1381684"/>
            <a:ext cx="4060581" cy="1764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051601" y="1368480"/>
            <a:ext cx="4060581" cy="1788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521029" y="677469"/>
            <a:ext cx="1121726" cy="442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589711" y="677469"/>
            <a:ext cx="1350357" cy="40725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 txBox="1"/>
          <p:nvPr/>
        </p:nvSpPr>
        <p:spPr>
          <a:xfrm>
            <a:off x="842007" y="152555"/>
            <a:ext cx="7943850" cy="14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B4BE"/>
              </a:buClr>
              <a:buSzPts val="3300"/>
              <a:buFont typeface="Work Sans"/>
              <a:buNone/>
            </a:pPr>
            <a:r>
              <a:rPr lang="pt-BR" sz="3300" b="0" u="none">
                <a:solidFill>
                  <a:srgbClr val="26B4BE"/>
                </a:solidFill>
                <a:latin typeface="Work Sans"/>
                <a:ea typeface="Work Sans"/>
                <a:cs typeface="Work Sans"/>
                <a:sym typeface="Work Sans"/>
              </a:rPr>
              <a:t>Panorama Nacional da Geração Eólica</a:t>
            </a:r>
            <a:br>
              <a:rPr lang="pt-BR" sz="3300" b="0" u="none">
                <a:solidFill>
                  <a:srgbClr val="26B4BE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pt-BR" sz="3300" b="0" u="none">
                <a:solidFill>
                  <a:srgbClr val="26B4BE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br>
              <a:rPr lang="pt-BR" sz="4500" b="0" u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</a:br>
            <a:endParaRPr sz="4500" b="0" u="none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/>
        </p:nvSpPr>
        <p:spPr>
          <a:xfrm>
            <a:off x="2798672" y="4344741"/>
            <a:ext cx="458184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21590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 sz="1400">
              <a:solidFill>
                <a:srgbClr val="7474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104" y="918437"/>
            <a:ext cx="4143953" cy="2000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2903" y="833383"/>
            <a:ext cx="4389096" cy="18281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10613" y="918436"/>
            <a:ext cx="4334983" cy="193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7"/>
          <p:cNvSpPr/>
          <p:nvPr/>
        </p:nvSpPr>
        <p:spPr>
          <a:xfrm>
            <a:off x="182900" y="3528050"/>
            <a:ext cx="3162300" cy="972000"/>
          </a:xfrm>
          <a:prstGeom prst="roundRect">
            <a:avLst>
              <a:gd name="adj" fmla="val 16667"/>
            </a:avLst>
          </a:prstGeom>
          <a:solidFill>
            <a:srgbClr val="26B4BE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Em 2022 há uma concentração maior no  volume de atualizações cadastrais e operacionais de usinas eólicas no Brasil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7"/>
          <p:cNvSpPr/>
          <p:nvPr/>
        </p:nvSpPr>
        <p:spPr>
          <a:xfrm>
            <a:off x="3530032" y="3531204"/>
            <a:ext cx="2326822" cy="971875"/>
          </a:xfrm>
          <a:prstGeom prst="roundRect">
            <a:avLst>
              <a:gd name="adj" fmla="val 16667"/>
            </a:avLst>
          </a:prstGeom>
          <a:solidFill>
            <a:srgbClr val="26B4BE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Distribuição da potência eólica instalada por estado em 2022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7"/>
          <p:cNvSpPr/>
          <p:nvPr/>
        </p:nvSpPr>
        <p:spPr>
          <a:xfrm>
            <a:off x="6101774" y="3526975"/>
            <a:ext cx="2751900" cy="974100"/>
          </a:xfrm>
          <a:prstGeom prst="roundRect">
            <a:avLst>
              <a:gd name="adj" fmla="val 16667"/>
            </a:avLst>
          </a:prstGeom>
          <a:solidFill>
            <a:srgbClr val="26B4BE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Volume impulsionado pelo prazo contratual de entrada em operação do Leilão de Energia Nova A-6 (2017)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7"/>
          <p:cNvSpPr txBox="1"/>
          <p:nvPr/>
        </p:nvSpPr>
        <p:spPr>
          <a:xfrm>
            <a:off x="43950" y="4696625"/>
            <a:ext cx="90561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Fonte: </a:t>
            </a:r>
            <a:r>
              <a:rPr lang="pt-BR" sz="1100">
                <a:solidFill>
                  <a:srgbClr val="7F7F7F"/>
                </a:solidFill>
              </a:rPr>
              <a:t>https://www.ccee.org.br/documents/80415/919432/EDITAL_Leilão_A-6_2017_retificado_12.12.17.pdf/9c81fc59-a57c-03b7-33de-9282e91d5a18</a:t>
            </a:r>
            <a:endParaRPr sz="800"/>
          </a:p>
        </p:txBody>
      </p:sp>
      <p:sp>
        <p:nvSpPr>
          <p:cNvPr id="158" name="Google Shape;158;p27"/>
          <p:cNvSpPr txBox="1"/>
          <p:nvPr/>
        </p:nvSpPr>
        <p:spPr>
          <a:xfrm>
            <a:off x="842007" y="152555"/>
            <a:ext cx="7943850" cy="14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B4BE"/>
              </a:buClr>
              <a:buSzPts val="3300"/>
              <a:buFont typeface="Work Sans"/>
              <a:buNone/>
            </a:pPr>
            <a:r>
              <a:rPr lang="pt-BR" sz="3300">
                <a:solidFill>
                  <a:srgbClr val="26B4BE"/>
                </a:solidFill>
                <a:latin typeface="Work Sans"/>
                <a:ea typeface="Work Sans"/>
                <a:cs typeface="Work Sans"/>
                <a:sym typeface="Work Sans"/>
              </a:rPr>
              <a:t>Panorama Nacional da Geração Eólica</a:t>
            </a:r>
            <a:br>
              <a:rPr lang="pt-BR" sz="3300">
                <a:solidFill>
                  <a:srgbClr val="26B4BE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pt-BR" sz="3300">
                <a:solidFill>
                  <a:srgbClr val="26B4BE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br>
              <a:rPr lang="pt-BR" sz="45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</a:br>
            <a:endParaRPr sz="45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ctrTitle"/>
          </p:nvPr>
        </p:nvSpPr>
        <p:spPr>
          <a:xfrm>
            <a:off x="842007" y="152555"/>
            <a:ext cx="7943850" cy="14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B4BE"/>
              </a:buClr>
              <a:buSzPts val="3300"/>
              <a:buFont typeface="Work Sans"/>
              <a:buNone/>
            </a:pPr>
            <a:r>
              <a:rPr lang="pt-BR" sz="3300" b="0" i="0">
                <a:solidFill>
                  <a:srgbClr val="26B4BE"/>
                </a:solidFill>
                <a:latin typeface="Work Sans"/>
                <a:ea typeface="Work Sans"/>
                <a:cs typeface="Work Sans"/>
                <a:sym typeface="Work Sans"/>
              </a:rPr>
              <a:t>Panorama Nacional da Geração Eólica</a:t>
            </a:r>
            <a:br>
              <a:rPr lang="pt-BR" sz="3300" b="0" i="0">
                <a:solidFill>
                  <a:srgbClr val="26B4BE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pt-BR" sz="3300" b="0" i="0">
                <a:solidFill>
                  <a:srgbClr val="26B4BE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br>
              <a:rPr lang="pt-BR"/>
            </a:br>
            <a:endParaRPr/>
          </a:p>
        </p:txBody>
      </p:sp>
      <p:sp>
        <p:nvSpPr>
          <p:cNvPr id="164" name="Google Shape;164;p28"/>
          <p:cNvSpPr/>
          <p:nvPr/>
        </p:nvSpPr>
        <p:spPr>
          <a:xfrm>
            <a:off x="5933394" y="1360103"/>
            <a:ext cx="2841172" cy="900247"/>
          </a:xfrm>
          <a:prstGeom prst="roundRect">
            <a:avLst>
              <a:gd name="adj" fmla="val 16667"/>
            </a:avLst>
          </a:prstGeom>
          <a:solidFill>
            <a:srgbClr val="26B4BE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 10 maiores usinas eólicas em operação estão localizadas na região Nordeste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8"/>
          <p:cNvSpPr/>
          <p:nvPr/>
        </p:nvSpPr>
        <p:spPr>
          <a:xfrm>
            <a:off x="6127297" y="2904171"/>
            <a:ext cx="2453368" cy="900247"/>
          </a:xfrm>
          <a:prstGeom prst="roundRect">
            <a:avLst>
              <a:gd name="adj" fmla="val 16667"/>
            </a:avLst>
          </a:prstGeom>
          <a:solidFill>
            <a:srgbClr val="26B4BE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 Nordeste concentra os principais grupos econômicos atuantes em usinas eólicas no Brasil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838" y="2798035"/>
            <a:ext cx="5465731" cy="18576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2007" y="931666"/>
            <a:ext cx="4349394" cy="164008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8"/>
          <p:cNvSpPr txBox="1"/>
          <p:nvPr/>
        </p:nvSpPr>
        <p:spPr>
          <a:xfrm>
            <a:off x="4208567" y="541524"/>
            <a:ext cx="1724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Análise do mercado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>
            <a:spLocks noGrp="1"/>
          </p:cNvSpPr>
          <p:nvPr>
            <p:ph type="ctrTitle"/>
          </p:nvPr>
        </p:nvSpPr>
        <p:spPr>
          <a:xfrm>
            <a:off x="636814" y="171450"/>
            <a:ext cx="7943850" cy="1445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B4BE"/>
              </a:buClr>
              <a:buSzPts val="3300"/>
              <a:buFont typeface="Work Sans"/>
              <a:buNone/>
            </a:pPr>
            <a:r>
              <a:rPr lang="pt-BR" sz="3300" b="0" i="0">
                <a:solidFill>
                  <a:srgbClr val="26B4BE"/>
                </a:solidFill>
                <a:latin typeface="Work Sans"/>
                <a:ea typeface="Work Sans"/>
                <a:cs typeface="Work Sans"/>
                <a:sym typeface="Work Sans"/>
              </a:rPr>
              <a:t>Panorama Nacional da Geração Eólica</a:t>
            </a:r>
            <a:br>
              <a:rPr lang="pt-BR" sz="3300" b="0" i="0">
                <a:solidFill>
                  <a:srgbClr val="26B4BE"/>
                </a:solidFill>
                <a:latin typeface="Work Sans"/>
                <a:ea typeface="Work Sans"/>
                <a:cs typeface="Work Sans"/>
                <a:sym typeface="Work Sans"/>
              </a:rPr>
            </a:br>
            <a:r>
              <a:rPr lang="pt-BR" sz="3300" b="0" i="0">
                <a:solidFill>
                  <a:srgbClr val="26B4BE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br>
              <a:rPr lang="pt-BR"/>
            </a:br>
            <a:endParaRPr/>
          </a:p>
        </p:txBody>
      </p:sp>
      <p:sp>
        <p:nvSpPr>
          <p:cNvPr id="174" name="Google Shape;174;p29"/>
          <p:cNvSpPr/>
          <p:nvPr/>
        </p:nvSpPr>
        <p:spPr>
          <a:xfrm>
            <a:off x="5874225" y="1044975"/>
            <a:ext cx="3169500" cy="1199100"/>
          </a:xfrm>
          <a:prstGeom prst="roundRect">
            <a:avLst>
              <a:gd name="adj" fmla="val 16667"/>
            </a:avLst>
          </a:prstGeom>
          <a:solidFill>
            <a:srgbClr val="26B4BE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Usinas com rotores entre </a:t>
            </a:r>
            <a:r>
              <a:rPr lang="pt-BR" sz="15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140 e 170 metros</a:t>
            </a:r>
            <a:r>
              <a:rPr lang="pt-BR" sz="15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concentram os </a:t>
            </a:r>
            <a:r>
              <a:rPr lang="pt-BR" sz="1500" b="1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maiores valores de potência</a:t>
            </a:r>
            <a:r>
              <a:rPr lang="pt-BR" sz="15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frequentemente acima de 40 MW</a:t>
            </a:r>
            <a:endParaRPr sz="15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9"/>
          <p:cNvSpPr/>
          <p:nvPr/>
        </p:nvSpPr>
        <p:spPr>
          <a:xfrm>
            <a:off x="5903775" y="2824925"/>
            <a:ext cx="3110400" cy="966900"/>
          </a:xfrm>
          <a:prstGeom prst="roundRect">
            <a:avLst>
              <a:gd name="adj" fmla="val 16667"/>
            </a:avLst>
          </a:prstGeom>
          <a:solidFill>
            <a:srgbClr val="26B4BE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Usinas com rotores entre </a:t>
            </a:r>
            <a:r>
              <a:rPr lang="pt-BR" sz="1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70 e 120 metros</a:t>
            </a:r>
            <a:r>
              <a:rPr lang="pt-BR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concentram os </a:t>
            </a:r>
            <a:r>
              <a:rPr lang="pt-BR" sz="1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menores valores de potência</a:t>
            </a:r>
            <a:r>
              <a:rPr lang="pt-BR" sz="15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frequentemente abaixo de 30 MW</a:t>
            </a:r>
            <a:endParaRPr sz="1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9"/>
          <p:cNvSpPr txBox="1"/>
          <p:nvPr/>
        </p:nvSpPr>
        <p:spPr>
          <a:xfrm>
            <a:off x="3016704" y="541524"/>
            <a:ext cx="38739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747474"/>
                </a:solidFill>
                <a:latin typeface="Arial"/>
                <a:ea typeface="Arial"/>
                <a:cs typeface="Arial"/>
                <a:sym typeface="Arial"/>
              </a:rPr>
              <a:t>Características construtivas das Usinas Eólicas</a:t>
            </a:r>
            <a:endParaRPr sz="1100"/>
          </a:p>
        </p:txBody>
      </p:sp>
      <p:pic>
        <p:nvPicPr>
          <p:cNvPr id="177" name="Google Shape;17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9445" y="845003"/>
            <a:ext cx="5580047" cy="4058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Apresentação na tela (16:9)</PresentationFormat>
  <Paragraphs>19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Play</vt:lpstr>
      <vt:lpstr>Work Sans</vt:lpstr>
      <vt:lpstr>Simple Light</vt:lpstr>
      <vt:lpstr>Tema do Office</vt:lpstr>
      <vt:lpstr>Processo Seletivo - Analytics  Case Casa dos Ventos  Daniel Rebouças Jaguaribe  </vt:lpstr>
      <vt:lpstr>Apresentação do PowerPoint</vt:lpstr>
      <vt:lpstr>Apresentação do PowerPoint</vt:lpstr>
      <vt:lpstr>Panorama Nacional da Geração Eólica   </vt:lpstr>
      <vt:lpstr>Panorama Nacional da Geração Eólica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Daniel Jaguaribe</cp:lastModifiedBy>
  <cp:revision>1</cp:revision>
  <dcterms:modified xsi:type="dcterms:W3CDTF">2025-06-01T20:21:40Z</dcterms:modified>
</cp:coreProperties>
</file>