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42E"/>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20" d="100"/>
          <a:sy n="20" d="100"/>
        </p:scale>
        <p:origin x="1374" y="12"/>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png"/><Relationship Id="rId7" Type="http://schemas.openxmlformats.org/officeDocument/2006/relationships/hyperlink" Target="https://github.ncsu.edu/ppnawath/Multi-temporal-Classification-of-satellite-images" TargetMode="Externa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7.jpeg"/><Relationship Id="rId5" Type="http://schemas.openxmlformats.org/officeDocument/2006/relationships/image" Target="../media/image2.emf"/><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723902" y="89756"/>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Multi Temporal Classification Of Satellite Images</a:t>
            </a:r>
            <a:r>
              <a:rPr lang="en-US" sz="7333" b="0" dirty="0">
                <a:solidFill>
                  <a:schemeClr val="accent6">
                    <a:lumMod val="50000"/>
                  </a:schemeClr>
                </a:solidFill>
                <a:latin typeface="Arial Rounded MT Bold" panose="020F0704030504030204" pitchFamily="34" charset="0"/>
              </a:rPr>
              <a:t>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913662" y="2113962"/>
            <a:ext cx="19158711" cy="646331"/>
          </a:xfrm>
          <a:prstGeom prst="rect">
            <a:avLst/>
          </a:prstGeom>
          <a:noFill/>
        </p:spPr>
        <p:txBody>
          <a:bodyPr wrap="square" rtlCol="0">
            <a:spAutoFit/>
          </a:bodyPr>
          <a:lstStyle/>
          <a:p>
            <a:pPr algn="ctr"/>
            <a:r>
              <a:rPr lang="en-US" sz="3600" dirty="0"/>
              <a:t>Ankur Garg, Dhananjay Sathe, Kushal Nawalakha, Pranav Nawathe, Sanket Shahane</a:t>
            </a:r>
          </a:p>
        </p:txBody>
      </p:sp>
      <p:sp>
        <p:nvSpPr>
          <p:cNvPr id="11" name="TextBox 10"/>
          <p:cNvSpPr txBox="1"/>
          <p:nvPr/>
        </p:nvSpPr>
        <p:spPr>
          <a:xfrm>
            <a:off x="963932" y="3527769"/>
            <a:ext cx="10936021"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12" name="TextBox 11"/>
          <p:cNvSpPr txBox="1"/>
          <p:nvPr/>
        </p:nvSpPr>
        <p:spPr>
          <a:xfrm>
            <a:off x="1404722" y="17562466"/>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r>
              <a:rPr lang="en-US"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description</a:t>
            </a:r>
            <a:r>
              <a:rPr lang="en-US" dirty="0">
                <a:effectLst>
                  <a:outerShdw blurRad="38100" dist="38100" dir="2700000" algn="tl">
                    <a:srgbClr val="000000">
                      <a:alpha val="43137"/>
                    </a:srgbClr>
                  </a:outerShdw>
                </a:effectLst>
              </a:rPr>
              <a:t> </a:t>
            </a:r>
          </a:p>
        </p:txBody>
      </p:sp>
      <p:sp>
        <p:nvSpPr>
          <p:cNvPr id="13" name="TextBox 12"/>
          <p:cNvSpPr txBox="1"/>
          <p:nvPr/>
        </p:nvSpPr>
        <p:spPr>
          <a:xfrm>
            <a:off x="12599548" y="3573376"/>
            <a:ext cx="13642237"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Classification Methodology MLC and BMA</a:t>
            </a:r>
            <a:endParaRPr lang="en-US" dirty="0">
              <a:effectLst>
                <a:outerShdw blurRad="38100" dist="38100" dir="2700000" algn="tl">
                  <a:srgbClr val="000000">
                    <a:alpha val="43137"/>
                  </a:srgbClr>
                </a:outerShdw>
              </a:effectLst>
            </a:endParaRPr>
          </a:p>
        </p:txBody>
      </p:sp>
      <p:sp>
        <p:nvSpPr>
          <p:cNvPr id="14" name="TextBox 13"/>
          <p:cNvSpPr txBox="1"/>
          <p:nvPr/>
        </p:nvSpPr>
        <p:spPr>
          <a:xfrm>
            <a:off x="12502074" y="17093107"/>
            <a:ext cx="1326324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atin typeface="Calibri" panose="020F0502020204030204" pitchFamily="34" charset="0"/>
                <a:ea typeface="Calibri" panose="020F0502020204030204" pitchFamily="34" charset="0"/>
                <a:cs typeface="Times New Roman" panose="02020603050405020304" pitchFamily="18" charset="0"/>
              </a:defRPr>
            </a:lvl1pPr>
          </a:lstStyle>
          <a:p>
            <a:r>
              <a:rPr lang="en-US" dirty="0">
                <a:effectLst>
                  <a:outerShdw blurRad="38100" dist="38100" dir="2700000" algn="tl">
                    <a:srgbClr val="000000">
                      <a:alpha val="43137"/>
                    </a:srgbClr>
                  </a:outerShdw>
                </a:effectLst>
              </a:rPr>
              <a:t>Challenges &amp; Solutions</a:t>
            </a:r>
          </a:p>
        </p:txBody>
      </p:sp>
      <p:sp>
        <p:nvSpPr>
          <p:cNvPr id="16" name="TextBox 15"/>
          <p:cNvSpPr txBox="1"/>
          <p:nvPr/>
        </p:nvSpPr>
        <p:spPr>
          <a:xfrm>
            <a:off x="26689933" y="13296836"/>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Conclusions</a:t>
            </a:r>
          </a:p>
        </p:txBody>
      </p:sp>
      <p:sp>
        <p:nvSpPr>
          <p:cNvPr id="17" name="TextBox 16"/>
          <p:cNvSpPr txBox="1"/>
          <p:nvPr/>
        </p:nvSpPr>
        <p:spPr>
          <a:xfrm>
            <a:off x="26750050" y="19653050"/>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p>
        </p:txBody>
      </p:sp>
      <p:sp>
        <p:nvSpPr>
          <p:cNvPr id="2" name="TextBox 1"/>
          <p:cNvSpPr txBox="1"/>
          <p:nvPr/>
        </p:nvSpPr>
        <p:spPr>
          <a:xfrm>
            <a:off x="963932" y="4607528"/>
            <a:ext cx="10988866" cy="14248324"/>
          </a:xfrm>
          <a:prstGeom prst="rect">
            <a:avLst/>
          </a:prstGeom>
          <a:noFill/>
        </p:spPr>
        <p:txBody>
          <a:bodyPr wrap="square" rtlCol="0">
            <a:spAutoFit/>
          </a:bodyPr>
          <a:lstStyle/>
          <a:p>
            <a:pPr marL="342900" indent="-342900" algn="just">
              <a:buFont typeface="Arial" panose="020B0604020202020204" pitchFamily="34" charset="0"/>
              <a:buChar char="•"/>
            </a:pPr>
            <a:r>
              <a:rPr lang="en-IN" sz="3333" dirty="0"/>
              <a:t>Studying spatial changes using multi temporal remotely sensed images has varied uses from monitoring the agricultural land use, natural resource management such as water resource monitoring to study the changes in metropolitan areas in temporal sense.</a:t>
            </a:r>
          </a:p>
          <a:p>
            <a:pPr marL="342900" indent="-342900" algn="just">
              <a:buFont typeface="Arial" panose="020B0604020202020204" pitchFamily="34" charset="0"/>
              <a:buChar char="•"/>
            </a:pPr>
            <a:r>
              <a:rPr lang="en-IN" sz="3333" dirty="0"/>
              <a:t>In this study, our focus is on analysing Land Use and Land Cover (LULC) changes in urban settings, particularly in Bangalore city, India. </a:t>
            </a:r>
            <a:endParaRPr lang="en-US" sz="3333" dirty="0"/>
          </a:p>
          <a:p>
            <a:pPr marL="342900" indent="-342900" algn="just">
              <a:buFont typeface="Arial" panose="020B0604020202020204" pitchFamily="34" charset="0"/>
              <a:buChar char="•"/>
            </a:pPr>
            <a:r>
              <a:rPr lang="en-IN" sz="3333" dirty="0"/>
              <a:t>Maximum likelihood classification (MLC) works well if the data in the image is spectrally well separable. But, most of the times, due to changes in reflectance of earth’s surface during various seasons and other factors like moisture content, terrain, the data becomes not well separable and has many classification errors. </a:t>
            </a:r>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endParaRPr lang="en-IN" sz="3333" dirty="0"/>
          </a:p>
          <a:p>
            <a:pPr marL="342900" indent="-342900">
              <a:buFont typeface="Arial" panose="020B0604020202020204" pitchFamily="34" charset="0"/>
              <a:buChar char="•"/>
            </a:pPr>
            <a:r>
              <a:rPr lang="en-IN" sz="3333" dirty="0"/>
              <a:t>Hence, it becomes necessary to study and analyse data from various seasons to improve the classification results. Using multitemporal data, this error can be reduced as it enables us to consider changing spectral signatures of same class over different images. </a:t>
            </a:r>
          </a:p>
          <a:p>
            <a:pPr marL="342900" indent="-342900">
              <a:buFont typeface="Arial" panose="020B0604020202020204" pitchFamily="34" charset="0"/>
              <a:buChar char="•"/>
            </a:pPr>
            <a:endParaRPr lang="en-US" sz="2000" dirty="0"/>
          </a:p>
          <a:p>
            <a:endParaRPr lang="en-US" sz="3333" dirty="0"/>
          </a:p>
        </p:txBody>
      </p:sp>
      <p:sp>
        <p:nvSpPr>
          <p:cNvPr id="19" name="TextBox 18"/>
          <p:cNvSpPr txBox="1"/>
          <p:nvPr/>
        </p:nvSpPr>
        <p:spPr>
          <a:xfrm>
            <a:off x="26681545" y="4710466"/>
            <a:ext cx="8660280" cy="8811579"/>
          </a:xfrm>
          <a:prstGeom prst="rect">
            <a:avLst/>
          </a:prstGeom>
          <a:noFill/>
        </p:spPr>
        <p:txBody>
          <a:bodyPr wrap="square" rtlCol="0">
            <a:spAutoFit/>
          </a:bodyPr>
          <a:lstStyle/>
          <a:p>
            <a:pPr marL="457200" indent="-457200" algn="just">
              <a:buFont typeface="Arial" panose="020B0604020202020204" pitchFamily="34" charset="0"/>
              <a:buChar char="•"/>
            </a:pPr>
            <a:r>
              <a:rPr lang="en-US" sz="3333" dirty="0"/>
              <a:t>4 images with 300,000 points each have to be classified for BMA. Time required is approx. 30 mins per image. Our MLC and BMA implementation is vectorized and multithreaded  for parallel processing.</a:t>
            </a:r>
          </a:p>
          <a:p>
            <a:pPr marL="457200" indent="-457200" algn="just">
              <a:buFont typeface="Arial" panose="020B0604020202020204" pitchFamily="34" charset="0"/>
              <a:buChar char="•"/>
            </a:pPr>
            <a:r>
              <a:rPr lang="en-US" sz="3333" dirty="0"/>
              <a:t>Weight calculation of classifiers involves raw probability multiplications leading to precision error. We used logarithm to convert multiplication to addition. And to avoid log(0) we rescaled probs to [1,2]</a:t>
            </a:r>
          </a:p>
          <a:p>
            <a:pPr marL="457200" indent="-457200" algn="just">
              <a:buFont typeface="Arial" panose="020B0604020202020204" pitchFamily="34" charset="0"/>
              <a:buChar char="•"/>
            </a:pPr>
            <a:r>
              <a:rPr lang="en-US" sz="3333" dirty="0"/>
              <a:t>Due to Monsoon open land changes to green land causing change in class labels. Manually removed conflicting points.</a:t>
            </a:r>
          </a:p>
          <a:p>
            <a:pPr marL="457200" indent="-457200" algn="just">
              <a:buFont typeface="Arial" panose="020B0604020202020204" pitchFamily="34" charset="0"/>
              <a:buChar char="•"/>
            </a:pPr>
            <a:r>
              <a:rPr lang="en-US" sz="3333" dirty="0"/>
              <a:t>Cross marginal and testing errors had marginal difference 9%. Regenerated training and testing data.   </a:t>
            </a:r>
          </a:p>
          <a:p>
            <a:pPr marL="457200" indent="-457200">
              <a:buFont typeface="Arial" panose="020B0604020202020204" pitchFamily="34" charset="0"/>
              <a:buChar char="•"/>
            </a:pPr>
            <a:endParaRPr lang="en-US" sz="3333" dirty="0"/>
          </a:p>
        </p:txBody>
      </p:sp>
      <p:sp>
        <p:nvSpPr>
          <p:cNvPr id="34" name="TextBox 33"/>
          <p:cNvSpPr txBox="1"/>
          <p:nvPr/>
        </p:nvSpPr>
        <p:spPr>
          <a:xfrm>
            <a:off x="963932" y="18962889"/>
            <a:ext cx="10806229" cy="6759992"/>
          </a:xfrm>
          <a:prstGeom prst="rect">
            <a:avLst/>
          </a:prstGeom>
          <a:noFill/>
        </p:spPr>
        <p:txBody>
          <a:bodyPr wrap="square" rtlCol="0">
            <a:spAutoFit/>
          </a:bodyPr>
          <a:lstStyle/>
          <a:p>
            <a:pPr marL="342900" indent="-342900" algn="just">
              <a:buFont typeface="Arial" panose="020B0604020202020204" pitchFamily="34" charset="0"/>
              <a:buChar char="•"/>
            </a:pPr>
            <a:r>
              <a:rPr lang="en-US" sz="3333" dirty="0"/>
              <a:t>Data Images - 4 Landsat 30m X 30m resolution images of Bangalore city, India.</a:t>
            </a:r>
          </a:p>
          <a:p>
            <a:pPr marL="342900" indent="-342900" algn="just">
              <a:buFont typeface="Arial" panose="020B0604020202020204" pitchFamily="34" charset="0"/>
              <a:buChar char="•"/>
            </a:pPr>
            <a:r>
              <a:rPr lang="en-IN" sz="3333" dirty="0"/>
              <a:t>We identified 4 major classes in these images, open land, buildings, vegetation and water bodies.</a:t>
            </a:r>
          </a:p>
          <a:p>
            <a:pPr marL="342900" indent="-342900" algn="just">
              <a:buFont typeface="Arial" panose="020B0604020202020204" pitchFamily="34" charset="0"/>
              <a:buChar char="•"/>
            </a:pPr>
            <a:r>
              <a:rPr lang="en-IN" sz="3333" dirty="0"/>
              <a:t>177 points are randomly selected as training data and remaining as accuracy testing data. </a:t>
            </a:r>
          </a:p>
          <a:p>
            <a:pPr marL="342900" indent="-342900" algn="just">
              <a:buFont typeface="Arial" panose="020B0604020202020204" pitchFamily="34" charset="0"/>
              <a:buChar char="•"/>
            </a:pPr>
            <a:r>
              <a:rPr lang="en-IN" sz="3333" dirty="0"/>
              <a:t>We analysed the density plot and found the data follows Gaussian distribution and hence MLC was a natural choice of classifier.</a:t>
            </a:r>
          </a:p>
          <a:p>
            <a:pPr algn="just"/>
            <a:endParaRPr lang="en-IN" sz="3333" dirty="0"/>
          </a:p>
          <a:p>
            <a:endParaRPr lang="en-IN" sz="3333" dirty="0"/>
          </a:p>
          <a:p>
            <a:endParaRPr lang="en-IN" sz="3333" dirty="0"/>
          </a:p>
          <a:p>
            <a:endParaRPr lang="en-IN" sz="3333" dirty="0"/>
          </a:p>
        </p:txBody>
      </p:sp>
      <p:sp>
        <p:nvSpPr>
          <p:cNvPr id="35" name="TextBox 34"/>
          <p:cNvSpPr txBox="1"/>
          <p:nvPr/>
        </p:nvSpPr>
        <p:spPr>
          <a:xfrm>
            <a:off x="12456022" y="4606678"/>
            <a:ext cx="13263248" cy="7272888"/>
          </a:xfrm>
          <a:prstGeom prst="rect">
            <a:avLst/>
          </a:prstGeom>
          <a:noFill/>
        </p:spPr>
        <p:txBody>
          <a:bodyPr wrap="square" rtlCol="0">
            <a:spAutoFit/>
          </a:bodyPr>
          <a:lstStyle/>
          <a:p>
            <a:pPr marL="342900" indent="-342900" algn="just">
              <a:buFont typeface="Arial" panose="020B0604020202020204" pitchFamily="34" charset="0"/>
              <a:buChar char="•"/>
            </a:pPr>
            <a:r>
              <a:rPr lang="en-IN" sz="3333" b="1" dirty="0"/>
              <a:t>What is MLC?</a:t>
            </a:r>
            <a:r>
              <a:rPr lang="en-IN" sz="3333" dirty="0"/>
              <a:t> MLC is the base classification algorithm. MLC uses class prior which is multiplied to the likelihood of the data to get the posterior probability. Finally, Maximum posterior probability is assigned. </a:t>
            </a:r>
          </a:p>
          <a:p>
            <a:pPr marL="342900" indent="-342900" algn="just">
              <a:buFont typeface="Arial" panose="020B0604020202020204" pitchFamily="34" charset="0"/>
              <a:buChar char="•"/>
            </a:pPr>
            <a:r>
              <a:rPr lang="en-IN" sz="3333" dirty="0"/>
              <a:t>MLC will classify the given image and for multiple images, it will have models corresponding to each image. </a:t>
            </a:r>
          </a:p>
          <a:p>
            <a:pPr marL="342900" indent="-342900" algn="just">
              <a:buFont typeface="Arial" panose="020B0604020202020204" pitchFamily="34" charset="0"/>
              <a:buChar char="•"/>
            </a:pPr>
            <a:r>
              <a:rPr lang="en-IN" sz="3333" dirty="0"/>
              <a:t>Since, a single decision for each test point is required, so Bayesian Model Averaging (BMA) is used to combine all the decisions from the models.</a:t>
            </a:r>
          </a:p>
          <a:p>
            <a:pPr marL="342900" indent="-342900" algn="just">
              <a:buFont typeface="Arial" panose="020B0604020202020204" pitchFamily="34" charset="0"/>
              <a:buChar char="•"/>
            </a:pPr>
            <a:r>
              <a:rPr lang="en-US" sz="3333" b="1" dirty="0"/>
              <a:t>What is BMA? </a:t>
            </a:r>
            <a:r>
              <a:rPr lang="en-US" sz="3333" dirty="0"/>
              <a:t>Every classifier is assigned a weight based on its performance on the validation data, then input is given to all classifiers and probability output is multiplied by respective weights,. This output of all the classifiers is averaged and maximum posterior probability is assigned as class label.</a:t>
            </a:r>
            <a:endParaRPr lang="en-US" sz="2000" dirty="0"/>
          </a:p>
        </p:txBody>
      </p:sp>
      <p:sp>
        <p:nvSpPr>
          <p:cNvPr id="41" name="TextBox 40"/>
          <p:cNvSpPr txBox="1"/>
          <p:nvPr/>
        </p:nvSpPr>
        <p:spPr>
          <a:xfrm>
            <a:off x="26750050" y="21010368"/>
            <a:ext cx="8668668" cy="7478970"/>
          </a:xfrm>
          <a:prstGeom prst="rect">
            <a:avLst/>
          </a:prstGeom>
          <a:noFill/>
        </p:spPr>
        <p:txBody>
          <a:bodyPr wrap="square" rtlCol="0">
            <a:spAutoFit/>
          </a:bodyPr>
          <a:lstStyle/>
          <a:p>
            <a:pPr marL="342900" indent="-342900">
              <a:buFont typeface="Arial" panose="020B0604020202020204" pitchFamily="34" charset="0"/>
              <a:buChar char="•"/>
            </a:pPr>
            <a:r>
              <a:rPr lang="en-US" sz="2000" i="1" dirty="0"/>
              <a:t>GitHub link </a:t>
            </a:r>
            <a:r>
              <a:rPr lang="en-US" sz="2000" i="1" dirty="0">
                <a:hlinkClick r:id="rId7"/>
              </a:rPr>
              <a:t>https://github.ncsu.edu/ppnawath/Multi-temporal-Classification-of-satellite-images</a:t>
            </a:r>
            <a:endParaRPr lang="en-US" sz="2000" i="1" dirty="0"/>
          </a:p>
          <a:p>
            <a:pPr marL="342900" indent="-342900">
              <a:buFont typeface="Arial" panose="020B0604020202020204" pitchFamily="34" charset="0"/>
              <a:buChar char="•"/>
            </a:pPr>
            <a:r>
              <a:rPr lang="en-US" sz="2000" i="1" dirty="0" err="1"/>
              <a:t>Bruzzone</a:t>
            </a:r>
            <a:r>
              <a:rPr lang="en-US" sz="2000" i="1" dirty="0"/>
              <a:t>, L., and D. F. Prieto. “Unsupervised Retraining of a Maximum     Likelihood Classifier for the Analysis of Multitemporal Remote Sensing Images.” IEEE Transactions on Geoscience and Remote Sensing 39, no. 2 (February 2001): 456–60. doi:10.1109/36.905255.</a:t>
            </a:r>
          </a:p>
          <a:p>
            <a:pPr marL="342900" indent="-342900">
              <a:buFont typeface="Arial" panose="020B0604020202020204" pitchFamily="34" charset="0"/>
              <a:buChar char="•"/>
            </a:pPr>
            <a:r>
              <a:rPr lang="en-US" sz="2000" i="1" dirty="0"/>
              <a:t>Center for History and New Media. “</a:t>
            </a:r>
            <a:r>
              <a:rPr lang="en-US" sz="2000" i="1" dirty="0" err="1"/>
              <a:t>Zotero</a:t>
            </a:r>
            <a:r>
              <a:rPr lang="en-US" sz="2000" i="1" dirty="0"/>
              <a:t> Quick Start Guide,” </a:t>
            </a:r>
            <a:r>
              <a:rPr lang="en-US" sz="2000" i="1" dirty="0" err="1"/>
              <a:t>n.d.</a:t>
            </a:r>
            <a:r>
              <a:rPr lang="en-US" sz="2000" i="1" dirty="0"/>
              <a:t> http://zotero.org/support/quick_start_guide.</a:t>
            </a:r>
          </a:p>
          <a:p>
            <a:pPr marL="342900" indent="-342900">
              <a:buFont typeface="Arial" panose="020B0604020202020204" pitchFamily="34" charset="0"/>
              <a:buChar char="•"/>
            </a:pPr>
            <a:r>
              <a:rPr lang="en-US" sz="2000" i="1" dirty="0"/>
              <a:t>Eason, G., B. Noble, and I. N. Sneddon. “On Certain Integrals of Lipschitz-Hankel Type Involving Products of Bessel Functions.” Philosophical Transactions of the Royal Society of London A: Mathematical, Physical and Engineering Sciences 247, no. 935 (April 19, 1955): 529–51. doi:10.1098/rsta.1955.0005.</a:t>
            </a:r>
          </a:p>
          <a:p>
            <a:pPr marL="342900" indent="-342900">
              <a:buFont typeface="Arial" panose="020B0604020202020204" pitchFamily="34" charset="0"/>
              <a:buChar char="•"/>
            </a:pPr>
            <a:r>
              <a:rPr lang="en-US" sz="2000" i="1" dirty="0" err="1"/>
              <a:t>Gorunescu</a:t>
            </a:r>
            <a:r>
              <a:rPr lang="en-US" sz="2000" i="1" dirty="0"/>
              <a:t>, Florin. “Introduction to Data Mining.” In Data Mining, by Florin </a:t>
            </a:r>
            <a:r>
              <a:rPr lang="en-US" sz="2000" i="1" dirty="0" err="1"/>
              <a:t>Gorunescu</a:t>
            </a:r>
            <a:r>
              <a:rPr lang="en-US" sz="2000" i="1" dirty="0"/>
              <a:t>, 1–43. Berlin, Heidelberg: Springer Berlin Heidelberg, 2011. doi:10.1007/978-3-642-19721-5_1.</a:t>
            </a:r>
          </a:p>
          <a:p>
            <a:pPr marL="342900" indent="-342900">
              <a:buFont typeface="Arial" panose="020B0604020202020204" pitchFamily="34" charset="0"/>
              <a:buChar char="•"/>
            </a:pPr>
            <a:r>
              <a:rPr lang="en-US" sz="2000" i="1" dirty="0"/>
              <a:t>“Introduction to Data Mining - Springer.” Accessed April 21, 2017. https://link.springer.com/chapter/10.1007%2F978-3-642-19721-5_1.</a:t>
            </a:r>
          </a:p>
          <a:p>
            <a:pPr marL="342900" indent="-342900">
              <a:buFont typeface="Arial" panose="020B0604020202020204" pitchFamily="34" charset="0"/>
              <a:buChar char="•"/>
            </a:pPr>
            <a:r>
              <a:rPr lang="en-US" sz="2000" i="1" dirty="0"/>
              <a:t>“Remote Sensing Digital Image Analysis - Springer.” Accessed April 21, 2017. https://link.springer.com/book/10.1007/978-3-642-30062-2.</a:t>
            </a:r>
          </a:p>
          <a:p>
            <a:pPr marL="342900" indent="-342900">
              <a:buFont typeface="Arial" panose="020B0604020202020204" pitchFamily="34" charset="0"/>
              <a:buChar char="•"/>
            </a:pPr>
            <a:r>
              <a:rPr lang="en-US" sz="2000" i="1" dirty="0"/>
              <a:t>Strahler, Alan H. “The Use of Prior Probabilities in Maximum Likelihood Classification of Remotely Sensed Data.” Remote Sensing of Environment 10, no. 2 (September 1, 1980): 135–63. doi:10.1016/0034-4257(80)90011-5. </a:t>
            </a:r>
          </a:p>
        </p:txBody>
      </p:sp>
      <p:sp>
        <p:nvSpPr>
          <p:cNvPr id="43" name="TextBox 42"/>
          <p:cNvSpPr txBox="1"/>
          <p:nvPr/>
        </p:nvSpPr>
        <p:spPr>
          <a:xfrm>
            <a:off x="26750050" y="14599023"/>
            <a:ext cx="8540046" cy="4708405"/>
          </a:xfrm>
          <a:prstGeom prst="rect">
            <a:avLst/>
          </a:prstGeom>
          <a:noFill/>
        </p:spPr>
        <p:txBody>
          <a:bodyPr wrap="square" rtlCol="0">
            <a:spAutoFit/>
          </a:bodyPr>
          <a:lstStyle/>
          <a:p>
            <a:pPr algn="just"/>
            <a:r>
              <a:rPr lang="en-US" sz="3333" dirty="0"/>
              <a:t>BMA can be a useful technique where individual classifiers do not perform very well. In our case we observed improvement in accuracy of some classes. But overall accuracy was quite similar to individual classifier accuracies. Dimensionality reduction and feature subset selection helped in significantly improving the accuracy.</a:t>
            </a:r>
          </a:p>
        </p:txBody>
      </p:sp>
      <p:pic>
        <p:nvPicPr>
          <p:cNvPr id="32" name="Picture 31"/>
          <p:cNvPicPr>
            <a:picLocks noChangeAspect="1"/>
          </p:cNvPicPr>
          <p:nvPr/>
        </p:nvPicPr>
        <p:blipFill>
          <a:blip r:embed="rId8"/>
          <a:stretch>
            <a:fillRect/>
          </a:stretch>
        </p:blipFill>
        <p:spPr>
          <a:xfrm>
            <a:off x="12700616" y="11860780"/>
            <a:ext cx="5514975" cy="4019550"/>
          </a:xfrm>
          <a:prstGeom prst="rect">
            <a:avLst/>
          </a:prstGeom>
        </p:spPr>
      </p:pic>
      <p:sp>
        <p:nvSpPr>
          <p:cNvPr id="33" name="TextBox 32"/>
          <p:cNvSpPr txBox="1"/>
          <p:nvPr/>
        </p:nvSpPr>
        <p:spPr>
          <a:xfrm>
            <a:off x="14581547" y="16355006"/>
            <a:ext cx="2101516" cy="400110"/>
          </a:xfrm>
          <a:prstGeom prst="rect">
            <a:avLst/>
          </a:prstGeom>
          <a:noFill/>
        </p:spPr>
        <p:txBody>
          <a:bodyPr wrap="square" rtlCol="0">
            <a:spAutoFit/>
          </a:bodyPr>
          <a:lstStyle/>
          <a:p>
            <a:r>
              <a:rPr lang="en-US" sz="2000" dirty="0"/>
              <a:t>Figure 1 : MLC</a:t>
            </a:r>
          </a:p>
        </p:txBody>
      </p:sp>
      <p:sp>
        <p:nvSpPr>
          <p:cNvPr id="39" name="TextBox 38"/>
          <p:cNvSpPr txBox="1"/>
          <p:nvPr/>
        </p:nvSpPr>
        <p:spPr>
          <a:xfrm>
            <a:off x="21218913" y="16440329"/>
            <a:ext cx="1835843" cy="400110"/>
          </a:xfrm>
          <a:prstGeom prst="rect">
            <a:avLst/>
          </a:prstGeom>
          <a:noFill/>
        </p:spPr>
        <p:txBody>
          <a:bodyPr wrap="square" rtlCol="0">
            <a:spAutoFit/>
          </a:bodyPr>
          <a:lstStyle/>
          <a:p>
            <a:r>
              <a:rPr lang="en-US" sz="2000" dirty="0"/>
              <a:t>Figure 2: BMA</a:t>
            </a:r>
          </a:p>
        </p:txBody>
      </p:sp>
      <p:pic>
        <p:nvPicPr>
          <p:cNvPr id="10" name="Picture 9"/>
          <p:cNvPicPr>
            <a:picLocks noChangeAspect="1"/>
          </p:cNvPicPr>
          <p:nvPr/>
        </p:nvPicPr>
        <p:blipFill>
          <a:blip r:embed="rId9"/>
          <a:stretch>
            <a:fillRect/>
          </a:stretch>
        </p:blipFill>
        <p:spPr>
          <a:xfrm>
            <a:off x="18610564" y="11879566"/>
            <a:ext cx="7353300" cy="4648200"/>
          </a:xfrm>
          <a:prstGeom prst="rect">
            <a:avLst/>
          </a:prstGeom>
        </p:spPr>
      </p:pic>
      <p:pic>
        <p:nvPicPr>
          <p:cNvPr id="24" name="Picture 23"/>
          <p:cNvPicPr>
            <a:picLocks noChangeAspect="1"/>
          </p:cNvPicPr>
          <p:nvPr/>
        </p:nvPicPr>
        <p:blipFill>
          <a:blip r:embed="rId10"/>
          <a:stretch>
            <a:fillRect/>
          </a:stretch>
        </p:blipFill>
        <p:spPr>
          <a:xfrm>
            <a:off x="1366932" y="12012457"/>
            <a:ext cx="10597006" cy="2025676"/>
          </a:xfrm>
          <a:prstGeom prst="rect">
            <a:avLst/>
          </a:prstGeom>
        </p:spPr>
      </p:pic>
      <p:pic>
        <p:nvPicPr>
          <p:cNvPr id="26" name="Picture 25"/>
          <p:cNvPicPr>
            <a:picLocks noChangeAspect="1"/>
          </p:cNvPicPr>
          <p:nvPr/>
        </p:nvPicPr>
        <p:blipFill>
          <a:blip r:embed="rId11"/>
          <a:stretch>
            <a:fillRect/>
          </a:stretch>
        </p:blipFill>
        <p:spPr>
          <a:xfrm>
            <a:off x="2035195" y="23824352"/>
            <a:ext cx="6937602" cy="5056421"/>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1891881502"/>
              </p:ext>
            </p:extLst>
          </p:nvPr>
        </p:nvGraphicFramePr>
        <p:xfrm>
          <a:off x="12456022" y="18597166"/>
          <a:ext cx="13263248" cy="4418302"/>
        </p:xfrm>
        <a:graphic>
          <a:graphicData uri="http://schemas.openxmlformats.org/drawingml/2006/table">
            <a:tbl>
              <a:tblPr firstRow="1" bandRow="1">
                <a:tableStyleId>{93296810-A885-4BE3-A3E7-6D5BEEA58F35}</a:tableStyleId>
              </a:tblPr>
              <a:tblGrid>
                <a:gridCol w="2441645">
                  <a:extLst>
                    <a:ext uri="{9D8B030D-6E8A-4147-A177-3AD203B41FA5}">
                      <a16:colId xmlns:a16="http://schemas.microsoft.com/office/drawing/2014/main" val="1774685604"/>
                    </a:ext>
                  </a:extLst>
                </a:gridCol>
                <a:gridCol w="2933133">
                  <a:extLst>
                    <a:ext uri="{9D8B030D-6E8A-4147-A177-3AD203B41FA5}">
                      <a16:colId xmlns:a16="http://schemas.microsoft.com/office/drawing/2014/main" val="3190195136"/>
                    </a:ext>
                  </a:extLst>
                </a:gridCol>
                <a:gridCol w="3429000">
                  <a:extLst>
                    <a:ext uri="{9D8B030D-6E8A-4147-A177-3AD203B41FA5}">
                      <a16:colId xmlns:a16="http://schemas.microsoft.com/office/drawing/2014/main" val="2991913186"/>
                    </a:ext>
                  </a:extLst>
                </a:gridCol>
                <a:gridCol w="4459470">
                  <a:extLst>
                    <a:ext uri="{9D8B030D-6E8A-4147-A177-3AD203B41FA5}">
                      <a16:colId xmlns:a16="http://schemas.microsoft.com/office/drawing/2014/main" val="1056690215"/>
                    </a:ext>
                  </a:extLst>
                </a:gridCol>
              </a:tblGrid>
              <a:tr h="0">
                <a:tc>
                  <a:txBody>
                    <a:bodyPr/>
                    <a:lstStyle/>
                    <a:p>
                      <a:endParaRPr lang="en-US" sz="3333" dirty="0"/>
                    </a:p>
                  </a:txBody>
                  <a:tcPr>
                    <a:solidFill>
                      <a:srgbClr val="DE642E"/>
                    </a:solidFill>
                  </a:tcPr>
                </a:tc>
                <a:tc>
                  <a:txBody>
                    <a:bodyPr/>
                    <a:lstStyle/>
                    <a:p>
                      <a:pPr algn="ctr"/>
                      <a:r>
                        <a:rPr lang="en-US" sz="3333" dirty="0"/>
                        <a:t>MLC</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PCA</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Feature subset</a:t>
                      </a:r>
                    </a:p>
                  </a:txBody>
                  <a:tcPr>
                    <a:solidFill>
                      <a:srgbClr val="DE642E"/>
                    </a:solidFill>
                  </a:tcPr>
                </a:tc>
                <a:extLst>
                  <a:ext uri="{0D108BD9-81ED-4DB2-BD59-A6C34878D82A}">
                    <a16:rowId xmlns:a16="http://schemas.microsoft.com/office/drawing/2014/main" val="2265715788"/>
                  </a:ext>
                </a:extLst>
              </a:tr>
              <a:tr h="763785">
                <a:tc>
                  <a:txBody>
                    <a:bodyPr/>
                    <a:lstStyle/>
                    <a:p>
                      <a:r>
                        <a:rPr lang="en-US" sz="3333" dirty="0"/>
                        <a:t>Model 1</a:t>
                      </a:r>
                    </a:p>
                  </a:txBody>
                  <a:tcPr/>
                </a:tc>
                <a:tc>
                  <a:txBody>
                    <a:bodyPr/>
                    <a:lstStyle/>
                    <a:p>
                      <a:pPr algn="ctr"/>
                      <a:r>
                        <a:rPr lang="en-US" sz="3333" dirty="0"/>
                        <a:t>88.63%</a:t>
                      </a:r>
                    </a:p>
                  </a:txBody>
                  <a:tcPr/>
                </a:tc>
                <a:tc>
                  <a:txBody>
                    <a:bodyPr/>
                    <a:lstStyle/>
                    <a:p>
                      <a:pPr algn="ctr"/>
                      <a:r>
                        <a:rPr lang="en-US" sz="3333" dirty="0"/>
                        <a:t>88.63%</a:t>
                      </a:r>
                    </a:p>
                  </a:txBody>
                  <a:tcPr/>
                </a:tc>
                <a:tc>
                  <a:txBody>
                    <a:bodyPr/>
                    <a:lstStyle/>
                    <a:p>
                      <a:pPr algn="ctr"/>
                      <a:r>
                        <a:rPr lang="en-US" sz="3333" dirty="0"/>
                        <a:t>93.18%</a:t>
                      </a:r>
                    </a:p>
                  </a:txBody>
                  <a:tcPr/>
                </a:tc>
                <a:extLst>
                  <a:ext uri="{0D108BD9-81ED-4DB2-BD59-A6C34878D82A}">
                    <a16:rowId xmlns:a16="http://schemas.microsoft.com/office/drawing/2014/main" val="1068485553"/>
                  </a:ext>
                </a:extLst>
              </a:tr>
              <a:tr h="763785">
                <a:tc>
                  <a:txBody>
                    <a:bodyPr/>
                    <a:lstStyle/>
                    <a:p>
                      <a:r>
                        <a:rPr lang="en-US" sz="3333" dirty="0"/>
                        <a:t>Model 2</a:t>
                      </a:r>
                    </a:p>
                  </a:txBody>
                  <a:tcPr/>
                </a:tc>
                <a:tc>
                  <a:txBody>
                    <a:bodyPr/>
                    <a:lstStyle/>
                    <a:p>
                      <a:pPr algn="ctr"/>
                      <a:r>
                        <a:rPr lang="en-US" sz="3333" dirty="0"/>
                        <a:t>79.54%</a:t>
                      </a:r>
                    </a:p>
                  </a:txBody>
                  <a:tcPr/>
                </a:tc>
                <a:tc>
                  <a:txBody>
                    <a:bodyPr/>
                    <a:lstStyle/>
                    <a:p>
                      <a:pPr algn="ctr"/>
                      <a:r>
                        <a:rPr lang="en-US" sz="3333" dirty="0"/>
                        <a:t>81.82%</a:t>
                      </a:r>
                    </a:p>
                  </a:txBody>
                  <a:tcPr/>
                </a:tc>
                <a:tc>
                  <a:txBody>
                    <a:bodyPr/>
                    <a:lstStyle/>
                    <a:p>
                      <a:pPr algn="ctr"/>
                      <a:r>
                        <a:rPr lang="en-US" sz="3333" dirty="0"/>
                        <a:t>88.64%</a:t>
                      </a:r>
                    </a:p>
                  </a:txBody>
                  <a:tcPr/>
                </a:tc>
                <a:extLst>
                  <a:ext uri="{0D108BD9-81ED-4DB2-BD59-A6C34878D82A}">
                    <a16:rowId xmlns:a16="http://schemas.microsoft.com/office/drawing/2014/main" val="3917131792"/>
                  </a:ext>
                </a:extLst>
              </a:tr>
              <a:tr h="763785">
                <a:tc>
                  <a:txBody>
                    <a:bodyPr/>
                    <a:lstStyle/>
                    <a:p>
                      <a:r>
                        <a:rPr lang="en-US" sz="3333" dirty="0"/>
                        <a:t>Model 3</a:t>
                      </a:r>
                    </a:p>
                  </a:txBody>
                  <a:tcPr/>
                </a:tc>
                <a:tc>
                  <a:txBody>
                    <a:bodyPr/>
                    <a:lstStyle/>
                    <a:p>
                      <a:pPr algn="ctr"/>
                      <a:r>
                        <a:rPr lang="en-US" sz="3333" dirty="0"/>
                        <a:t>86.36%</a:t>
                      </a:r>
                    </a:p>
                  </a:txBody>
                  <a:tcPr/>
                </a:tc>
                <a:tc>
                  <a:txBody>
                    <a:bodyPr/>
                    <a:lstStyle/>
                    <a:p>
                      <a:pPr algn="ctr"/>
                      <a:r>
                        <a:rPr lang="en-US" sz="3333" dirty="0"/>
                        <a:t>90.91%</a:t>
                      </a:r>
                    </a:p>
                  </a:txBody>
                  <a:tcPr/>
                </a:tc>
                <a:tc>
                  <a:txBody>
                    <a:bodyPr/>
                    <a:lstStyle/>
                    <a:p>
                      <a:pPr algn="ctr"/>
                      <a:r>
                        <a:rPr lang="en-US" sz="3333" dirty="0"/>
                        <a:t>93.18%</a:t>
                      </a:r>
                    </a:p>
                  </a:txBody>
                  <a:tcPr/>
                </a:tc>
                <a:extLst>
                  <a:ext uri="{0D108BD9-81ED-4DB2-BD59-A6C34878D82A}">
                    <a16:rowId xmlns:a16="http://schemas.microsoft.com/office/drawing/2014/main" val="4012578596"/>
                  </a:ext>
                </a:extLst>
              </a:tr>
              <a:tr h="763785">
                <a:tc>
                  <a:txBody>
                    <a:bodyPr/>
                    <a:lstStyle/>
                    <a:p>
                      <a:r>
                        <a:rPr lang="en-US" sz="3333" dirty="0"/>
                        <a:t>Model 4</a:t>
                      </a:r>
                    </a:p>
                  </a:txBody>
                  <a:tcPr/>
                </a:tc>
                <a:tc>
                  <a:txBody>
                    <a:bodyPr/>
                    <a:lstStyle/>
                    <a:p>
                      <a:pPr algn="ctr"/>
                      <a:r>
                        <a:rPr lang="en-US" sz="3333" dirty="0"/>
                        <a:t>95.45%</a:t>
                      </a:r>
                    </a:p>
                  </a:txBody>
                  <a:tcPr/>
                </a:tc>
                <a:tc>
                  <a:txBody>
                    <a:bodyPr/>
                    <a:lstStyle/>
                    <a:p>
                      <a:pPr algn="ctr"/>
                      <a:r>
                        <a:rPr lang="en-US" sz="3333" dirty="0"/>
                        <a:t>90.91%</a:t>
                      </a:r>
                    </a:p>
                  </a:txBody>
                  <a:tcPr/>
                </a:tc>
                <a:tc>
                  <a:txBody>
                    <a:bodyPr/>
                    <a:lstStyle/>
                    <a:p>
                      <a:pPr algn="ctr"/>
                      <a:r>
                        <a:rPr lang="en-US" sz="3333" dirty="0"/>
                        <a:t>97.72%</a:t>
                      </a:r>
                    </a:p>
                  </a:txBody>
                  <a:tcPr/>
                </a:tc>
                <a:extLst>
                  <a:ext uri="{0D108BD9-81ED-4DB2-BD59-A6C34878D82A}">
                    <a16:rowId xmlns:a16="http://schemas.microsoft.com/office/drawing/2014/main" val="2273767131"/>
                  </a:ext>
                </a:extLst>
              </a:tr>
              <a:tr h="763785">
                <a:tc>
                  <a:txBody>
                    <a:bodyPr/>
                    <a:lstStyle/>
                    <a:p>
                      <a:r>
                        <a:rPr lang="en-US" sz="3333" dirty="0"/>
                        <a:t>BMA</a:t>
                      </a:r>
                    </a:p>
                  </a:txBody>
                  <a:tcPr/>
                </a:tc>
                <a:tc>
                  <a:txBody>
                    <a:bodyPr/>
                    <a:lstStyle/>
                    <a:p>
                      <a:pPr algn="ctr"/>
                      <a:r>
                        <a:rPr lang="en-US" sz="3333" dirty="0"/>
                        <a:t>90.90%</a:t>
                      </a:r>
                    </a:p>
                  </a:txBody>
                  <a:tcPr/>
                </a:tc>
                <a:tc>
                  <a:txBody>
                    <a:bodyPr/>
                    <a:lstStyle/>
                    <a:p>
                      <a:pPr algn="ctr"/>
                      <a:r>
                        <a:rPr lang="en-US" sz="3333" dirty="0"/>
                        <a:t>90.90%</a:t>
                      </a:r>
                    </a:p>
                  </a:txBody>
                  <a:tcPr/>
                </a:tc>
                <a:tc>
                  <a:txBody>
                    <a:bodyPr/>
                    <a:lstStyle/>
                    <a:p>
                      <a:pPr algn="ctr"/>
                      <a:r>
                        <a:rPr lang="en-US" sz="3333" dirty="0"/>
                        <a:t>93.18%</a:t>
                      </a:r>
                    </a:p>
                  </a:txBody>
                  <a:tcPr/>
                </a:tc>
                <a:extLst>
                  <a:ext uri="{0D108BD9-81ED-4DB2-BD59-A6C34878D82A}">
                    <a16:rowId xmlns:a16="http://schemas.microsoft.com/office/drawing/2014/main" val="2275106368"/>
                  </a:ext>
                </a:extLst>
              </a:tr>
            </a:tbl>
          </a:graphicData>
        </a:graphic>
      </p:graphicFrame>
      <p:pic>
        <p:nvPicPr>
          <p:cNvPr id="29" name="Picture 28"/>
          <p:cNvPicPr>
            <a:picLocks noChangeAspect="1"/>
          </p:cNvPicPr>
          <p:nvPr/>
        </p:nvPicPr>
        <p:blipFill>
          <a:blip r:embed="rId12"/>
          <a:stretch>
            <a:fillRect/>
          </a:stretch>
        </p:blipFill>
        <p:spPr>
          <a:xfrm>
            <a:off x="12456022" y="23637229"/>
            <a:ext cx="7452375" cy="5623571"/>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3019</TotalTime>
  <Words>918</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126</cp:revision>
  <dcterms:created xsi:type="dcterms:W3CDTF">2016-05-09T14:19:31Z</dcterms:created>
  <dcterms:modified xsi:type="dcterms:W3CDTF">2017-04-21T04:07:56Z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