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26" d="100"/>
          <a:sy n="26" d="100"/>
        </p:scale>
        <p:origin x="774" y="-1560"/>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4/19/2017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ncsu.edu/svshahan/Multi-Temporal-Classification" TargetMode="External"/><Relationship Id="rId13" Type="http://schemas.openxmlformats.org/officeDocument/2006/relationships/hyperlink" Target="https://link.springer.com/book/10.1007/978-3-642-30062-2"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sciencedirect.com.prox.lib.ncsu.edu/science/article/pii/S0034425705002646" TargetMode="External"/><Relationship Id="rId2" Type="http://schemas.openxmlformats.org/officeDocument/2006/relationships/notesSlide" Target="../notesSlides/notesSlide1.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hyperlink" Target="http://www.qgis.org/en/site/" TargetMode="External"/><Relationship Id="rId5" Type="http://schemas.openxmlformats.org/officeDocument/2006/relationships/image" Target="../media/image2.emf"/><Relationship Id="rId15" Type="http://schemas.openxmlformats.org/officeDocument/2006/relationships/hyperlink" Target="https://link.springer.com/chapter/10.1007/978-3-642-19721-5_1" TargetMode="External"/><Relationship Id="rId10" Type="http://schemas.openxmlformats.org/officeDocument/2006/relationships/hyperlink" Target="http://www.sciencedirect.com.prox.lib.ncsu.edu/science/article/pii/0034425780900115" TargetMode="External"/><Relationship Id="rId4" Type="http://schemas.microsoft.com/office/2007/relationships/hdphoto" Target="../media/hdphoto1.wdp"/><Relationship Id="rId9" Type="http://schemas.openxmlformats.org/officeDocument/2006/relationships/hyperlink" Target="http://www.isprs.org/proceedings/XXXV/congress/comm4/papers/480.pdf" TargetMode="External"/><Relationship Id="rId14" Type="http://schemas.openxmlformats.org/officeDocument/2006/relationships/hyperlink" Target="http://ieeexplore.ieee.org.prox.lib.ncsu.edu/document/9052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1508665" y="352193"/>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latin typeface="Arial Rounded MT Bold" panose="020F0704030504030204" pitchFamily="34" charset="0"/>
              </a:rPr>
              <a:t>Multi Temporal Classification Of Satellite Images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079545" y="2437128"/>
            <a:ext cx="19158711" cy="646331"/>
          </a:xfrm>
          <a:prstGeom prst="rect">
            <a:avLst/>
          </a:prstGeom>
          <a:noFill/>
        </p:spPr>
        <p:txBody>
          <a:bodyPr wrap="square" rtlCol="0">
            <a:spAutoFit/>
          </a:bodyPr>
          <a:lstStyle/>
          <a:p>
            <a:pPr algn="ctr"/>
            <a:r>
              <a:rPr lang="en-US" sz="3600" dirty="0" err="1"/>
              <a:t>Ankur</a:t>
            </a:r>
            <a:r>
              <a:rPr lang="en-US" sz="3600" dirty="0"/>
              <a:t> Garg, Dhananjay </a:t>
            </a:r>
            <a:r>
              <a:rPr lang="en-US" sz="3600" dirty="0" err="1"/>
              <a:t>Sathe</a:t>
            </a:r>
            <a:r>
              <a:rPr lang="en-US" sz="3600" dirty="0"/>
              <a:t>, </a:t>
            </a:r>
            <a:r>
              <a:rPr lang="en-US" sz="3600" dirty="0" err="1"/>
              <a:t>Kushal</a:t>
            </a:r>
            <a:r>
              <a:rPr lang="en-US" sz="3600" dirty="0"/>
              <a:t> </a:t>
            </a:r>
            <a:r>
              <a:rPr lang="en-US" sz="3600" dirty="0" err="1"/>
              <a:t>Nawalakha</a:t>
            </a:r>
            <a:r>
              <a:rPr lang="en-US" sz="3600" dirty="0"/>
              <a:t>, Pranav </a:t>
            </a:r>
            <a:r>
              <a:rPr lang="en-US" sz="3600" dirty="0" err="1"/>
              <a:t>Nawathe</a:t>
            </a:r>
            <a:r>
              <a:rPr lang="en-US" sz="3600" dirty="0"/>
              <a:t>, </a:t>
            </a:r>
            <a:r>
              <a:rPr lang="en-US" sz="3600" dirty="0" err="1"/>
              <a:t>Sanket</a:t>
            </a:r>
            <a:r>
              <a:rPr lang="en-US" sz="3600" dirty="0"/>
              <a:t> </a:t>
            </a:r>
            <a:r>
              <a:rPr lang="en-US" sz="3600" dirty="0" err="1"/>
              <a:t>Shahane</a:t>
            </a:r>
            <a:endParaRPr lang="en-US" sz="3600" dirty="0"/>
          </a:p>
        </p:txBody>
      </p:sp>
      <p:sp>
        <p:nvSpPr>
          <p:cNvPr id="11" name="TextBox 10"/>
          <p:cNvSpPr txBox="1"/>
          <p:nvPr/>
        </p:nvSpPr>
        <p:spPr>
          <a:xfrm>
            <a:off x="963933" y="3527769"/>
            <a:ext cx="10521426"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t>Introduction</a:t>
            </a:r>
          </a:p>
        </p:txBody>
      </p:sp>
      <p:sp>
        <p:nvSpPr>
          <p:cNvPr id="12" name="TextBox 11"/>
          <p:cNvSpPr txBox="1"/>
          <p:nvPr/>
        </p:nvSpPr>
        <p:spPr>
          <a:xfrm>
            <a:off x="963933" y="12155702"/>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Data description </a:t>
            </a:r>
          </a:p>
        </p:txBody>
      </p:sp>
      <p:sp>
        <p:nvSpPr>
          <p:cNvPr id="13" name="TextBox 12"/>
          <p:cNvSpPr txBox="1"/>
          <p:nvPr/>
        </p:nvSpPr>
        <p:spPr>
          <a:xfrm>
            <a:off x="12456022" y="3573376"/>
            <a:ext cx="1326324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3. &lt;Technical section&gt; </a:t>
            </a:r>
          </a:p>
        </p:txBody>
      </p:sp>
      <p:sp>
        <p:nvSpPr>
          <p:cNvPr id="14" name="TextBox 13"/>
          <p:cNvSpPr txBox="1"/>
          <p:nvPr/>
        </p:nvSpPr>
        <p:spPr>
          <a:xfrm>
            <a:off x="12456022" y="12155701"/>
            <a:ext cx="1326324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4. 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5. Parameter choices</a:t>
            </a:r>
          </a:p>
        </p:txBody>
      </p:sp>
      <p:sp>
        <p:nvSpPr>
          <p:cNvPr id="16" name="TextBox 15"/>
          <p:cNvSpPr txBox="1"/>
          <p:nvPr/>
        </p:nvSpPr>
        <p:spPr>
          <a:xfrm>
            <a:off x="26689933" y="13929735"/>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6. Conclusions</a:t>
            </a:r>
          </a:p>
        </p:txBody>
      </p:sp>
      <p:sp>
        <p:nvSpPr>
          <p:cNvPr id="17" name="TextBox 16"/>
          <p:cNvSpPr txBox="1"/>
          <p:nvPr/>
        </p:nvSpPr>
        <p:spPr>
          <a:xfrm>
            <a:off x="26689933" y="22759657"/>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t>7. References</a:t>
            </a:r>
          </a:p>
        </p:txBody>
      </p:sp>
      <p:sp>
        <p:nvSpPr>
          <p:cNvPr id="2" name="TextBox 1"/>
          <p:cNvSpPr txBox="1"/>
          <p:nvPr/>
        </p:nvSpPr>
        <p:spPr>
          <a:xfrm>
            <a:off x="997110" y="4549841"/>
            <a:ext cx="10488249" cy="7991868"/>
          </a:xfrm>
          <a:prstGeom prst="rect">
            <a:avLst/>
          </a:prstGeom>
          <a:noFill/>
        </p:spPr>
        <p:txBody>
          <a:bodyPr wrap="square" rtlCol="0">
            <a:spAutoFit/>
          </a:bodyPr>
          <a:lstStyle/>
          <a:p>
            <a:r>
              <a:rPr lang="en-IN" sz="2000" dirty="0"/>
              <a:t>Studying spatial changes using multi temporal remotely sensed images has been an active field of research. This type of information has varied uses from monitoring the agricultural land use, natural resource management such as water resource monitoring to study the changes in metropolitan areas in temporal sense. These type of studies, which are generally known as Land Use and Land Cover (LULC) are of great interest to governments to make strategic decisions about the land use. Landsat classification can be used to produce accurate landscape change analysis and statistics. In this study, our focus is on analysing LULC changes in urban settings, particularly in Bangalore city, India. </a:t>
            </a:r>
            <a:endParaRPr lang="en-US" sz="2000" dirty="0"/>
          </a:p>
          <a:p>
            <a:r>
              <a:rPr lang="en-IN" sz="2000" dirty="0"/>
              <a:t>MLC works well if the data in the image is spectrally well separable. But, most of the times, due to changes in reflectance of earth’s surface during various seasons and other factors like moisture content, terrain, the data becomes not well separable and poses many classification errors. Hence, it becomes necessary to study analyse data from various seasons to improve the classification results. Using multitemporal data, this error can be reduced as it enables us to consider changing spectral signatures of same class over different images. </a:t>
            </a:r>
            <a:endParaRPr lang="en-US" sz="2000" dirty="0"/>
          </a:p>
          <a:p>
            <a:r>
              <a:rPr lang="en-IN" sz="2000" dirty="0"/>
              <a:t>We are using MLC as our initial classification algorithm. MLC uses prior information about the expected distribution of classes in final classification stage. This prior information is used through use of priori probabilities – probabilities of occurrence of classes, that is weighing the classes as per their expected distribution in output dataset.</a:t>
            </a:r>
            <a:r>
              <a:rPr lang="en-IN" sz="2000" baseline="30000" dirty="0"/>
              <a:t> </a:t>
            </a:r>
            <a:r>
              <a:rPr lang="en-IN" sz="2000" dirty="0"/>
              <a:t>Now, MLC will classify the given image and as we are using multiple images, each classification criteria for corresponding image will be different from the rest, this criterion we call as model corresponding to that image. But at the end, we need a single decision for each test point, and for this purpose we are using Bayesian Model Averaging (BMA) to combine all the decisions from the models.</a:t>
            </a:r>
            <a:endParaRPr lang="en-US" sz="2000" dirty="0"/>
          </a:p>
          <a:p>
            <a:endParaRPr lang="en-US" sz="3333" dirty="0"/>
          </a:p>
        </p:txBody>
      </p:sp>
      <p:sp>
        <p:nvSpPr>
          <p:cNvPr id="19" name="TextBox 18"/>
          <p:cNvSpPr txBox="1"/>
          <p:nvPr/>
        </p:nvSpPr>
        <p:spPr>
          <a:xfrm>
            <a:off x="26689933" y="5206802"/>
            <a:ext cx="7614336" cy="8298682"/>
          </a:xfrm>
          <a:prstGeom prst="rect">
            <a:avLst/>
          </a:prstGeom>
          <a:noFill/>
        </p:spPr>
        <p:txBody>
          <a:bodyPr wrap="square" rtlCol="0">
            <a:spAutoFit/>
          </a:bodyPr>
          <a:lstStyle/>
          <a:p>
            <a:r>
              <a:rPr lang="en-US" sz="3333" dirty="0"/>
              <a:t>Number of components in Gaussian Mixture Models = ... </a:t>
            </a:r>
          </a:p>
          <a:p>
            <a:r>
              <a:rPr lang="en-US" sz="3333" dirty="0"/>
              <a:t>Patch size = </a:t>
            </a:r>
            <a:r>
              <a:rPr lang="mr-IN" sz="3333" dirty="0"/>
              <a:t>…</a:t>
            </a:r>
            <a:r>
              <a:rPr lang="en-US" sz="3333" dirty="0"/>
              <a:t>.</a:t>
            </a:r>
          </a:p>
          <a:p>
            <a:r>
              <a:rPr lang="en-US" sz="3333" dirty="0"/>
              <a:t>Initial centers for the GMM were chosen as the centers from agglomerative hierarchical clustering because</a:t>
            </a:r>
            <a:r>
              <a:rPr lang="mr-IN" sz="3333" dirty="0"/>
              <a:t>…</a:t>
            </a:r>
            <a:r>
              <a:rPr lang="en-US" sz="3333" dirty="0"/>
              <a:t>.</a:t>
            </a:r>
          </a:p>
          <a:p>
            <a:r>
              <a:rPr lang="en-US" sz="3333" dirty="0"/>
              <a:t>Components in pairs of GMMs were matched using </a:t>
            </a:r>
            <a:r>
              <a:rPr lang="mr-IN" sz="3333" dirty="0"/>
              <a:t>…</a:t>
            </a:r>
            <a:endParaRPr lang="en-US" sz="3333" dirty="0"/>
          </a:p>
          <a:p>
            <a:r>
              <a:rPr lang="en-US" sz="3333" b="1" dirty="0"/>
              <a:t>OR</a:t>
            </a:r>
          </a:p>
          <a:p>
            <a:r>
              <a:rPr lang="en-US" sz="3333" dirty="0"/>
              <a:t>Batch size, learning rate, learning rate decay, momentum, network architecture, activation function. Reasons for all choices.</a:t>
            </a:r>
          </a:p>
          <a:p>
            <a:r>
              <a:rPr lang="en-US" sz="3333" dirty="0"/>
              <a:t>(Note: Use bullet points, no paragraphs)</a:t>
            </a:r>
          </a:p>
        </p:txBody>
      </p:sp>
      <mc:AlternateContent xmlns:mc="http://schemas.openxmlformats.org/markup-compatibility/2006" xmlns:a14="http://schemas.microsoft.com/office/drawing/2010/main">
        <mc:Choice Requires="a14">
          <p:sp>
            <p:nvSpPr>
              <p:cNvPr id="34" name="TextBox 33"/>
              <p:cNvSpPr txBox="1"/>
              <p:nvPr/>
            </p:nvSpPr>
            <p:spPr>
              <a:xfrm>
                <a:off x="948308" y="13280342"/>
                <a:ext cx="10537051" cy="13634502"/>
              </a:xfrm>
              <a:prstGeom prst="rect">
                <a:avLst/>
              </a:prstGeom>
              <a:noFill/>
            </p:spPr>
            <p:txBody>
              <a:bodyPr wrap="square" rtlCol="0">
                <a:spAutoFit/>
              </a:bodyPr>
              <a:lstStyle/>
              <a:p>
                <a:r>
                  <a:rPr lang="en-US" sz="2000" dirty="0"/>
                  <a:t>Data Images used for the project , 4 Landsat 8 ETM 30m X 30m images of Bangalore city, India</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IN" sz="2000" dirty="0"/>
                  <a:t>We identified 4 classes in these images, open land, buildings, vegetation and water bodies by visual identification. We manually extracted points from one image and by visual inspection, tagged classes for each of them. We then created point shape file using QGIS</a:t>
                </a:r>
                <a:r>
                  <a:rPr lang="en-IN" sz="2000" baseline="30000" dirty="0"/>
                  <a:t> </a:t>
                </a:r>
                <a:r>
                  <a:rPr lang="en-IN" sz="2000" dirty="0"/>
                  <a:t>and applied it on all the images to tag corresponding points in them to the same class. Out of these 223 points, we randomly selected 178 points as training data and kept remaining data as accuracy testing data to compute accuracy for all the models (assuming these points can represent test data).     </a:t>
                </a:r>
                <a:endParaRPr lang="en-US" sz="2000" dirty="0"/>
              </a:p>
              <a:p>
                <a:r>
                  <a:rPr lang="en-IN" sz="2000" dirty="0"/>
                  <a:t>We observed that the probability distribution for all the classes with respect to each band; it is Gaussian, and multivariate Gaussian considering all the bands for each class. Therefore, we could use this fact to calculate priori probabilities for building the maximum likelihood classifier. We also observed each band’s distribution with respect to all the classes and we observed that some classes were not distinguishable by some particular bands, and also a fact that band 8 has very less classification capability. To confirm this fact, we calculated correlation between every pair of the bands to check how much dependency they exhibit among each other. Following is the table of correlation values for pairs which are more than 50</a:t>
                </a:r>
                <a14:m>
                  <m:oMath xmlns:m="http://schemas.openxmlformats.org/officeDocument/2006/math">
                    <m:r>
                      <a:rPr lang="en-IN" sz="2000" i="1">
                        <a:latin typeface="Cambria Math" panose="02040503050406030204" pitchFamily="18" charset="0"/>
                      </a:rPr>
                      <m:t>%</m:t>
                    </m:r>
                  </m:oMath>
                </a14:m>
                <a:r>
                  <a:rPr lang="en-IN" sz="2000" dirty="0"/>
                  <a:t> similar. </a:t>
                </a:r>
              </a:p>
              <a:p>
                <a:endParaRPr lang="en-IN" sz="2000" dirty="0"/>
              </a:p>
              <a:p>
                <a:endParaRPr lang="en-IN" sz="2000" dirty="0"/>
              </a:p>
              <a:p>
                <a:endParaRPr lang="en-IN" sz="2000" dirty="0"/>
              </a:p>
              <a:p>
                <a:endParaRPr lang="en-IN" sz="2000" dirty="0"/>
              </a:p>
              <a:p>
                <a:endParaRPr lang="en-IN"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948308" y="13280342"/>
                <a:ext cx="10537051" cy="13634502"/>
              </a:xfrm>
              <a:prstGeom prst="rect">
                <a:avLst/>
              </a:prstGeom>
              <a:blipFill>
                <a:blip r:embed="rId7"/>
                <a:stretch>
                  <a:fillRect l="-637" t="-224" r="-174"/>
                </a:stretch>
              </a:blipFill>
            </p:spPr>
            <p:txBody>
              <a:bodyPr/>
              <a:lstStyle/>
              <a:p>
                <a:r>
                  <a:rPr lang="en-US">
                    <a:noFill/>
                  </a:rPr>
                  <a:t> </a:t>
                </a:r>
              </a:p>
            </p:txBody>
          </p:sp>
        </mc:Fallback>
      </mc:AlternateContent>
      <p:sp>
        <p:nvSpPr>
          <p:cNvPr id="35" name="TextBox 34"/>
          <p:cNvSpPr txBox="1"/>
          <p:nvPr/>
        </p:nvSpPr>
        <p:spPr>
          <a:xfrm>
            <a:off x="12456022" y="5393813"/>
            <a:ext cx="13263248" cy="4708405"/>
          </a:xfrm>
          <a:prstGeom prst="rect">
            <a:avLst/>
          </a:prstGeom>
          <a:noFill/>
        </p:spPr>
        <p:txBody>
          <a:bodyPr wrap="square" rtlCol="0">
            <a:spAutoFit/>
          </a:bodyPr>
          <a:lstStyle/>
          <a:p>
            <a:pPr marL="952462" indent="-952462">
              <a:buFont typeface="Arial" charset="0"/>
              <a:buChar char="•"/>
            </a:pPr>
            <a:r>
              <a:rPr lang="en-US" sz="3333" dirty="0"/>
              <a:t>One problem with </a:t>
            </a:r>
            <a:r>
              <a:rPr lang="en-US" sz="3333" dirty="0" err="1"/>
              <a:t>kNNs</a:t>
            </a:r>
            <a:r>
              <a:rPr lang="en-US" sz="3333" dirty="0"/>
              <a:t> was suspected to be the need for a good distance function.</a:t>
            </a:r>
          </a:p>
          <a:p>
            <a:pPr marL="952462" indent="-952462">
              <a:buFont typeface="Arial" charset="0"/>
              <a:buChar char="•"/>
            </a:pPr>
            <a:r>
              <a:rPr lang="en-US" sz="3333" dirty="0"/>
              <a:t>CNNs make the assumption that inputs are images.</a:t>
            </a:r>
          </a:p>
          <a:p>
            <a:pPr marL="952462" indent="-952462">
              <a:buFont typeface="Arial" charset="0"/>
              <a:buChar char="•"/>
            </a:pPr>
            <a:r>
              <a:rPr lang="en-US" sz="3333" dirty="0"/>
              <a:t>K-L divergence is a measure of distance between distributions. </a:t>
            </a:r>
          </a:p>
          <a:p>
            <a:pPr marL="952462" indent="-952462">
              <a:buFont typeface="Arial" charset="0"/>
              <a:buChar char="•"/>
            </a:pPr>
            <a:endParaRPr lang="en-US" sz="3333" dirty="0"/>
          </a:p>
          <a:p>
            <a:pPr marL="952462" indent="-952462">
              <a:buFont typeface="Arial" charset="0"/>
              <a:buChar char="•"/>
            </a:pPr>
            <a:endParaRPr lang="en-US" sz="3333" dirty="0"/>
          </a:p>
          <a:p>
            <a:r>
              <a:rPr lang="en-US" sz="3333" dirty="0"/>
              <a:t>&lt;Diagram for best performing model&gt;</a:t>
            </a:r>
          </a:p>
          <a:p>
            <a:r>
              <a:rPr lang="en-US" sz="3333" dirty="0"/>
              <a:t>Input image -&gt; Gaussian mixture model -&gt; </a:t>
            </a:r>
            <a:r>
              <a:rPr lang="en-US" sz="3333" dirty="0" err="1"/>
              <a:t>kNN</a:t>
            </a:r>
            <a:r>
              <a:rPr lang="en-US" sz="3333" dirty="0"/>
              <a:t> to GMM templates using K-L divergence.</a:t>
            </a:r>
          </a:p>
        </p:txBody>
      </p:sp>
      <p:sp>
        <p:nvSpPr>
          <p:cNvPr id="36" name="TextBox 35"/>
          <p:cNvSpPr txBox="1"/>
          <p:nvPr/>
        </p:nvSpPr>
        <p:spPr>
          <a:xfrm>
            <a:off x="12456023" y="13983039"/>
            <a:ext cx="13263248" cy="6247095"/>
          </a:xfrm>
          <a:prstGeom prst="rect">
            <a:avLst/>
          </a:prstGeom>
          <a:noFill/>
        </p:spPr>
        <p:txBody>
          <a:bodyPr wrap="square" rtlCol="0">
            <a:spAutoFit/>
          </a:bodyPr>
          <a:lstStyle/>
          <a:p>
            <a:r>
              <a:rPr lang="en-US" sz="3333" dirty="0"/>
              <a:t>&lt;diagrams showing the results of your method&gt;</a:t>
            </a:r>
          </a:p>
          <a:p>
            <a:r>
              <a:rPr lang="en-US" sz="3333" dirty="0"/>
              <a:t>(For example,</a:t>
            </a:r>
          </a:p>
          <a:p>
            <a:pPr marL="714346" indent="-714346">
              <a:buAutoNum type="romanLcParenBoth"/>
            </a:pPr>
            <a:r>
              <a:rPr lang="en-US" sz="3333" dirty="0"/>
              <a:t>For CNNs for classification, true positive, one false positive, one false negative. Learning curves for loss vs. number of iterations, training and testing accuracies vs. number of iterations.</a:t>
            </a:r>
          </a:p>
          <a:p>
            <a:pPr marL="714346" indent="-714346">
              <a:buAutoNum type="romanLcParenBoth"/>
            </a:pPr>
            <a:r>
              <a:rPr lang="en-US" sz="3333" dirty="0"/>
              <a:t>For GMMs, a portion of the image (original and classified) that the method found hard to discriminate. </a:t>
            </a:r>
          </a:p>
          <a:p>
            <a:pPr marL="714346" indent="-714346">
              <a:buAutoNum type="romanLcParenBoth"/>
            </a:pPr>
            <a:r>
              <a:rPr lang="en-US" sz="3333" dirty="0"/>
              <a:t>Table with performance of different methods under some accuracy measure.</a:t>
            </a:r>
          </a:p>
          <a:p>
            <a:pPr marL="714346" indent="-714346">
              <a:buAutoNum type="romanLcParenBoth"/>
            </a:pPr>
            <a:r>
              <a:rPr lang="en-US" sz="3333" dirty="0"/>
              <a:t>Performance (qualitative or quantitative) of your methods under different parameter settings.)</a:t>
            </a:r>
          </a:p>
          <a:p>
            <a:pPr marL="714346" indent="-714346">
              <a:buAutoNum type="romanLcParenBoth"/>
            </a:pPr>
            <a:endParaRPr lang="en-US" sz="3333" dirty="0"/>
          </a:p>
        </p:txBody>
      </p:sp>
      <p:sp>
        <p:nvSpPr>
          <p:cNvPr id="41" name="TextBox 40"/>
          <p:cNvSpPr txBox="1"/>
          <p:nvPr/>
        </p:nvSpPr>
        <p:spPr>
          <a:xfrm>
            <a:off x="26681545" y="24374915"/>
            <a:ext cx="8668668" cy="4093428"/>
          </a:xfrm>
          <a:prstGeom prst="rect">
            <a:avLst/>
          </a:prstGeom>
          <a:noFill/>
        </p:spPr>
        <p:txBody>
          <a:bodyPr wrap="square" rtlCol="0">
            <a:spAutoFit/>
          </a:bodyPr>
          <a:lstStyle/>
          <a:p>
            <a:pPr marL="514350" indent="-514350">
              <a:buFont typeface="+mj-lt"/>
              <a:buAutoNum type="arabicPeriod"/>
            </a:pPr>
            <a:r>
              <a:rPr lang="en-US" sz="2000" dirty="0"/>
              <a:t>GitHub link </a:t>
            </a:r>
            <a:r>
              <a:rPr lang="en-US" sz="2000" dirty="0">
                <a:hlinkClick r:id="rId8"/>
              </a:rPr>
              <a:t>https://github.ncsu.edu/svshahan/Multi-Temporal-Classification</a:t>
            </a:r>
            <a:endParaRPr lang="en-US" sz="2000" dirty="0"/>
          </a:p>
          <a:p>
            <a:pPr marL="457200" lvl="0" indent="-457200">
              <a:buFont typeface="+mj-lt"/>
              <a:buAutoNum type="arabicPeriod"/>
            </a:pPr>
            <a:r>
              <a:rPr lang="en-IN" sz="2000" dirty="0"/>
              <a:t>Raju’s paper</a:t>
            </a:r>
            <a:endParaRPr lang="en-US" sz="2000" dirty="0"/>
          </a:p>
          <a:p>
            <a:pPr marL="457200" lvl="0" indent="-457200">
              <a:buFont typeface="+mj-lt"/>
              <a:buAutoNum type="arabicPeriod"/>
            </a:pPr>
            <a:r>
              <a:rPr lang="en-IN" sz="2000" u="sng" dirty="0">
                <a:hlinkClick r:id="rId9"/>
              </a:rPr>
              <a:t>http://www.isprs.org/proceedings/XXXV/congress/comm4/papers/480.pdf</a:t>
            </a:r>
            <a:endParaRPr lang="en-US" sz="2000" dirty="0"/>
          </a:p>
          <a:p>
            <a:pPr marL="457200" lvl="0" indent="-457200">
              <a:buFont typeface="+mj-lt"/>
              <a:buAutoNum type="arabicPeriod"/>
            </a:pPr>
            <a:r>
              <a:rPr lang="en-IN" sz="2000" u="sng" dirty="0">
                <a:hlinkClick r:id="rId10"/>
              </a:rPr>
              <a:t>http://www.sciencedirect.com.prox.lib.ncsu.edu/science/article/pii/0034425780900115</a:t>
            </a:r>
            <a:endParaRPr lang="en-US" sz="2000" dirty="0"/>
          </a:p>
          <a:p>
            <a:pPr marL="457200" lvl="0" indent="-457200">
              <a:buFont typeface="+mj-lt"/>
              <a:buAutoNum type="arabicPeriod"/>
            </a:pPr>
            <a:r>
              <a:rPr lang="en-IN" sz="2000" u="sng" dirty="0">
                <a:hlinkClick r:id="rId11"/>
              </a:rPr>
              <a:t>http://www.qgis.org/en/site/</a:t>
            </a:r>
            <a:endParaRPr lang="en-US" sz="2000" dirty="0"/>
          </a:p>
          <a:p>
            <a:pPr marL="457200" lvl="0" indent="-457200">
              <a:buFont typeface="+mj-lt"/>
              <a:buAutoNum type="arabicPeriod"/>
            </a:pPr>
            <a:r>
              <a:rPr lang="en-IN" sz="2000" u="sng" dirty="0">
                <a:hlinkClick r:id="rId12"/>
              </a:rPr>
              <a:t>http://www.sciencedirect.com.prox.lib.ncsu.edu/science/article/pii/S0034425705002646</a:t>
            </a:r>
            <a:endParaRPr lang="en-US" sz="2000" dirty="0"/>
          </a:p>
          <a:p>
            <a:pPr marL="457200" lvl="0" indent="-457200">
              <a:buFont typeface="+mj-lt"/>
              <a:buAutoNum type="arabicPeriod"/>
            </a:pPr>
            <a:r>
              <a:rPr lang="en-IN" sz="2000" u="sng" dirty="0">
                <a:hlinkClick r:id="rId13"/>
              </a:rPr>
              <a:t>https://link.springer.com/book/10.1007/978-3-642-30062-2</a:t>
            </a:r>
            <a:endParaRPr lang="en-US" sz="2000" dirty="0"/>
          </a:p>
          <a:p>
            <a:pPr marL="457200" lvl="0" indent="-457200">
              <a:buFont typeface="+mj-lt"/>
              <a:buAutoNum type="arabicPeriod"/>
            </a:pPr>
            <a:r>
              <a:rPr lang="en-IN" sz="2000" u="sng" dirty="0">
                <a:hlinkClick r:id="rId14"/>
              </a:rPr>
              <a:t>http://ieeexplore.ieee.org.prox.lib.ncsu.edu/document/905255/</a:t>
            </a:r>
            <a:endParaRPr lang="en-US" sz="2000" dirty="0"/>
          </a:p>
          <a:p>
            <a:pPr marL="457200" lvl="0" indent="-457200">
              <a:buFont typeface="+mj-lt"/>
              <a:buAutoNum type="arabicPeriod"/>
            </a:pPr>
            <a:r>
              <a:rPr lang="en-IN" sz="2000" u="sng" dirty="0">
                <a:hlinkClick r:id="rId15"/>
              </a:rPr>
              <a:t>https://link.springer.com/chapter/10.1007%2F978-3-642-19721-5_1</a:t>
            </a:r>
            <a:endParaRPr lang="en-US" sz="2000" dirty="0"/>
          </a:p>
        </p:txBody>
      </p:sp>
      <p:sp>
        <p:nvSpPr>
          <p:cNvPr id="43" name="TextBox 42"/>
          <p:cNvSpPr txBox="1"/>
          <p:nvPr/>
        </p:nvSpPr>
        <p:spPr>
          <a:xfrm>
            <a:off x="26689933" y="15536479"/>
            <a:ext cx="7614336" cy="3682611"/>
          </a:xfrm>
          <a:prstGeom prst="rect">
            <a:avLst/>
          </a:prstGeom>
          <a:noFill/>
        </p:spPr>
        <p:txBody>
          <a:bodyPr wrap="square" rtlCol="0">
            <a:spAutoFit/>
          </a:bodyPr>
          <a:lstStyle/>
          <a:p>
            <a:r>
              <a:rPr lang="en-US" sz="3333" dirty="0"/>
              <a:t>&lt;what conclusions did you draw from your semester long work&gt;</a:t>
            </a:r>
          </a:p>
          <a:p>
            <a:r>
              <a:rPr lang="en-US" sz="3333" dirty="0"/>
              <a:t>CNNs perform the best on this task because</a:t>
            </a:r>
            <a:r>
              <a:rPr lang="mr-IN" sz="3333" dirty="0"/>
              <a:t>…</a:t>
            </a:r>
            <a:r>
              <a:rPr lang="en-US" sz="3333" dirty="0"/>
              <a:t>.</a:t>
            </a:r>
          </a:p>
          <a:p>
            <a:endParaRPr lang="en-US" sz="3333" dirty="0"/>
          </a:p>
          <a:p>
            <a:r>
              <a:rPr lang="en-US" sz="3333" dirty="0"/>
              <a:t>Random forests beat all other methods by a huge margin because</a:t>
            </a:r>
            <a:r>
              <a:rPr lang="mr-IN" sz="3333" dirty="0"/>
              <a:t>…</a:t>
            </a:r>
            <a:r>
              <a:rPr lang="en-US" sz="3333" dirty="0"/>
              <a:t>.</a:t>
            </a:r>
          </a:p>
        </p:txBody>
      </p:sp>
      <p:pic>
        <p:nvPicPr>
          <p:cNvPr id="9" name="Picture 8"/>
          <p:cNvPicPr>
            <a:picLocks noChangeAspect="1"/>
          </p:cNvPicPr>
          <p:nvPr/>
        </p:nvPicPr>
        <p:blipFill>
          <a:blip r:embed="rId16"/>
          <a:stretch>
            <a:fillRect/>
          </a:stretch>
        </p:blipFill>
        <p:spPr>
          <a:xfrm>
            <a:off x="1448389" y="25146613"/>
            <a:ext cx="4827577" cy="3518545"/>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523840552"/>
              </p:ext>
            </p:extLst>
          </p:nvPr>
        </p:nvGraphicFramePr>
        <p:xfrm>
          <a:off x="6646432" y="25146614"/>
          <a:ext cx="2796310" cy="3518544"/>
        </p:xfrm>
        <a:graphic>
          <a:graphicData uri="http://schemas.openxmlformats.org/drawingml/2006/table">
            <a:tbl>
              <a:tblPr firstRow="1" bandRow="1">
                <a:tableStyleId>{7E9639D4-E3E2-4D34-9284-5A2195B3D0D7}</a:tableStyleId>
              </a:tblPr>
              <a:tblGrid>
                <a:gridCol w="1950271">
                  <a:extLst>
                    <a:ext uri="{9D8B030D-6E8A-4147-A177-3AD203B41FA5}">
                      <a16:colId xmlns:a16="http://schemas.microsoft.com/office/drawing/2014/main" val="1151029015"/>
                    </a:ext>
                  </a:extLst>
                </a:gridCol>
                <a:gridCol w="846039">
                  <a:extLst>
                    <a:ext uri="{9D8B030D-6E8A-4147-A177-3AD203B41FA5}">
                      <a16:colId xmlns:a16="http://schemas.microsoft.com/office/drawing/2014/main" val="1487520004"/>
                    </a:ext>
                  </a:extLst>
                </a:gridCol>
              </a:tblGrid>
              <a:tr h="439818">
                <a:tc>
                  <a:txBody>
                    <a:bodyPr/>
                    <a:lstStyle/>
                    <a:p>
                      <a:pPr marL="0" marR="0" algn="just">
                        <a:lnSpc>
                          <a:spcPct val="107000"/>
                        </a:lnSpc>
                        <a:spcBef>
                          <a:spcPts val="0"/>
                        </a:spcBef>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Correlation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04141"/>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Ultra-Blue and Blue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54917046"/>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Green and Blue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82713904"/>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Red and Green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725447773"/>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Red and SWN1R1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651628056"/>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Green and SWN1R2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76254879"/>
                  </a:ext>
                </a:extLst>
              </a:tr>
              <a:tr h="439818">
                <a:tc>
                  <a:txBody>
                    <a:bodyPr/>
                    <a:lstStyle/>
                    <a:p>
                      <a:pPr marL="0" marR="0" algn="just">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Red ad SWN1R2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79916774"/>
                  </a:ext>
                </a:extLst>
              </a:tr>
              <a:tr h="439818">
                <a:tc>
                  <a:txBody>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SWN1R1 and SWN1R2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77574332"/>
                  </a:ext>
                </a:extLst>
              </a:tr>
            </a:tbl>
          </a:graphicData>
        </a:graphic>
      </p:graphicFrame>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2605</TotalTime>
  <Words>1076</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Calibri</vt:lpstr>
      <vt:lpstr>Cambria Math</vt:lpstr>
      <vt:lpstr>Mangal</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90</cp:revision>
  <dcterms:created xsi:type="dcterms:W3CDTF">2016-05-09T14:19:31Z</dcterms:created>
  <dcterms:modified xsi:type="dcterms:W3CDTF">2017-04-19T17:20:29Z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