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48A2"/>
    <a:srgbClr val="180802"/>
    <a:srgbClr val="B7B7B7"/>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73C216-DB45-7D98-2F50-42901FD08C0E}" v="9" dt="2023-10-24T11:14:21.051"/>
    <p1510:client id="{48B5831B-1775-4E82-A456-B2B030D29AFF}" v="31" dt="2023-10-24T15:02:46.128"/>
    <p1510:client id="{4CEFE865-EF29-FE7A-668B-A49CAD43037C}" v="141" dt="2023-10-24T15:12:34.969"/>
    <p1510:client id="{9F02BA18-215D-9E7F-DBA7-AD50EACD796E}" v="12" dt="2023-10-24T14:25:13.5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p:scale>
          <a:sx n="66" d="100"/>
          <a:sy n="66" d="100"/>
        </p:scale>
        <p:origin x="528"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D6DA0D-4730-4DFB-8835-627BD3000318}"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E6BA4E3D-5960-4014-9936-A40E1CE00459}">
      <dgm:prSet/>
      <dgm:spPr/>
      <dgm:t>
        <a:bodyPr/>
        <a:lstStyle/>
        <a:p>
          <a:pPr rtl="0"/>
          <a:r>
            <a:rPr lang="en-US" b="1" dirty="0">
              <a:latin typeface="Garamond" panose="02020404030301010803"/>
            </a:rPr>
            <a:t>Administrative Framework</a:t>
          </a:r>
          <a:r>
            <a:rPr lang="en-US" b="1" dirty="0"/>
            <a:t>:</a:t>
          </a:r>
          <a:r>
            <a:rPr lang="en-US" dirty="0">
              <a:latin typeface="Garamond" panose="02020404030301010803"/>
            </a:rPr>
            <a:t> </a:t>
          </a:r>
          <a:r>
            <a:rPr lang="en-US" dirty="0"/>
            <a:t>The newly formed PMC was established under the legal framework provided by Bombay Provincial Municipal Corporation Act, 1949.this act laid out the foundation for the structure, responsibilities, and </a:t>
          </a:r>
          <a:r>
            <a:rPr lang="en-US" dirty="0">
              <a:latin typeface="Garamond" panose="02020404030301010803"/>
            </a:rPr>
            <a:t>functioning of PMC.                                        </a:t>
          </a:r>
          <a:endParaRPr lang="en-US" dirty="0"/>
        </a:p>
      </dgm:t>
    </dgm:pt>
    <dgm:pt modelId="{62798244-EB17-415D-BA56-8B568122EC60}" type="parTrans" cxnId="{B5548DF5-22AC-473A-B3BA-4BD44C42C2D3}">
      <dgm:prSet/>
      <dgm:spPr/>
      <dgm:t>
        <a:bodyPr/>
        <a:lstStyle/>
        <a:p>
          <a:endParaRPr lang="en-US"/>
        </a:p>
      </dgm:t>
    </dgm:pt>
    <dgm:pt modelId="{D0EAB723-7986-4659-AAB4-F7C6C23B13C0}" type="sibTrans" cxnId="{B5548DF5-22AC-473A-B3BA-4BD44C42C2D3}">
      <dgm:prSet/>
      <dgm:spPr/>
      <dgm:t>
        <a:bodyPr/>
        <a:lstStyle/>
        <a:p>
          <a:endParaRPr lang="en-US"/>
        </a:p>
      </dgm:t>
    </dgm:pt>
    <dgm:pt modelId="{3B98CE4A-907B-4765-9862-119102CC4940}">
      <dgm:prSet/>
      <dgm:spPr/>
      <dgm:t>
        <a:bodyPr/>
        <a:lstStyle/>
        <a:p>
          <a:pPr rtl="0"/>
          <a:r>
            <a:rPr lang="en-US" b="1" dirty="0"/>
            <a:t>Post-Formation Growth</a:t>
          </a:r>
          <a:r>
            <a:rPr lang="en-US" dirty="0"/>
            <a:t>:</a:t>
          </a:r>
          <a:r>
            <a:rPr lang="en-US" dirty="0">
              <a:latin typeface="Garamond" panose="02020404030301010803"/>
            </a:rPr>
            <a:t> </a:t>
          </a:r>
          <a:r>
            <a:rPr lang="en-US" dirty="0"/>
            <a:t>Over the years, the PMC has expanded it jurisdiction and responsibilities in response to Pune’s rapid urbanization and population growth. The corporation has been instrumental in managing the city’s urban infrastructure, services, and development projects.</a:t>
          </a:r>
        </a:p>
      </dgm:t>
    </dgm:pt>
    <dgm:pt modelId="{CCF30494-091D-44FB-8C4F-37F4815562D9}" type="parTrans" cxnId="{7FD1D75C-4F81-4A44-BB69-B04B500F28A7}">
      <dgm:prSet/>
      <dgm:spPr/>
      <dgm:t>
        <a:bodyPr/>
        <a:lstStyle/>
        <a:p>
          <a:endParaRPr lang="en-US"/>
        </a:p>
      </dgm:t>
    </dgm:pt>
    <dgm:pt modelId="{1DD67930-B42A-4371-8679-4DAAB61B27BB}" type="sibTrans" cxnId="{7FD1D75C-4F81-4A44-BB69-B04B500F28A7}">
      <dgm:prSet/>
      <dgm:spPr/>
      <dgm:t>
        <a:bodyPr/>
        <a:lstStyle/>
        <a:p>
          <a:endParaRPr lang="en-US"/>
        </a:p>
      </dgm:t>
    </dgm:pt>
    <dgm:pt modelId="{4E066E49-A9A4-402C-A96C-241A965178A5}" type="pres">
      <dgm:prSet presAssocID="{5DD6DA0D-4730-4DFB-8835-627BD3000318}" presName="diagram" presStyleCnt="0">
        <dgm:presLayoutVars>
          <dgm:chPref val="1"/>
          <dgm:dir/>
          <dgm:animOne val="branch"/>
          <dgm:animLvl val="lvl"/>
          <dgm:resizeHandles/>
        </dgm:presLayoutVars>
      </dgm:prSet>
      <dgm:spPr/>
    </dgm:pt>
    <dgm:pt modelId="{BA4E82AF-AF99-4E83-B1A4-976DAB1C5FE9}" type="pres">
      <dgm:prSet presAssocID="{E6BA4E3D-5960-4014-9936-A40E1CE00459}" presName="root" presStyleCnt="0"/>
      <dgm:spPr/>
    </dgm:pt>
    <dgm:pt modelId="{D36753AC-4C44-4513-8653-7C852CCB27A9}" type="pres">
      <dgm:prSet presAssocID="{E6BA4E3D-5960-4014-9936-A40E1CE00459}" presName="rootComposite" presStyleCnt="0"/>
      <dgm:spPr/>
    </dgm:pt>
    <dgm:pt modelId="{A1185A8D-98A5-48F6-AC67-8F1E7FE1AEB8}" type="pres">
      <dgm:prSet presAssocID="{E6BA4E3D-5960-4014-9936-A40E1CE00459}" presName="rootText" presStyleLbl="node1" presStyleIdx="0" presStyleCnt="2"/>
      <dgm:spPr/>
    </dgm:pt>
    <dgm:pt modelId="{393D5409-1350-46FB-81A7-B3E0B29B64C3}" type="pres">
      <dgm:prSet presAssocID="{E6BA4E3D-5960-4014-9936-A40E1CE00459}" presName="rootConnector" presStyleLbl="node1" presStyleIdx="0" presStyleCnt="2"/>
      <dgm:spPr/>
    </dgm:pt>
    <dgm:pt modelId="{F123B4E9-805B-498B-8FEF-8521B06C8475}" type="pres">
      <dgm:prSet presAssocID="{E6BA4E3D-5960-4014-9936-A40E1CE00459}" presName="childShape" presStyleCnt="0"/>
      <dgm:spPr/>
    </dgm:pt>
    <dgm:pt modelId="{4F26F8B5-FEA3-4FAA-A9B1-1890939190D5}" type="pres">
      <dgm:prSet presAssocID="{3B98CE4A-907B-4765-9862-119102CC4940}" presName="root" presStyleCnt="0"/>
      <dgm:spPr/>
    </dgm:pt>
    <dgm:pt modelId="{7F3F94E9-C30A-4B3B-B132-01C4AD4B2109}" type="pres">
      <dgm:prSet presAssocID="{3B98CE4A-907B-4765-9862-119102CC4940}" presName="rootComposite" presStyleCnt="0"/>
      <dgm:spPr/>
    </dgm:pt>
    <dgm:pt modelId="{AC0C90EC-7156-4286-91D0-15ED0F399582}" type="pres">
      <dgm:prSet presAssocID="{3B98CE4A-907B-4765-9862-119102CC4940}" presName="rootText" presStyleLbl="node1" presStyleIdx="1" presStyleCnt="2"/>
      <dgm:spPr/>
    </dgm:pt>
    <dgm:pt modelId="{A262D082-0E28-4DB5-A5EB-7D78DE79C50F}" type="pres">
      <dgm:prSet presAssocID="{3B98CE4A-907B-4765-9862-119102CC4940}" presName="rootConnector" presStyleLbl="node1" presStyleIdx="1" presStyleCnt="2"/>
      <dgm:spPr/>
    </dgm:pt>
    <dgm:pt modelId="{91F92AB9-74E1-4F0B-B2EC-A9F643F7D575}" type="pres">
      <dgm:prSet presAssocID="{3B98CE4A-907B-4765-9862-119102CC4940}" presName="childShape" presStyleCnt="0"/>
      <dgm:spPr/>
    </dgm:pt>
  </dgm:ptLst>
  <dgm:cxnLst>
    <dgm:cxn modelId="{7FD1D75C-4F81-4A44-BB69-B04B500F28A7}" srcId="{5DD6DA0D-4730-4DFB-8835-627BD3000318}" destId="{3B98CE4A-907B-4765-9862-119102CC4940}" srcOrd="1" destOrd="0" parTransId="{CCF30494-091D-44FB-8C4F-37F4815562D9}" sibTransId="{1DD67930-B42A-4371-8679-4DAAB61B27BB}"/>
    <dgm:cxn modelId="{A1DF5E5F-9569-441F-B346-5F564FE835AD}" type="presOf" srcId="{3B98CE4A-907B-4765-9862-119102CC4940}" destId="{AC0C90EC-7156-4286-91D0-15ED0F399582}" srcOrd="0" destOrd="0" presId="urn:microsoft.com/office/officeart/2005/8/layout/hierarchy3"/>
    <dgm:cxn modelId="{D62FB376-8EDE-48CD-A7A8-2EC28990F4A4}" type="presOf" srcId="{E6BA4E3D-5960-4014-9936-A40E1CE00459}" destId="{A1185A8D-98A5-48F6-AC67-8F1E7FE1AEB8}" srcOrd="0" destOrd="0" presId="urn:microsoft.com/office/officeart/2005/8/layout/hierarchy3"/>
    <dgm:cxn modelId="{2D6020BE-816A-4F63-80DF-B8C13464C7DC}" type="presOf" srcId="{3B98CE4A-907B-4765-9862-119102CC4940}" destId="{A262D082-0E28-4DB5-A5EB-7D78DE79C50F}" srcOrd="1" destOrd="0" presId="urn:microsoft.com/office/officeart/2005/8/layout/hierarchy3"/>
    <dgm:cxn modelId="{F9800FE4-529E-4690-87C5-33C4C7F4AA84}" type="presOf" srcId="{5DD6DA0D-4730-4DFB-8835-627BD3000318}" destId="{4E066E49-A9A4-402C-A96C-241A965178A5}" srcOrd="0" destOrd="0" presId="urn:microsoft.com/office/officeart/2005/8/layout/hierarchy3"/>
    <dgm:cxn modelId="{8A25BFE5-B908-49CA-AACC-6DF739EED561}" type="presOf" srcId="{E6BA4E3D-5960-4014-9936-A40E1CE00459}" destId="{393D5409-1350-46FB-81A7-B3E0B29B64C3}" srcOrd="1" destOrd="0" presId="urn:microsoft.com/office/officeart/2005/8/layout/hierarchy3"/>
    <dgm:cxn modelId="{B5548DF5-22AC-473A-B3BA-4BD44C42C2D3}" srcId="{5DD6DA0D-4730-4DFB-8835-627BD3000318}" destId="{E6BA4E3D-5960-4014-9936-A40E1CE00459}" srcOrd="0" destOrd="0" parTransId="{62798244-EB17-415D-BA56-8B568122EC60}" sibTransId="{D0EAB723-7986-4659-AAB4-F7C6C23B13C0}"/>
    <dgm:cxn modelId="{0B32DA01-15A4-4089-81E1-27B0BE873079}" type="presParOf" srcId="{4E066E49-A9A4-402C-A96C-241A965178A5}" destId="{BA4E82AF-AF99-4E83-B1A4-976DAB1C5FE9}" srcOrd="0" destOrd="0" presId="urn:microsoft.com/office/officeart/2005/8/layout/hierarchy3"/>
    <dgm:cxn modelId="{891B5D23-0F43-4E4A-9E2E-AB614A7DA02C}" type="presParOf" srcId="{BA4E82AF-AF99-4E83-B1A4-976DAB1C5FE9}" destId="{D36753AC-4C44-4513-8653-7C852CCB27A9}" srcOrd="0" destOrd="0" presId="urn:microsoft.com/office/officeart/2005/8/layout/hierarchy3"/>
    <dgm:cxn modelId="{BB9D5098-949A-49A2-982B-2BC41E182784}" type="presParOf" srcId="{D36753AC-4C44-4513-8653-7C852CCB27A9}" destId="{A1185A8D-98A5-48F6-AC67-8F1E7FE1AEB8}" srcOrd="0" destOrd="0" presId="urn:microsoft.com/office/officeart/2005/8/layout/hierarchy3"/>
    <dgm:cxn modelId="{737EEFA9-C265-44E9-985A-49FDC06098D0}" type="presParOf" srcId="{D36753AC-4C44-4513-8653-7C852CCB27A9}" destId="{393D5409-1350-46FB-81A7-B3E0B29B64C3}" srcOrd="1" destOrd="0" presId="urn:microsoft.com/office/officeart/2005/8/layout/hierarchy3"/>
    <dgm:cxn modelId="{7D1BB8C1-D6CF-4B55-B454-2A94D82F53FE}" type="presParOf" srcId="{BA4E82AF-AF99-4E83-B1A4-976DAB1C5FE9}" destId="{F123B4E9-805B-498B-8FEF-8521B06C8475}" srcOrd="1" destOrd="0" presId="urn:microsoft.com/office/officeart/2005/8/layout/hierarchy3"/>
    <dgm:cxn modelId="{5ECF98AC-9224-41BA-882E-A247BF86CD9B}" type="presParOf" srcId="{4E066E49-A9A4-402C-A96C-241A965178A5}" destId="{4F26F8B5-FEA3-4FAA-A9B1-1890939190D5}" srcOrd="1" destOrd="0" presId="urn:microsoft.com/office/officeart/2005/8/layout/hierarchy3"/>
    <dgm:cxn modelId="{93BB48F9-CBD0-4433-9152-1E85D4448530}" type="presParOf" srcId="{4F26F8B5-FEA3-4FAA-A9B1-1890939190D5}" destId="{7F3F94E9-C30A-4B3B-B132-01C4AD4B2109}" srcOrd="0" destOrd="0" presId="urn:microsoft.com/office/officeart/2005/8/layout/hierarchy3"/>
    <dgm:cxn modelId="{72CE004D-7DD3-4F61-AABE-19A1B5AC29F1}" type="presParOf" srcId="{7F3F94E9-C30A-4B3B-B132-01C4AD4B2109}" destId="{AC0C90EC-7156-4286-91D0-15ED0F399582}" srcOrd="0" destOrd="0" presId="urn:microsoft.com/office/officeart/2005/8/layout/hierarchy3"/>
    <dgm:cxn modelId="{76427620-94E1-4688-BD55-FD2FED06F0FD}" type="presParOf" srcId="{7F3F94E9-C30A-4B3B-B132-01C4AD4B2109}" destId="{A262D082-0E28-4DB5-A5EB-7D78DE79C50F}" srcOrd="1" destOrd="0" presId="urn:microsoft.com/office/officeart/2005/8/layout/hierarchy3"/>
    <dgm:cxn modelId="{8AD1CDEE-335C-49EF-A6DD-6A228D944995}" type="presParOf" srcId="{4F26F8B5-FEA3-4FAA-A9B1-1890939190D5}" destId="{91F92AB9-74E1-4F0B-B2EC-A9F643F7D575}" srcOrd="1" destOrd="0" presId="urn:microsoft.com/office/officeart/2005/8/layout/hierarchy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BD0639-8179-4523-B889-B3D945C26AE1}"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6DD8480E-5859-47CF-915C-1436C5B62CA2}">
      <dgm:prSet/>
      <dgm:spPr/>
      <dgm:t>
        <a:bodyPr/>
        <a:lstStyle/>
        <a:p>
          <a:pPr>
            <a:lnSpc>
              <a:spcPct val="100000"/>
            </a:lnSpc>
          </a:pPr>
          <a:r>
            <a:rPr lang="en-US"/>
            <a:t>Administrative Framework: JMC is governed by the Rajasthan Municipalities Act and functions under a Mayor-Council system. The Mayor, elected by council members, serves as the head of the corporation, while council members represent various city wards. JMC's municipal departments oversee urban planning, sanitation, water supply, solid waste management, roads, public health, and public works. This framework provides the legal basis and structure for the governance of the city of Jaipur.</a:t>
          </a:r>
        </a:p>
      </dgm:t>
    </dgm:pt>
    <dgm:pt modelId="{44F3E9F6-81FD-4CCA-88BE-88DA15276C06}" type="parTrans" cxnId="{809ADB81-A25D-4E0D-AEFA-319FD2A9DD6A}">
      <dgm:prSet/>
      <dgm:spPr/>
      <dgm:t>
        <a:bodyPr/>
        <a:lstStyle/>
        <a:p>
          <a:endParaRPr lang="en-US"/>
        </a:p>
      </dgm:t>
    </dgm:pt>
    <dgm:pt modelId="{47D1A5B1-5BA3-4975-86C0-F90974CE98B6}" type="sibTrans" cxnId="{809ADB81-A25D-4E0D-AEFA-319FD2A9DD6A}">
      <dgm:prSet/>
      <dgm:spPr/>
      <dgm:t>
        <a:bodyPr/>
        <a:lstStyle/>
        <a:p>
          <a:endParaRPr lang="en-US"/>
        </a:p>
      </dgm:t>
    </dgm:pt>
    <dgm:pt modelId="{5759DBE1-7C91-4762-8844-0745E4B34E44}">
      <dgm:prSet/>
      <dgm:spPr/>
      <dgm:t>
        <a:bodyPr/>
        <a:lstStyle/>
        <a:p>
          <a:pPr>
            <a:lnSpc>
              <a:spcPct val="100000"/>
            </a:lnSpc>
          </a:pPr>
          <a:r>
            <a:rPr lang="en-US"/>
            <a:t>Post-Formation Growth: Since its establishment in 1994, the JMC has actively contributed to the urban development of Jaipur. This post-formation growth includes expansion of road networks, sanitation facilities, water supply, sewage systems, and heritage conservation. JMC has also embraced smart city initiatives, enhancing public services, environmental projects, and community engagement efforts to address the challenges of urbanization while preserving the cultural heritage of Jaipur.</a:t>
          </a:r>
        </a:p>
      </dgm:t>
    </dgm:pt>
    <dgm:pt modelId="{4E758B90-1C86-4ADD-8832-D9B96318793E}" type="parTrans" cxnId="{1A43E69C-DC95-4662-86BC-E64396133444}">
      <dgm:prSet/>
      <dgm:spPr/>
      <dgm:t>
        <a:bodyPr/>
        <a:lstStyle/>
        <a:p>
          <a:endParaRPr lang="en-US"/>
        </a:p>
      </dgm:t>
    </dgm:pt>
    <dgm:pt modelId="{70D0B83D-3E35-404A-9B8D-16110352B0E7}" type="sibTrans" cxnId="{1A43E69C-DC95-4662-86BC-E64396133444}">
      <dgm:prSet/>
      <dgm:spPr/>
      <dgm:t>
        <a:bodyPr/>
        <a:lstStyle/>
        <a:p>
          <a:endParaRPr lang="en-US"/>
        </a:p>
      </dgm:t>
    </dgm:pt>
    <dgm:pt modelId="{5BA8415D-FCFD-4D90-9749-7377C5AD2BCB}" type="pres">
      <dgm:prSet presAssocID="{8DBD0639-8179-4523-B889-B3D945C26AE1}" presName="root" presStyleCnt="0">
        <dgm:presLayoutVars>
          <dgm:dir/>
          <dgm:resizeHandles val="exact"/>
        </dgm:presLayoutVars>
      </dgm:prSet>
      <dgm:spPr/>
    </dgm:pt>
    <dgm:pt modelId="{DACF45ED-B2E9-43C6-954D-1FE580165F1E}" type="pres">
      <dgm:prSet presAssocID="{6DD8480E-5859-47CF-915C-1436C5B62CA2}" presName="compNode" presStyleCnt="0"/>
      <dgm:spPr/>
    </dgm:pt>
    <dgm:pt modelId="{68065CA5-39AC-4F87-A1E3-DA93A3849FCD}" type="pres">
      <dgm:prSet presAssocID="{6DD8480E-5859-47CF-915C-1436C5B62CA2}" presName="bgRect" presStyleLbl="bgShp" presStyleIdx="0" presStyleCnt="2"/>
      <dgm:spPr/>
    </dgm:pt>
    <dgm:pt modelId="{57FD37F0-585F-44BA-B322-41CE4D9E5279}" type="pres">
      <dgm:prSet presAssocID="{6DD8480E-5859-47CF-915C-1436C5B62CA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2F901900-D7A8-4FF8-9F41-0D3E759AB4DF}" type="pres">
      <dgm:prSet presAssocID="{6DD8480E-5859-47CF-915C-1436C5B62CA2}" presName="spaceRect" presStyleCnt="0"/>
      <dgm:spPr/>
    </dgm:pt>
    <dgm:pt modelId="{E469B023-28BF-49BC-962F-52D0DA547380}" type="pres">
      <dgm:prSet presAssocID="{6DD8480E-5859-47CF-915C-1436C5B62CA2}" presName="parTx" presStyleLbl="revTx" presStyleIdx="0" presStyleCnt="2">
        <dgm:presLayoutVars>
          <dgm:chMax val="0"/>
          <dgm:chPref val="0"/>
        </dgm:presLayoutVars>
      </dgm:prSet>
      <dgm:spPr/>
    </dgm:pt>
    <dgm:pt modelId="{D9CA28E1-FE91-41C2-BC6C-14940A60DAD2}" type="pres">
      <dgm:prSet presAssocID="{47D1A5B1-5BA3-4975-86C0-F90974CE98B6}" presName="sibTrans" presStyleCnt="0"/>
      <dgm:spPr/>
    </dgm:pt>
    <dgm:pt modelId="{B8E44006-86AF-47C5-83F4-81FAD1BA20D4}" type="pres">
      <dgm:prSet presAssocID="{5759DBE1-7C91-4762-8844-0745E4B34E44}" presName="compNode" presStyleCnt="0"/>
      <dgm:spPr/>
    </dgm:pt>
    <dgm:pt modelId="{E7302DCA-3C08-4FDF-A690-76C6CF1D2CC1}" type="pres">
      <dgm:prSet presAssocID="{5759DBE1-7C91-4762-8844-0745E4B34E44}" presName="bgRect" presStyleLbl="bgShp" presStyleIdx="1" presStyleCnt="2"/>
      <dgm:spPr/>
    </dgm:pt>
    <dgm:pt modelId="{D421AED8-653C-4330-A653-1DD45F372D5E}" type="pres">
      <dgm:prSet presAssocID="{5759DBE1-7C91-4762-8844-0745E4B34E4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row Circle"/>
        </a:ext>
      </dgm:extLst>
    </dgm:pt>
    <dgm:pt modelId="{33EC7254-1F6D-4FF8-B953-47D7217BAB56}" type="pres">
      <dgm:prSet presAssocID="{5759DBE1-7C91-4762-8844-0745E4B34E44}" presName="spaceRect" presStyleCnt="0"/>
      <dgm:spPr/>
    </dgm:pt>
    <dgm:pt modelId="{8D21F474-0599-4317-A715-9C9CD9044B9F}" type="pres">
      <dgm:prSet presAssocID="{5759DBE1-7C91-4762-8844-0745E4B34E44}" presName="parTx" presStyleLbl="revTx" presStyleIdx="1" presStyleCnt="2">
        <dgm:presLayoutVars>
          <dgm:chMax val="0"/>
          <dgm:chPref val="0"/>
        </dgm:presLayoutVars>
      </dgm:prSet>
      <dgm:spPr/>
    </dgm:pt>
  </dgm:ptLst>
  <dgm:cxnLst>
    <dgm:cxn modelId="{3FAEAE37-5F54-4659-92FD-27056BBC59C2}" type="presOf" srcId="{6DD8480E-5859-47CF-915C-1436C5B62CA2}" destId="{E469B023-28BF-49BC-962F-52D0DA547380}" srcOrd="0" destOrd="0" presId="urn:microsoft.com/office/officeart/2018/2/layout/IconVerticalSolidList"/>
    <dgm:cxn modelId="{94BAFD3A-71BC-4076-ABEF-EA0745BA6ACE}" type="presOf" srcId="{5759DBE1-7C91-4762-8844-0745E4B34E44}" destId="{8D21F474-0599-4317-A715-9C9CD9044B9F}" srcOrd="0" destOrd="0" presId="urn:microsoft.com/office/officeart/2018/2/layout/IconVerticalSolidList"/>
    <dgm:cxn modelId="{809ADB81-A25D-4E0D-AEFA-319FD2A9DD6A}" srcId="{8DBD0639-8179-4523-B889-B3D945C26AE1}" destId="{6DD8480E-5859-47CF-915C-1436C5B62CA2}" srcOrd="0" destOrd="0" parTransId="{44F3E9F6-81FD-4CCA-88BE-88DA15276C06}" sibTransId="{47D1A5B1-5BA3-4975-86C0-F90974CE98B6}"/>
    <dgm:cxn modelId="{1A43E69C-DC95-4662-86BC-E64396133444}" srcId="{8DBD0639-8179-4523-B889-B3D945C26AE1}" destId="{5759DBE1-7C91-4762-8844-0745E4B34E44}" srcOrd="1" destOrd="0" parTransId="{4E758B90-1C86-4ADD-8832-D9B96318793E}" sibTransId="{70D0B83D-3E35-404A-9B8D-16110352B0E7}"/>
    <dgm:cxn modelId="{CAA191A8-14E3-42AE-9156-D673841C9538}" type="presOf" srcId="{8DBD0639-8179-4523-B889-B3D945C26AE1}" destId="{5BA8415D-FCFD-4D90-9749-7377C5AD2BCB}" srcOrd="0" destOrd="0" presId="urn:microsoft.com/office/officeart/2018/2/layout/IconVerticalSolidList"/>
    <dgm:cxn modelId="{9F4E081A-6725-4927-A234-5311EF3AA10B}" type="presParOf" srcId="{5BA8415D-FCFD-4D90-9749-7377C5AD2BCB}" destId="{DACF45ED-B2E9-43C6-954D-1FE580165F1E}" srcOrd="0" destOrd="0" presId="urn:microsoft.com/office/officeart/2018/2/layout/IconVerticalSolidList"/>
    <dgm:cxn modelId="{5DA57068-EC8C-46B4-861A-64D2C8BFACA6}" type="presParOf" srcId="{DACF45ED-B2E9-43C6-954D-1FE580165F1E}" destId="{68065CA5-39AC-4F87-A1E3-DA93A3849FCD}" srcOrd="0" destOrd="0" presId="urn:microsoft.com/office/officeart/2018/2/layout/IconVerticalSolidList"/>
    <dgm:cxn modelId="{7791E211-065D-47B3-8C1B-F69C37C7454D}" type="presParOf" srcId="{DACF45ED-B2E9-43C6-954D-1FE580165F1E}" destId="{57FD37F0-585F-44BA-B322-41CE4D9E5279}" srcOrd="1" destOrd="0" presId="urn:microsoft.com/office/officeart/2018/2/layout/IconVerticalSolidList"/>
    <dgm:cxn modelId="{F9915FF6-69F2-43CD-869A-36D40FCAAC81}" type="presParOf" srcId="{DACF45ED-B2E9-43C6-954D-1FE580165F1E}" destId="{2F901900-D7A8-4FF8-9F41-0D3E759AB4DF}" srcOrd="2" destOrd="0" presId="urn:microsoft.com/office/officeart/2018/2/layout/IconVerticalSolidList"/>
    <dgm:cxn modelId="{9C7823F6-5A58-4CF3-85A1-1F250DE0C421}" type="presParOf" srcId="{DACF45ED-B2E9-43C6-954D-1FE580165F1E}" destId="{E469B023-28BF-49BC-962F-52D0DA547380}" srcOrd="3" destOrd="0" presId="urn:microsoft.com/office/officeart/2018/2/layout/IconVerticalSolidList"/>
    <dgm:cxn modelId="{2D323490-7EB4-422B-8785-B24738EED902}" type="presParOf" srcId="{5BA8415D-FCFD-4D90-9749-7377C5AD2BCB}" destId="{D9CA28E1-FE91-41C2-BC6C-14940A60DAD2}" srcOrd="1" destOrd="0" presId="urn:microsoft.com/office/officeart/2018/2/layout/IconVerticalSolidList"/>
    <dgm:cxn modelId="{68993F95-F7E0-46E1-AB63-F5E98F2C69BC}" type="presParOf" srcId="{5BA8415D-FCFD-4D90-9749-7377C5AD2BCB}" destId="{B8E44006-86AF-47C5-83F4-81FAD1BA20D4}" srcOrd="2" destOrd="0" presId="urn:microsoft.com/office/officeart/2018/2/layout/IconVerticalSolidList"/>
    <dgm:cxn modelId="{CF9A48C5-356F-41B3-88B9-650C42B481E5}" type="presParOf" srcId="{B8E44006-86AF-47C5-83F4-81FAD1BA20D4}" destId="{E7302DCA-3C08-4FDF-A690-76C6CF1D2CC1}" srcOrd="0" destOrd="0" presId="urn:microsoft.com/office/officeart/2018/2/layout/IconVerticalSolidList"/>
    <dgm:cxn modelId="{5789B411-4133-44CC-8C4B-77C8E6624559}" type="presParOf" srcId="{B8E44006-86AF-47C5-83F4-81FAD1BA20D4}" destId="{D421AED8-653C-4330-A653-1DD45F372D5E}" srcOrd="1" destOrd="0" presId="urn:microsoft.com/office/officeart/2018/2/layout/IconVerticalSolidList"/>
    <dgm:cxn modelId="{AC7C8C21-4B45-4AA0-9F01-44B3A412FD46}" type="presParOf" srcId="{B8E44006-86AF-47C5-83F4-81FAD1BA20D4}" destId="{33EC7254-1F6D-4FF8-B953-47D7217BAB56}" srcOrd="2" destOrd="0" presId="urn:microsoft.com/office/officeart/2018/2/layout/IconVerticalSolidList"/>
    <dgm:cxn modelId="{FDBACD6D-FC16-4E62-9398-60E7340AF2B1}" type="presParOf" srcId="{B8E44006-86AF-47C5-83F4-81FAD1BA20D4}" destId="{8D21F474-0599-4317-A715-9C9CD9044B9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1286DF-E524-457F-800A-2A2414C803BF}"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DBC2CB60-E320-4821-86CB-BF72F0C87932}">
      <dgm:prSet/>
      <dgm:spPr/>
      <dgm:t>
        <a:bodyPr/>
        <a:lstStyle/>
        <a:p>
          <a:r>
            <a:rPr lang="en-US" b="1"/>
            <a:t>Administrative Framework:</a:t>
          </a:r>
          <a:r>
            <a:rPr lang="en-US"/>
            <a:t> The Greater Hyderabad Municipal Corporation (GHMC) operates under the Telangana Municipalities Act and functions within a Mayor-Council system. Elected by the council, the Mayor leads the corporation, which represents various municipal wards in Hyderabad. The GHMC's various municipal departments oversee functions such as urban planning, sanitation, water supply, solid waste management, and public works, ensuring a structured administrative framework for the city.</a:t>
          </a:r>
        </a:p>
      </dgm:t>
    </dgm:pt>
    <dgm:pt modelId="{100CEB1E-85AC-4CE4-84F4-A355CA24A6EF}" type="parTrans" cxnId="{00A1F331-65D0-469C-B105-5C689B399AF8}">
      <dgm:prSet/>
      <dgm:spPr/>
      <dgm:t>
        <a:bodyPr/>
        <a:lstStyle/>
        <a:p>
          <a:endParaRPr lang="en-US"/>
        </a:p>
      </dgm:t>
    </dgm:pt>
    <dgm:pt modelId="{906AE801-F069-4EF0-8CD4-EE64102EA661}" type="sibTrans" cxnId="{00A1F331-65D0-469C-B105-5C689B399AF8}">
      <dgm:prSet/>
      <dgm:spPr/>
      <dgm:t>
        <a:bodyPr/>
        <a:lstStyle/>
        <a:p>
          <a:endParaRPr lang="en-US"/>
        </a:p>
      </dgm:t>
    </dgm:pt>
    <dgm:pt modelId="{02C9C8FD-5456-46B5-B02E-B490609BB77D}">
      <dgm:prSet/>
      <dgm:spPr/>
      <dgm:t>
        <a:bodyPr/>
        <a:lstStyle/>
        <a:p>
          <a:r>
            <a:rPr lang="en-US" b="1"/>
            <a:t>Post-Formation Growth:</a:t>
          </a:r>
          <a:r>
            <a:rPr lang="en-US"/>
            <a:t> Since its establishment in 2007, GHMC has played a pivotal role in addressing the challenges posed by Hyderabad's rapid urbanization. This post-formation growth includes significant infrastructure development, such as road expansion, flyovers, and beautification projects. The corporation has also embraced smart city initiatives, modernizing infrastructure and public services through the integration of technology. GHMC actively engages in heritage preservation, taking steps to protect and restore culturally significant assets like the Charminar and Golconda Fort. Furthermore, community engagement initiatives foster public participation in municipal decision-making processes, ensuring that the city continues to evolve and serve the needs of its residents.</a:t>
          </a:r>
        </a:p>
      </dgm:t>
    </dgm:pt>
    <dgm:pt modelId="{08A0088A-4A21-4668-B693-7C9246064188}" type="parTrans" cxnId="{50D1035D-EA7E-4EBF-B3E0-E895622BDAC7}">
      <dgm:prSet/>
      <dgm:spPr/>
      <dgm:t>
        <a:bodyPr/>
        <a:lstStyle/>
        <a:p>
          <a:endParaRPr lang="en-US"/>
        </a:p>
      </dgm:t>
    </dgm:pt>
    <dgm:pt modelId="{DFB39E76-1BE7-44A1-9D37-F715E34EB144}" type="sibTrans" cxnId="{50D1035D-EA7E-4EBF-B3E0-E895622BDAC7}">
      <dgm:prSet/>
      <dgm:spPr/>
      <dgm:t>
        <a:bodyPr/>
        <a:lstStyle/>
        <a:p>
          <a:endParaRPr lang="en-US"/>
        </a:p>
      </dgm:t>
    </dgm:pt>
    <dgm:pt modelId="{7A9ECB1D-4AAD-460A-9FDE-37492775CA74}" type="pres">
      <dgm:prSet presAssocID="{131286DF-E524-457F-800A-2A2414C803BF}" presName="linear" presStyleCnt="0">
        <dgm:presLayoutVars>
          <dgm:animLvl val="lvl"/>
          <dgm:resizeHandles val="exact"/>
        </dgm:presLayoutVars>
      </dgm:prSet>
      <dgm:spPr/>
    </dgm:pt>
    <dgm:pt modelId="{1677A2F6-1B40-4C78-A6E7-D935FD950A7C}" type="pres">
      <dgm:prSet presAssocID="{DBC2CB60-E320-4821-86CB-BF72F0C87932}" presName="parentText" presStyleLbl="node1" presStyleIdx="0" presStyleCnt="2">
        <dgm:presLayoutVars>
          <dgm:chMax val="0"/>
          <dgm:bulletEnabled val="1"/>
        </dgm:presLayoutVars>
      </dgm:prSet>
      <dgm:spPr/>
    </dgm:pt>
    <dgm:pt modelId="{CA237F2E-7431-467B-8801-95B3FD7371F9}" type="pres">
      <dgm:prSet presAssocID="{906AE801-F069-4EF0-8CD4-EE64102EA661}" presName="spacer" presStyleCnt="0"/>
      <dgm:spPr/>
    </dgm:pt>
    <dgm:pt modelId="{DF122E93-278E-40AE-A087-712FE2F5F5C3}" type="pres">
      <dgm:prSet presAssocID="{02C9C8FD-5456-46B5-B02E-B490609BB77D}" presName="parentText" presStyleLbl="node1" presStyleIdx="1" presStyleCnt="2">
        <dgm:presLayoutVars>
          <dgm:chMax val="0"/>
          <dgm:bulletEnabled val="1"/>
        </dgm:presLayoutVars>
      </dgm:prSet>
      <dgm:spPr/>
    </dgm:pt>
  </dgm:ptLst>
  <dgm:cxnLst>
    <dgm:cxn modelId="{00A1F331-65D0-469C-B105-5C689B399AF8}" srcId="{131286DF-E524-457F-800A-2A2414C803BF}" destId="{DBC2CB60-E320-4821-86CB-BF72F0C87932}" srcOrd="0" destOrd="0" parTransId="{100CEB1E-85AC-4CE4-84F4-A355CA24A6EF}" sibTransId="{906AE801-F069-4EF0-8CD4-EE64102EA661}"/>
    <dgm:cxn modelId="{50D1035D-EA7E-4EBF-B3E0-E895622BDAC7}" srcId="{131286DF-E524-457F-800A-2A2414C803BF}" destId="{02C9C8FD-5456-46B5-B02E-B490609BB77D}" srcOrd="1" destOrd="0" parTransId="{08A0088A-4A21-4668-B693-7C9246064188}" sibTransId="{DFB39E76-1BE7-44A1-9D37-F715E34EB144}"/>
    <dgm:cxn modelId="{69618148-B537-4DCC-949D-84C0B4E5989C}" type="presOf" srcId="{131286DF-E524-457F-800A-2A2414C803BF}" destId="{7A9ECB1D-4AAD-460A-9FDE-37492775CA74}" srcOrd="0" destOrd="0" presId="urn:microsoft.com/office/officeart/2005/8/layout/vList2"/>
    <dgm:cxn modelId="{AD6363A7-E0BF-4E5A-923D-14972E4F58CE}" type="presOf" srcId="{DBC2CB60-E320-4821-86CB-BF72F0C87932}" destId="{1677A2F6-1B40-4C78-A6E7-D935FD950A7C}" srcOrd="0" destOrd="0" presId="urn:microsoft.com/office/officeart/2005/8/layout/vList2"/>
    <dgm:cxn modelId="{45EF54C4-B97A-4910-8974-93971E2EC5B6}" type="presOf" srcId="{02C9C8FD-5456-46B5-B02E-B490609BB77D}" destId="{DF122E93-278E-40AE-A087-712FE2F5F5C3}" srcOrd="0" destOrd="0" presId="urn:microsoft.com/office/officeart/2005/8/layout/vList2"/>
    <dgm:cxn modelId="{0722E441-4A93-4E85-8614-4AB244EE7B20}" type="presParOf" srcId="{7A9ECB1D-4AAD-460A-9FDE-37492775CA74}" destId="{1677A2F6-1B40-4C78-A6E7-D935FD950A7C}" srcOrd="0" destOrd="0" presId="urn:microsoft.com/office/officeart/2005/8/layout/vList2"/>
    <dgm:cxn modelId="{5A28039A-52C9-4776-9799-18C62735C07E}" type="presParOf" srcId="{7A9ECB1D-4AAD-460A-9FDE-37492775CA74}" destId="{CA237F2E-7431-467B-8801-95B3FD7371F9}" srcOrd="1" destOrd="0" presId="urn:microsoft.com/office/officeart/2005/8/layout/vList2"/>
    <dgm:cxn modelId="{E31C0586-0EC7-4624-AAF1-A8E95840D3CB}" type="presParOf" srcId="{7A9ECB1D-4AAD-460A-9FDE-37492775CA74}" destId="{DF122E93-278E-40AE-A087-712FE2F5F5C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85A8D-98A5-48F6-AC67-8F1E7FE1AEB8}">
      <dsp:nvSpPr>
        <dsp:cNvPr id="0" name=""/>
        <dsp:cNvSpPr/>
      </dsp:nvSpPr>
      <dsp:spPr>
        <a:xfrm>
          <a:off x="1172" y="1283547"/>
          <a:ext cx="4266156" cy="2133078"/>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latin typeface="Garamond" panose="02020404030301010803"/>
            </a:rPr>
            <a:t>Administrative Framework</a:t>
          </a:r>
          <a:r>
            <a:rPr lang="en-US" sz="1900" b="1" kern="1200" dirty="0"/>
            <a:t>:</a:t>
          </a:r>
          <a:r>
            <a:rPr lang="en-US" sz="1900" kern="1200" dirty="0">
              <a:latin typeface="Garamond" panose="02020404030301010803"/>
            </a:rPr>
            <a:t> </a:t>
          </a:r>
          <a:r>
            <a:rPr lang="en-US" sz="1900" kern="1200" dirty="0"/>
            <a:t>The newly formed PMC was established under the legal framework provided by Bombay Provincial Municipal Corporation Act, 1949.this act laid out the foundation for the structure, responsibilities, and </a:t>
          </a:r>
          <a:r>
            <a:rPr lang="en-US" sz="1900" kern="1200" dirty="0">
              <a:latin typeface="Garamond" panose="02020404030301010803"/>
            </a:rPr>
            <a:t>functioning of PMC.                                        </a:t>
          </a:r>
          <a:endParaRPr lang="en-US" sz="1900" kern="1200" dirty="0"/>
        </a:p>
      </dsp:txBody>
      <dsp:txXfrm>
        <a:off x="63648" y="1346023"/>
        <a:ext cx="4141204" cy="2008126"/>
      </dsp:txXfrm>
    </dsp:sp>
    <dsp:sp modelId="{AC0C90EC-7156-4286-91D0-15ED0F399582}">
      <dsp:nvSpPr>
        <dsp:cNvPr id="0" name=""/>
        <dsp:cNvSpPr/>
      </dsp:nvSpPr>
      <dsp:spPr>
        <a:xfrm>
          <a:off x="5333868" y="1283547"/>
          <a:ext cx="4266156" cy="2133078"/>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Post-Formation Growth</a:t>
          </a:r>
          <a:r>
            <a:rPr lang="en-US" sz="1900" kern="1200" dirty="0"/>
            <a:t>:</a:t>
          </a:r>
          <a:r>
            <a:rPr lang="en-US" sz="1900" kern="1200" dirty="0">
              <a:latin typeface="Garamond" panose="02020404030301010803"/>
            </a:rPr>
            <a:t> </a:t>
          </a:r>
          <a:r>
            <a:rPr lang="en-US" sz="1900" kern="1200" dirty="0"/>
            <a:t>Over the years, the PMC has expanded it jurisdiction and responsibilities in response to Pune’s rapid urbanization and population growth. The corporation has been instrumental in managing the city’s urban infrastructure, services, and development projects.</a:t>
          </a:r>
        </a:p>
      </dsp:txBody>
      <dsp:txXfrm>
        <a:off x="5396344" y="1346023"/>
        <a:ext cx="4141204" cy="20081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65CA5-39AC-4F87-A1E3-DA93A3849FCD}">
      <dsp:nvSpPr>
        <dsp:cNvPr id="0" name=""/>
        <dsp:cNvSpPr/>
      </dsp:nvSpPr>
      <dsp:spPr>
        <a:xfrm>
          <a:off x="0" y="769446"/>
          <a:ext cx="9601196" cy="142051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FD37F0-585F-44BA-B322-41CE4D9E5279}">
      <dsp:nvSpPr>
        <dsp:cNvPr id="0" name=""/>
        <dsp:cNvSpPr/>
      </dsp:nvSpPr>
      <dsp:spPr>
        <a:xfrm>
          <a:off x="429706" y="1089063"/>
          <a:ext cx="781284" cy="7812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69B023-28BF-49BC-962F-52D0DA547380}">
      <dsp:nvSpPr>
        <dsp:cNvPr id="0" name=""/>
        <dsp:cNvSpPr/>
      </dsp:nvSpPr>
      <dsp:spPr>
        <a:xfrm>
          <a:off x="1640697" y="769446"/>
          <a:ext cx="7960499" cy="142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338" tIns="150338" rIns="150338" bIns="150338" numCol="1" spcCol="1270" anchor="ctr" anchorCtr="0">
          <a:noAutofit/>
        </a:bodyPr>
        <a:lstStyle/>
        <a:p>
          <a:pPr marL="0" lvl="0" indent="0" algn="l" defTabSz="666750">
            <a:lnSpc>
              <a:spcPct val="100000"/>
            </a:lnSpc>
            <a:spcBef>
              <a:spcPct val="0"/>
            </a:spcBef>
            <a:spcAft>
              <a:spcPct val="35000"/>
            </a:spcAft>
            <a:buNone/>
          </a:pPr>
          <a:r>
            <a:rPr lang="en-US" sz="1500" kern="1200"/>
            <a:t>Administrative Framework: JMC is governed by the Rajasthan Municipalities Act and functions under a Mayor-Council system. The Mayor, elected by council members, serves as the head of the corporation, while council members represent various city wards. JMC's municipal departments oversee urban planning, sanitation, water supply, solid waste management, roads, public health, and public works. This framework provides the legal basis and structure for the governance of the city of Jaipur.</a:t>
          </a:r>
        </a:p>
      </dsp:txBody>
      <dsp:txXfrm>
        <a:off x="1640697" y="769446"/>
        <a:ext cx="7960499" cy="1420517"/>
      </dsp:txXfrm>
    </dsp:sp>
    <dsp:sp modelId="{E7302DCA-3C08-4FDF-A690-76C6CF1D2CC1}">
      <dsp:nvSpPr>
        <dsp:cNvPr id="0" name=""/>
        <dsp:cNvSpPr/>
      </dsp:nvSpPr>
      <dsp:spPr>
        <a:xfrm>
          <a:off x="0" y="2545093"/>
          <a:ext cx="9601196" cy="1420517"/>
        </a:xfrm>
        <a:prstGeom prst="roundRect">
          <a:avLst>
            <a:gd name="adj" fmla="val 10000"/>
          </a:avLst>
        </a:prstGeom>
        <a:solidFill>
          <a:schemeClr val="accent2">
            <a:hueOff val="3363155"/>
            <a:satOff val="-3572"/>
            <a:lumOff val="2745"/>
            <a:alphaOff val="0"/>
          </a:schemeClr>
        </a:solidFill>
        <a:ln>
          <a:noFill/>
        </a:ln>
        <a:effectLst/>
      </dsp:spPr>
      <dsp:style>
        <a:lnRef idx="0">
          <a:scrgbClr r="0" g="0" b="0"/>
        </a:lnRef>
        <a:fillRef idx="1">
          <a:scrgbClr r="0" g="0" b="0"/>
        </a:fillRef>
        <a:effectRef idx="0">
          <a:scrgbClr r="0" g="0" b="0"/>
        </a:effectRef>
        <a:fontRef idx="minor"/>
      </dsp:style>
    </dsp:sp>
    <dsp:sp modelId="{D421AED8-653C-4330-A653-1DD45F372D5E}">
      <dsp:nvSpPr>
        <dsp:cNvPr id="0" name=""/>
        <dsp:cNvSpPr/>
      </dsp:nvSpPr>
      <dsp:spPr>
        <a:xfrm>
          <a:off x="429706" y="2864710"/>
          <a:ext cx="781284" cy="7812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21F474-0599-4317-A715-9C9CD9044B9F}">
      <dsp:nvSpPr>
        <dsp:cNvPr id="0" name=""/>
        <dsp:cNvSpPr/>
      </dsp:nvSpPr>
      <dsp:spPr>
        <a:xfrm>
          <a:off x="1640697" y="2545093"/>
          <a:ext cx="7960499" cy="142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338" tIns="150338" rIns="150338" bIns="150338" numCol="1" spcCol="1270" anchor="ctr" anchorCtr="0">
          <a:noAutofit/>
        </a:bodyPr>
        <a:lstStyle/>
        <a:p>
          <a:pPr marL="0" lvl="0" indent="0" algn="l" defTabSz="666750">
            <a:lnSpc>
              <a:spcPct val="100000"/>
            </a:lnSpc>
            <a:spcBef>
              <a:spcPct val="0"/>
            </a:spcBef>
            <a:spcAft>
              <a:spcPct val="35000"/>
            </a:spcAft>
            <a:buNone/>
          </a:pPr>
          <a:r>
            <a:rPr lang="en-US" sz="1500" kern="1200"/>
            <a:t>Post-Formation Growth: Since its establishment in 1994, the JMC has actively contributed to the urban development of Jaipur. This post-formation growth includes expansion of road networks, sanitation facilities, water supply, sewage systems, and heritage conservation. JMC has also embraced smart city initiatives, enhancing public services, environmental projects, and community engagement efforts to address the challenges of urbanization while preserving the cultural heritage of Jaipur.</a:t>
          </a:r>
        </a:p>
      </dsp:txBody>
      <dsp:txXfrm>
        <a:off x="1640697" y="2545093"/>
        <a:ext cx="7960499" cy="14205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7A2F6-1B40-4C78-A6E7-D935FD950A7C}">
      <dsp:nvSpPr>
        <dsp:cNvPr id="0" name=""/>
        <dsp:cNvSpPr/>
      </dsp:nvSpPr>
      <dsp:spPr>
        <a:xfrm>
          <a:off x="0" y="75145"/>
          <a:ext cx="9601196" cy="1342136"/>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Administrative Framework:</a:t>
          </a:r>
          <a:r>
            <a:rPr lang="en-US" sz="1400" kern="1200"/>
            <a:t> The Greater Hyderabad Municipal Corporation (GHMC) operates under the Telangana Municipalities Act and functions within a Mayor-Council system. Elected by the council, the Mayor leads the corporation, which represents various municipal wards in Hyderabad. The GHMC's various municipal departments oversee functions such as urban planning, sanitation, water supply, solid waste management, and public works, ensuring a structured administrative framework for the city.</a:t>
          </a:r>
        </a:p>
      </dsp:txBody>
      <dsp:txXfrm>
        <a:off x="65518" y="140663"/>
        <a:ext cx="9470160" cy="1211100"/>
      </dsp:txXfrm>
    </dsp:sp>
    <dsp:sp modelId="{DF122E93-278E-40AE-A087-712FE2F5F5C3}">
      <dsp:nvSpPr>
        <dsp:cNvPr id="0" name=""/>
        <dsp:cNvSpPr/>
      </dsp:nvSpPr>
      <dsp:spPr>
        <a:xfrm>
          <a:off x="0" y="1457601"/>
          <a:ext cx="9601196" cy="1342136"/>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Post-Formation Growth:</a:t>
          </a:r>
          <a:r>
            <a:rPr lang="en-US" sz="1400" kern="1200"/>
            <a:t> Since its establishment in 2007, GHMC has played a pivotal role in addressing the challenges posed by Hyderabad's rapid urbanization. This post-formation growth includes significant infrastructure development, such as road expansion, flyovers, and beautification projects. The corporation has also embraced smart city initiatives, modernizing infrastructure and public services through the integration of technology. GHMC actively engages in heritage preservation, taking steps to protect and restore culturally significant assets like the Charminar and Golconda Fort. Furthermore, community engagement initiatives foster public participation in municipal decision-making processes, ensuring that the city continues to evolve and serve the needs of its residents.</a:t>
          </a:r>
        </a:p>
      </dsp:txBody>
      <dsp:txXfrm>
        <a:off x="65518" y="1523119"/>
        <a:ext cx="9470160" cy="12111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91A3B96-C426-4BAB-8DEA-D33BE913A083}" type="datetimeFigureOut">
              <a:rPr lang="en-US" smtClean="0"/>
              <a:t>10/24/2023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6253985-F20B-43BD-80F0-699CD03DF40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6947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91A3B96-C426-4BAB-8DEA-D33BE913A083}"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253985-F20B-43BD-80F0-699CD03DF40D}" type="slidenum">
              <a:rPr lang="en-US" smtClean="0"/>
              <a:t>‹#›</a:t>
            </a:fld>
            <a:endParaRPr lang="en-US"/>
          </a:p>
        </p:txBody>
      </p:sp>
    </p:spTree>
    <p:extLst>
      <p:ext uri="{BB962C8B-B14F-4D97-AF65-F5344CB8AC3E}">
        <p14:creationId xmlns:p14="http://schemas.microsoft.com/office/powerpoint/2010/main" val="4229428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1A3B96-C426-4BAB-8DEA-D33BE913A083}"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53985-F20B-43BD-80F0-699CD03DF40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1416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1A3B96-C426-4BAB-8DEA-D33BE913A083}"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53985-F20B-43BD-80F0-699CD03DF40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5572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1A3B96-C426-4BAB-8DEA-D33BE913A083}"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53985-F20B-43BD-80F0-699CD03DF40D}" type="slidenum">
              <a:rPr lang="en-US" smtClean="0"/>
              <a:t>‹#›</a:t>
            </a:fld>
            <a:endParaRPr lang="en-US"/>
          </a:p>
        </p:txBody>
      </p:sp>
    </p:spTree>
    <p:extLst>
      <p:ext uri="{BB962C8B-B14F-4D97-AF65-F5344CB8AC3E}">
        <p14:creationId xmlns:p14="http://schemas.microsoft.com/office/powerpoint/2010/main" val="2057161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1A3B96-C426-4BAB-8DEA-D33BE913A083}"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53985-F20B-43BD-80F0-699CD03DF40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7976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1A3B96-C426-4BAB-8DEA-D33BE913A083}"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53985-F20B-43BD-80F0-699CD03DF40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4908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1A3B96-C426-4BAB-8DEA-D33BE913A083}"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53985-F20B-43BD-80F0-699CD03DF40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7669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1A3B96-C426-4BAB-8DEA-D33BE913A083}"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53985-F20B-43BD-80F0-699CD03DF40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1917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1A3B96-C426-4BAB-8DEA-D33BE913A083}"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53985-F20B-43BD-80F0-699CD03DF40D}" type="slidenum">
              <a:rPr lang="en-US" smtClean="0"/>
              <a:t>‹#›</a:t>
            </a:fld>
            <a:endParaRPr lang="en-US"/>
          </a:p>
        </p:txBody>
      </p:sp>
    </p:spTree>
    <p:extLst>
      <p:ext uri="{BB962C8B-B14F-4D97-AF65-F5344CB8AC3E}">
        <p14:creationId xmlns:p14="http://schemas.microsoft.com/office/powerpoint/2010/main" val="43741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1A3B96-C426-4BAB-8DEA-D33BE913A083}"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53985-F20B-43BD-80F0-699CD03DF40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7736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1A3B96-C426-4BAB-8DEA-D33BE913A083}"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253985-F20B-43BD-80F0-699CD03DF40D}" type="slidenum">
              <a:rPr lang="en-US" smtClean="0"/>
              <a:t>‹#›</a:t>
            </a:fld>
            <a:endParaRPr lang="en-US"/>
          </a:p>
        </p:txBody>
      </p:sp>
    </p:spTree>
    <p:extLst>
      <p:ext uri="{BB962C8B-B14F-4D97-AF65-F5344CB8AC3E}">
        <p14:creationId xmlns:p14="http://schemas.microsoft.com/office/powerpoint/2010/main" val="4058378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1A3B96-C426-4BAB-8DEA-D33BE913A083}" type="datetimeFigureOut">
              <a:rPr lang="en-US" smtClean="0"/>
              <a:t>10/24/2023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253985-F20B-43BD-80F0-699CD03DF40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5249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1A3B96-C426-4BAB-8DEA-D33BE913A083}" type="datetimeFigureOut">
              <a:rPr lang="en-US" smtClean="0"/>
              <a:t>10/24/2023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253985-F20B-43BD-80F0-699CD03DF40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2962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1A3B96-C426-4BAB-8DEA-D33BE913A083}" type="datetimeFigureOut">
              <a:rPr lang="en-US" smtClean="0"/>
              <a:t>10/24/2023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253985-F20B-43BD-80F0-699CD03DF40D}" type="slidenum">
              <a:rPr lang="en-US" smtClean="0"/>
              <a:t>‹#›</a:t>
            </a:fld>
            <a:endParaRPr lang="en-US"/>
          </a:p>
        </p:txBody>
      </p:sp>
    </p:spTree>
    <p:extLst>
      <p:ext uri="{BB962C8B-B14F-4D97-AF65-F5344CB8AC3E}">
        <p14:creationId xmlns:p14="http://schemas.microsoft.com/office/powerpoint/2010/main" val="2048515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91A3B96-C426-4BAB-8DEA-D33BE913A083}"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253985-F20B-43BD-80F0-699CD03DF40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0629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91A3B96-C426-4BAB-8DEA-D33BE913A083}"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253985-F20B-43BD-80F0-699CD03DF40D}" type="slidenum">
              <a:rPr lang="en-US" smtClean="0"/>
              <a:t>‹#›</a:t>
            </a:fld>
            <a:endParaRPr lang="en-US"/>
          </a:p>
        </p:txBody>
      </p:sp>
    </p:spTree>
    <p:extLst>
      <p:ext uri="{BB962C8B-B14F-4D97-AF65-F5344CB8AC3E}">
        <p14:creationId xmlns:p14="http://schemas.microsoft.com/office/powerpoint/2010/main" val="646593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1A3B96-C426-4BAB-8DEA-D33BE913A083}" type="datetimeFigureOut">
              <a:rPr lang="en-US" smtClean="0"/>
              <a:t>10/24/2023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253985-F20B-43BD-80F0-699CD03DF40D}" type="slidenum">
              <a:rPr lang="en-US" smtClean="0"/>
              <a:t>‹#›</a:t>
            </a:fld>
            <a:endParaRPr lang="en-US"/>
          </a:p>
        </p:txBody>
      </p:sp>
    </p:spTree>
    <p:extLst>
      <p:ext uri="{BB962C8B-B14F-4D97-AF65-F5344CB8AC3E}">
        <p14:creationId xmlns:p14="http://schemas.microsoft.com/office/powerpoint/2010/main" val="553630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DF8837B-BAE2-489A-8F93-69216307D5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men in matching clothes">
            <a:extLst>
              <a:ext uri="{FF2B5EF4-FFF2-40B4-BE49-F238E27FC236}">
                <a16:creationId xmlns:a16="http://schemas.microsoft.com/office/drawing/2014/main" id="{749514F5-12E0-B478-7B89-A049829FED52}"/>
              </a:ext>
            </a:extLst>
          </p:cNvPr>
          <p:cNvPicPr>
            <a:picLocks noChangeAspect="1"/>
          </p:cNvPicPr>
          <p:nvPr/>
        </p:nvPicPr>
        <p:blipFill rotWithShape="1">
          <a:blip r:embed="rId2">
            <a:alphaModFix amt="50000"/>
          </a:blip>
          <a:srcRect t="21096"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556C46D6-5242-48F8-A472-B851A041E58E}"/>
              </a:ext>
            </a:extLst>
          </p:cNvPr>
          <p:cNvSpPr>
            <a:spLocks noGrp="1"/>
          </p:cNvSpPr>
          <p:nvPr>
            <p:ph type="ctrTitle"/>
          </p:nvPr>
        </p:nvSpPr>
        <p:spPr>
          <a:xfrm>
            <a:off x="2692398" y="1871131"/>
            <a:ext cx="6815669" cy="1515533"/>
          </a:xfrm>
        </p:spPr>
        <p:txBody>
          <a:bodyPr>
            <a:normAutofit/>
          </a:bodyPr>
          <a:lstStyle/>
          <a:p>
            <a:pPr>
              <a:lnSpc>
                <a:spcPct val="90000"/>
              </a:lnSpc>
            </a:pPr>
            <a:r>
              <a:rPr lang="en-US" sz="5000">
                <a:solidFill>
                  <a:srgbClr val="FFFFFF"/>
                </a:solidFill>
              </a:rPr>
              <a:t>Municipal Corporations of 3 major cities</a:t>
            </a:r>
          </a:p>
        </p:txBody>
      </p:sp>
      <p:sp>
        <p:nvSpPr>
          <p:cNvPr id="3" name="Subtitle 2">
            <a:extLst>
              <a:ext uri="{FF2B5EF4-FFF2-40B4-BE49-F238E27FC236}">
                <a16:creationId xmlns:a16="http://schemas.microsoft.com/office/drawing/2014/main" id="{2C5BB800-AED0-4A61-9EEF-CA617D5EFCDF}"/>
              </a:ext>
            </a:extLst>
          </p:cNvPr>
          <p:cNvSpPr>
            <a:spLocks noGrp="1"/>
          </p:cNvSpPr>
          <p:nvPr>
            <p:ph type="subTitle" idx="1"/>
          </p:nvPr>
        </p:nvSpPr>
        <p:spPr>
          <a:xfrm>
            <a:off x="2692398" y="3657597"/>
            <a:ext cx="6815669" cy="1320802"/>
          </a:xfrm>
        </p:spPr>
        <p:txBody>
          <a:bodyPr>
            <a:normAutofit/>
          </a:bodyPr>
          <a:lstStyle/>
          <a:p>
            <a:r>
              <a:rPr lang="en-US">
                <a:solidFill>
                  <a:srgbClr val="FFFFFF"/>
                </a:solidFill>
              </a:rPr>
              <a:t>Pune, Jaipur and Hyderabad</a:t>
            </a:r>
          </a:p>
        </p:txBody>
      </p:sp>
      <p:cxnSp>
        <p:nvCxnSpPr>
          <p:cNvPr id="11" name="Straight Connector 10">
            <a:extLst>
              <a:ext uri="{FF2B5EF4-FFF2-40B4-BE49-F238E27FC236}">
                <a16:creationId xmlns:a16="http://schemas.microsoft.com/office/drawing/2014/main" id="{B48BEE9B-A2F4-4BF3-9EAD-16E1A7FC2D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99932" y="3510608"/>
            <a:ext cx="512064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69589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8)">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45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11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11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B78BE18-6882-4FAA-BC8C-CA216E963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A34F12D-8C0F-46CA-9F4A-D56193C37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88137"/>
            <a:ext cx="11227442" cy="5883295"/>
          </a:xfrm>
          <a:prstGeom prst="rect">
            <a:avLst/>
          </a:prstGeom>
          <a:solidFill>
            <a:schemeClr val="bg2"/>
          </a:solidFill>
          <a:ln>
            <a:noFill/>
          </a:ln>
          <a:effectLst>
            <a:outerShdw blurRad="114300" dist="127000" dir="4800000" sx="99000" sy="99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5" name="Picture 4">
            <a:extLst>
              <a:ext uri="{FF2B5EF4-FFF2-40B4-BE49-F238E27FC236}">
                <a16:creationId xmlns:a16="http://schemas.microsoft.com/office/drawing/2014/main" id="{28032BD4-8787-8AFC-353C-5C2E1CC7B94B}"/>
              </a:ext>
            </a:extLst>
          </p:cNvPr>
          <p:cNvPicPr>
            <a:picLocks noChangeAspect="1"/>
          </p:cNvPicPr>
          <p:nvPr/>
        </p:nvPicPr>
        <p:blipFill rotWithShape="1">
          <a:blip r:embed="rId3">
            <a:alphaModFix amt="25000"/>
          </a:blip>
          <a:srcRect r="1" b="6844"/>
          <a:stretch/>
        </p:blipFill>
        <p:spPr>
          <a:xfrm>
            <a:off x="486138" y="486568"/>
            <a:ext cx="11227442" cy="5883295"/>
          </a:xfrm>
          <a:prstGeom prst="rect">
            <a:avLst/>
          </a:prstGeom>
        </p:spPr>
      </p:pic>
      <p:sp>
        <p:nvSpPr>
          <p:cNvPr id="20" name="Rectangle 19">
            <a:extLst>
              <a:ext uri="{FF2B5EF4-FFF2-40B4-BE49-F238E27FC236}">
                <a16:creationId xmlns:a16="http://schemas.microsoft.com/office/drawing/2014/main" id="{F3838012-22B6-4303-8F29-04E1419B3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tx1"/>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D8BC69A-7E92-45C5-950A-7EF41978B4B0}"/>
              </a:ext>
            </a:extLst>
          </p:cNvPr>
          <p:cNvSpPr>
            <a:spLocks noGrp="1"/>
          </p:cNvSpPr>
          <p:nvPr>
            <p:ph type="title"/>
          </p:nvPr>
        </p:nvSpPr>
        <p:spPr>
          <a:xfrm>
            <a:off x="1295402" y="982132"/>
            <a:ext cx="9601196" cy="1303867"/>
          </a:xfrm>
        </p:spPr>
        <p:txBody>
          <a:bodyPr>
            <a:normAutofit/>
          </a:bodyPr>
          <a:lstStyle/>
          <a:p>
            <a:pPr>
              <a:lnSpc>
                <a:spcPct val="90000"/>
              </a:lnSpc>
            </a:pPr>
            <a:r>
              <a:rPr lang="en-US" sz="4100">
                <a:solidFill>
                  <a:schemeClr val="tx1"/>
                </a:solidFill>
              </a:rPr>
              <a:t>Pune Municipal Corporation</a:t>
            </a:r>
            <a:br>
              <a:rPr lang="en-US" sz="4100">
                <a:solidFill>
                  <a:schemeClr val="tx1"/>
                </a:solidFill>
              </a:rPr>
            </a:br>
            <a:r>
              <a:rPr lang="en-US" sz="4100">
                <a:solidFill>
                  <a:schemeClr val="tx1"/>
                </a:solidFill>
              </a:rPr>
              <a:t>Formation:</a:t>
            </a:r>
          </a:p>
        </p:txBody>
      </p:sp>
      <p:cxnSp>
        <p:nvCxnSpPr>
          <p:cNvPr id="22" name="Straight Connector 21">
            <a:extLst>
              <a:ext uri="{FF2B5EF4-FFF2-40B4-BE49-F238E27FC236}">
                <a16:creationId xmlns:a16="http://schemas.microsoft.com/office/drawing/2014/main" id="{AB061FF5-9F81-427C-8DA5-3989395517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2351" y="2421466"/>
            <a:ext cx="9407298" cy="0"/>
          </a:xfrm>
          <a:prstGeom prst="line">
            <a:avLst/>
          </a:prstGeom>
          <a:ln w="1587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24" name="Group 23">
            <a:extLst>
              <a:ext uri="{FF2B5EF4-FFF2-40B4-BE49-F238E27FC236}">
                <a16:creationId xmlns:a16="http://schemas.microsoft.com/office/drawing/2014/main" id="{F03F5A17-2CE9-4ADD-9FAF-C1A0BB39CD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288" y="3128956"/>
            <a:ext cx="12234672" cy="658368"/>
            <a:chOff x="-18288" y="3128956"/>
            <a:chExt cx="12234672" cy="658368"/>
          </a:xfrm>
        </p:grpSpPr>
        <p:sp useBgFill="1">
          <p:nvSpPr>
            <p:cNvPr id="25" name="Rounded Rectangle 20">
              <a:extLst>
                <a:ext uri="{FF2B5EF4-FFF2-40B4-BE49-F238E27FC236}">
                  <a16:creationId xmlns:a16="http://schemas.microsoft.com/office/drawing/2014/main" id="{4A88F887-B43E-4CD1-BCE2-739013C68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26" name="Picture 25">
              <a:extLst>
                <a:ext uri="{FF2B5EF4-FFF2-40B4-BE49-F238E27FC236}">
                  <a16:creationId xmlns:a16="http://schemas.microsoft.com/office/drawing/2014/main" id="{2C9D3412-AB4A-4E20-9A79-B2C80D198B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27" name="Rounded Rectangle 22">
              <a:extLst>
                <a:ext uri="{FF2B5EF4-FFF2-40B4-BE49-F238E27FC236}">
                  <a16:creationId xmlns:a16="http://schemas.microsoft.com/office/drawing/2014/main" id="{A1D7D010-E182-46E6-9264-B39552853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28" name="Picture 27">
              <a:extLst>
                <a:ext uri="{FF2B5EF4-FFF2-40B4-BE49-F238E27FC236}">
                  <a16:creationId xmlns:a16="http://schemas.microsoft.com/office/drawing/2014/main" id="{F4783A7B-2E08-42E4-87EC-EE59B873DFB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
        <p:nvSpPr>
          <p:cNvPr id="3" name="Content Placeholder 2">
            <a:extLst>
              <a:ext uri="{FF2B5EF4-FFF2-40B4-BE49-F238E27FC236}">
                <a16:creationId xmlns:a16="http://schemas.microsoft.com/office/drawing/2014/main" id="{293D483B-4B40-4C8A-8B61-4B0BED7DA304}"/>
              </a:ext>
            </a:extLst>
          </p:cNvPr>
          <p:cNvSpPr>
            <a:spLocks noGrp="1"/>
          </p:cNvSpPr>
          <p:nvPr>
            <p:ph idx="1"/>
          </p:nvPr>
        </p:nvSpPr>
        <p:spPr>
          <a:xfrm>
            <a:off x="1295401" y="2556932"/>
            <a:ext cx="9601196" cy="3318936"/>
          </a:xfrm>
        </p:spPr>
        <p:txBody>
          <a:bodyPr>
            <a:normAutofit/>
          </a:bodyPr>
          <a:lstStyle/>
          <a:p>
            <a:pPr marL="0" indent="0">
              <a:buNone/>
            </a:pPr>
            <a:r>
              <a:rPr lang="en-US">
                <a:solidFill>
                  <a:schemeClr val="tx1"/>
                </a:solidFill>
              </a:rPr>
              <a:t> The Pune Municipal Corporation (PMC) is a municipal governing body responsible for administering the city of Pune. The Pune Municipal Corporation was officially established under the Bombay Municipal Corporation Act, 1949.</a:t>
            </a:r>
          </a:p>
        </p:txBody>
      </p:sp>
    </p:spTree>
    <p:extLst>
      <p:ext uri="{BB962C8B-B14F-4D97-AF65-F5344CB8AC3E}">
        <p14:creationId xmlns:p14="http://schemas.microsoft.com/office/powerpoint/2010/main" val="18358937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7DEDD00-5E71-418B-9C3C-9B71B0182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0" name="Picture 9">
              <a:extLst>
                <a:ext uri="{FF2B5EF4-FFF2-40B4-BE49-F238E27FC236}">
                  <a16:creationId xmlns:a16="http://schemas.microsoft.com/office/drawing/2014/main" id="{F08AA894-60A7-4A09-919E-54EF7C3EC8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44680684-9D82-4E2B-9E9A-778390DA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E28899EB-8201-46DC-A208-67136E6BA1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3" name="Picture 12">
              <a:extLst>
                <a:ext uri="{FF2B5EF4-FFF2-40B4-BE49-F238E27FC236}">
                  <a16:creationId xmlns:a16="http://schemas.microsoft.com/office/drawing/2014/main" id="{58681DBB-DB5A-40DF-8333-C7E1C945B5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6566E762-BD0B-448E-9DD6-354077F3C752}"/>
              </a:ext>
            </a:extLst>
          </p:cNvPr>
          <p:cNvSpPr>
            <a:spLocks noGrp="1"/>
          </p:cNvSpPr>
          <p:nvPr>
            <p:ph type="title"/>
          </p:nvPr>
        </p:nvSpPr>
        <p:spPr>
          <a:xfrm>
            <a:off x="1295402" y="982132"/>
            <a:ext cx="9601196" cy="1303867"/>
          </a:xfrm>
        </p:spPr>
        <p:txBody>
          <a:bodyPr>
            <a:normAutofit/>
          </a:bodyPr>
          <a:lstStyle/>
          <a:p>
            <a:r>
              <a:rPr lang="en-US">
                <a:solidFill>
                  <a:srgbClr val="262626"/>
                </a:solidFill>
              </a:rPr>
              <a:t>History of PMC:</a:t>
            </a:r>
          </a:p>
        </p:txBody>
      </p:sp>
      <p:graphicFrame>
        <p:nvGraphicFramePr>
          <p:cNvPr id="5" name="Content Placeholder 2">
            <a:extLst>
              <a:ext uri="{FF2B5EF4-FFF2-40B4-BE49-F238E27FC236}">
                <a16:creationId xmlns:a16="http://schemas.microsoft.com/office/drawing/2014/main" id="{F6B97675-CBF5-705C-8753-8B1DABB98D04}"/>
              </a:ext>
            </a:extLst>
          </p:cNvPr>
          <p:cNvGraphicFramePr>
            <a:graphicFrameLocks noGrp="1"/>
          </p:cNvGraphicFramePr>
          <p:nvPr>
            <p:ph idx="1"/>
            <p:extLst>
              <p:ext uri="{D42A27DB-BD31-4B8C-83A1-F6EECF244321}">
                <p14:modId xmlns:p14="http://schemas.microsoft.com/office/powerpoint/2010/main" val="3184914810"/>
              </p:ext>
            </p:extLst>
          </p:nvPr>
        </p:nvGraphicFramePr>
        <p:xfrm>
          <a:off x="1295401" y="1420764"/>
          <a:ext cx="9601197" cy="47001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5809107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2468923-CA6A-4BB9-9227-5A68B42A685A}"/>
              </a:ext>
            </a:extLst>
          </p:cNvPr>
          <p:cNvSpPr>
            <a:spLocks noGrp="1"/>
          </p:cNvSpPr>
          <p:nvPr>
            <p:ph type="title"/>
          </p:nvPr>
        </p:nvSpPr>
        <p:spPr>
          <a:xfrm>
            <a:off x="952108" y="954756"/>
            <a:ext cx="2730414" cy="4946003"/>
          </a:xfrm>
        </p:spPr>
        <p:txBody>
          <a:bodyPr>
            <a:normAutofit/>
          </a:bodyPr>
          <a:lstStyle/>
          <a:p>
            <a:r>
              <a:rPr lang="en-US" sz="3700">
                <a:solidFill>
                  <a:srgbClr val="FFFFFF"/>
                </a:solidFill>
              </a:rPr>
              <a:t>Jaipur Municipal Corporation.</a:t>
            </a:r>
            <a:br>
              <a:rPr lang="en-US" sz="3700">
                <a:solidFill>
                  <a:srgbClr val="FFFFFF"/>
                </a:solidFill>
              </a:rPr>
            </a:br>
            <a:r>
              <a:rPr lang="en-US" sz="3700">
                <a:solidFill>
                  <a:srgbClr val="FFFFFF"/>
                </a:solidFill>
              </a:rPr>
              <a:t>Formation:</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0E9B7B-1E01-49E6-A443-9E90368502D2}"/>
              </a:ext>
            </a:extLst>
          </p:cNvPr>
          <p:cNvSpPr>
            <a:spLocks noGrp="1"/>
          </p:cNvSpPr>
          <p:nvPr>
            <p:ph idx="1"/>
          </p:nvPr>
        </p:nvSpPr>
        <p:spPr>
          <a:xfrm>
            <a:off x="5140934" y="469900"/>
            <a:ext cx="5953630" cy="5405968"/>
          </a:xfrm>
        </p:spPr>
        <p:txBody>
          <a:bodyPr anchor="ctr">
            <a:normAutofit/>
          </a:bodyPr>
          <a:lstStyle/>
          <a:p>
            <a:pPr marL="0" indent="0">
              <a:buNone/>
            </a:pPr>
            <a:r>
              <a:rPr lang="en-US"/>
              <a:t>The Jaipur Municipal Corporation (JMC) was established in 1994 after the merger of the Jaipur City Municipal Corporation and the Jaipur Development Authority. This merger aimed to create a more efficient and coordinated system of urban governance.</a:t>
            </a:r>
          </a:p>
        </p:txBody>
      </p:sp>
    </p:spTree>
    <p:extLst>
      <p:ext uri="{BB962C8B-B14F-4D97-AF65-F5344CB8AC3E}">
        <p14:creationId xmlns:p14="http://schemas.microsoft.com/office/powerpoint/2010/main" val="645233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E4BA3-CC05-4032-864C-158D134CEEDC}"/>
              </a:ext>
            </a:extLst>
          </p:cNvPr>
          <p:cNvSpPr>
            <a:spLocks noGrp="1"/>
          </p:cNvSpPr>
          <p:nvPr>
            <p:ph type="title"/>
          </p:nvPr>
        </p:nvSpPr>
        <p:spPr>
          <a:xfrm>
            <a:off x="1295402" y="814044"/>
            <a:ext cx="9601196" cy="844426"/>
          </a:xfrm>
        </p:spPr>
        <p:txBody>
          <a:bodyPr>
            <a:normAutofit/>
          </a:bodyPr>
          <a:lstStyle/>
          <a:p>
            <a:r>
              <a:rPr lang="en-US">
                <a:solidFill>
                  <a:srgbClr val="262626"/>
                </a:solidFill>
              </a:rPr>
              <a:t>History of JMC</a:t>
            </a:r>
          </a:p>
        </p:txBody>
      </p:sp>
      <p:graphicFrame>
        <p:nvGraphicFramePr>
          <p:cNvPr id="5" name="Content Placeholder 2">
            <a:extLst>
              <a:ext uri="{FF2B5EF4-FFF2-40B4-BE49-F238E27FC236}">
                <a16:creationId xmlns:a16="http://schemas.microsoft.com/office/drawing/2014/main" id="{2089E1AA-BF6B-6350-9F9E-06F971E6C75E}"/>
              </a:ext>
            </a:extLst>
          </p:cNvPr>
          <p:cNvGraphicFramePr>
            <a:graphicFrameLocks noGrp="1"/>
          </p:cNvGraphicFramePr>
          <p:nvPr>
            <p:ph idx="1"/>
            <p:extLst>
              <p:ext uri="{D42A27DB-BD31-4B8C-83A1-F6EECF244321}">
                <p14:modId xmlns:p14="http://schemas.microsoft.com/office/powerpoint/2010/main" val="2700383773"/>
              </p:ext>
            </p:extLst>
          </p:nvPr>
        </p:nvGraphicFramePr>
        <p:xfrm>
          <a:off x="1295400" y="1651796"/>
          <a:ext cx="9601197" cy="47350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99679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5403849-F08F-40CD-9CE9-3A0401132AA5}"/>
              </a:ext>
            </a:extLst>
          </p:cNvPr>
          <p:cNvSpPr>
            <a:spLocks noGrp="1"/>
          </p:cNvSpPr>
          <p:nvPr>
            <p:ph type="title"/>
          </p:nvPr>
        </p:nvSpPr>
        <p:spPr>
          <a:xfrm>
            <a:off x="952108" y="954756"/>
            <a:ext cx="2730414" cy="4946003"/>
          </a:xfrm>
        </p:spPr>
        <p:txBody>
          <a:bodyPr>
            <a:normAutofit/>
          </a:bodyPr>
          <a:lstStyle/>
          <a:p>
            <a:r>
              <a:rPr lang="en-US" sz="4100">
                <a:solidFill>
                  <a:srgbClr val="FFFFFF"/>
                </a:solidFill>
              </a:rPr>
              <a:t>Greater Hyderabad Municipal Corporation</a:t>
            </a:r>
            <a:br>
              <a:rPr lang="en-US" sz="4100">
                <a:solidFill>
                  <a:srgbClr val="FFFFFF"/>
                </a:solidFill>
              </a:rPr>
            </a:br>
            <a:r>
              <a:rPr lang="en-US" sz="4100">
                <a:solidFill>
                  <a:srgbClr val="FFFFFF"/>
                </a:solidFill>
              </a:rPr>
              <a:t>Formation:</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081DE5-4D5D-4846-B57D-0D5DD5AE58CD}"/>
              </a:ext>
            </a:extLst>
          </p:cNvPr>
          <p:cNvSpPr>
            <a:spLocks noGrp="1"/>
          </p:cNvSpPr>
          <p:nvPr>
            <p:ph idx="1"/>
          </p:nvPr>
        </p:nvSpPr>
        <p:spPr>
          <a:xfrm>
            <a:off x="5140934" y="469900"/>
            <a:ext cx="5953630" cy="5405968"/>
          </a:xfrm>
        </p:spPr>
        <p:txBody>
          <a:bodyPr anchor="ctr">
            <a:normAutofit/>
          </a:bodyPr>
          <a:lstStyle/>
          <a:p>
            <a:pPr marL="0" indent="0">
              <a:buNone/>
            </a:pPr>
            <a:r>
              <a:rPr lang="en-US" dirty="0"/>
              <a:t> Greater Hyderabad Municipal Corporation (</a:t>
            </a:r>
            <a:r>
              <a:rPr lang="en-US"/>
              <a:t>GHMC) was established in the year 2007, merging various municipal entities, including the Hyderabad Municipal Corporation, the </a:t>
            </a:r>
            <a:r>
              <a:rPr lang="en-US" err="1"/>
              <a:t>Secunderabad</a:t>
            </a:r>
            <a:r>
              <a:rPr lang="en-US"/>
              <a:t> Municipal Corporation, and surrounding urban local bodies. This merger created a single municipal corporation to administer the entire Hyderabad metropolitan area.</a:t>
            </a:r>
          </a:p>
        </p:txBody>
      </p:sp>
    </p:spTree>
    <p:extLst>
      <p:ext uri="{BB962C8B-B14F-4D97-AF65-F5344CB8AC3E}">
        <p14:creationId xmlns:p14="http://schemas.microsoft.com/office/powerpoint/2010/main" val="3211642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44178-805C-3E15-A654-A8A300C18EF8}"/>
              </a:ext>
            </a:extLst>
          </p:cNvPr>
          <p:cNvSpPr>
            <a:spLocks noGrp="1"/>
          </p:cNvSpPr>
          <p:nvPr>
            <p:ph type="title"/>
          </p:nvPr>
        </p:nvSpPr>
        <p:spPr>
          <a:xfrm>
            <a:off x="1295402" y="982132"/>
            <a:ext cx="9601196" cy="1303867"/>
          </a:xfrm>
        </p:spPr>
        <p:txBody>
          <a:bodyPr>
            <a:normAutofit/>
          </a:bodyPr>
          <a:lstStyle/>
          <a:p>
            <a:r>
              <a:rPr lang="en-US">
                <a:solidFill>
                  <a:srgbClr val="262626"/>
                </a:solidFill>
              </a:rPr>
              <a:t>History of GHMC</a:t>
            </a:r>
          </a:p>
        </p:txBody>
      </p:sp>
      <p:graphicFrame>
        <p:nvGraphicFramePr>
          <p:cNvPr id="5" name="Content Placeholder 2">
            <a:extLst>
              <a:ext uri="{FF2B5EF4-FFF2-40B4-BE49-F238E27FC236}">
                <a16:creationId xmlns:a16="http://schemas.microsoft.com/office/drawing/2014/main" id="{C2F30D1B-98AF-26D1-C717-BAAF896DFCD9}"/>
              </a:ext>
            </a:extLst>
          </p:cNvPr>
          <p:cNvGraphicFramePr>
            <a:graphicFrameLocks noGrp="1"/>
          </p:cNvGraphicFramePr>
          <p:nvPr>
            <p:ph idx="1"/>
            <p:extLst>
              <p:ext uri="{D42A27DB-BD31-4B8C-83A1-F6EECF244321}">
                <p14:modId xmlns:p14="http://schemas.microsoft.com/office/powerpoint/2010/main" val="2364349045"/>
              </p:ext>
            </p:extLst>
          </p:nvPr>
        </p:nvGraphicFramePr>
        <p:xfrm>
          <a:off x="1295400" y="2649119"/>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66386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04885-A4DE-6A22-AABC-0F26EC7C516E}"/>
              </a:ext>
            </a:extLst>
          </p:cNvPr>
          <p:cNvSpPr>
            <a:spLocks noGrp="1"/>
          </p:cNvSpPr>
          <p:nvPr>
            <p:ph type="title"/>
          </p:nvPr>
        </p:nvSpPr>
        <p:spPr/>
        <p:txBody>
          <a:bodyPr>
            <a:normAutofit fontScale="90000"/>
          </a:bodyPr>
          <a:lstStyle/>
          <a:p>
            <a:r>
              <a:rPr lang="en-US" dirty="0"/>
              <a:t>Thank You</a:t>
            </a:r>
            <a:br>
              <a:rPr lang="en-US" dirty="0"/>
            </a:br>
            <a:endParaRPr lang="en-US" dirty="0"/>
          </a:p>
        </p:txBody>
      </p:sp>
      <p:sp>
        <p:nvSpPr>
          <p:cNvPr id="3" name="Content Placeholder 2">
            <a:extLst>
              <a:ext uri="{FF2B5EF4-FFF2-40B4-BE49-F238E27FC236}">
                <a16:creationId xmlns:a16="http://schemas.microsoft.com/office/drawing/2014/main" id="{F6695320-49AF-5324-B8FC-C03B1F0E41EA}"/>
              </a:ext>
            </a:extLst>
          </p:cNvPr>
          <p:cNvSpPr>
            <a:spLocks noGrp="1"/>
          </p:cNvSpPr>
          <p:nvPr>
            <p:ph idx="1"/>
          </p:nvPr>
        </p:nvSpPr>
        <p:spPr/>
        <p:txBody>
          <a:bodyPr>
            <a:normAutofit lnSpcReduction="10000"/>
          </a:bodyPr>
          <a:lstStyle/>
          <a:p>
            <a:pPr marL="0" indent="0">
              <a:buNone/>
            </a:pPr>
            <a:r>
              <a:rPr lang="en-US" dirty="0"/>
              <a:t>By the maker, Daksh Jakhar,</a:t>
            </a:r>
          </a:p>
          <a:p>
            <a:pPr marL="0" indent="0">
              <a:buNone/>
            </a:pPr>
            <a:r>
              <a:rPr lang="en-US" dirty="0"/>
              <a:t>Thank you for viewing this PPT. Hopefully you weren't bored out of existence.</a:t>
            </a:r>
          </a:p>
          <a:p>
            <a:pPr marL="0" indent="0">
              <a:buNone/>
            </a:pPr>
            <a:r>
              <a:rPr lang="en-US" dirty="0"/>
              <a:t>Also, by the way, for those who were wondering , this </a:t>
            </a:r>
            <a:r>
              <a:rPr lang="en-US" dirty="0" err="1"/>
              <a:t>powerpoint</a:t>
            </a:r>
            <a:r>
              <a:rPr lang="en-US" dirty="0"/>
              <a:t> presentation (or ppt) took exactly 30 minutes to make.</a:t>
            </a:r>
          </a:p>
          <a:p>
            <a:pPr marL="0" indent="0">
              <a:buNone/>
            </a:pPr>
            <a:endParaRPr lang="en-US" dirty="0"/>
          </a:p>
          <a:p>
            <a:pPr marL="0" indent="0">
              <a:buNone/>
            </a:pPr>
            <a:r>
              <a:rPr lang="en-US" dirty="0"/>
              <a:t>Hopefully this PPT is good enough .</a:t>
            </a:r>
          </a:p>
          <a:p>
            <a:pPr marL="0" indent="0">
              <a:buNone/>
            </a:pPr>
            <a:r>
              <a:rPr lang="en-US" dirty="0"/>
              <a:t>Peace out</a:t>
            </a:r>
          </a:p>
        </p:txBody>
      </p:sp>
    </p:spTree>
    <p:extLst>
      <p:ext uri="{BB962C8B-B14F-4D97-AF65-F5344CB8AC3E}">
        <p14:creationId xmlns:p14="http://schemas.microsoft.com/office/powerpoint/2010/main" val="336719782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90</TotalTime>
  <Words>411</Words>
  <Application>Microsoft Office PowerPoint</Application>
  <PresentationFormat>Widescreen</PresentationFormat>
  <Paragraphs>17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Organic</vt:lpstr>
      <vt:lpstr>Municipal Corporations of 3 major cities</vt:lpstr>
      <vt:lpstr>Pune Municipal Corporation Formation:</vt:lpstr>
      <vt:lpstr>History of PMC:</vt:lpstr>
      <vt:lpstr>Jaipur Municipal Corporation. Formation:</vt:lpstr>
      <vt:lpstr>History of JMC</vt:lpstr>
      <vt:lpstr>Greater Hyderabad Municipal Corporation Formation:</vt:lpstr>
      <vt:lpstr>History of GHMC</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Municipal Corporations of 3 major cities</dc:title>
  <dc:creator>Simarjeet Kaur</dc:creator>
  <cp:lastModifiedBy>Simarjeet Kaur</cp:lastModifiedBy>
  <cp:revision>127</cp:revision>
  <dcterms:created xsi:type="dcterms:W3CDTF">2023-10-24T09:35:29Z</dcterms:created>
  <dcterms:modified xsi:type="dcterms:W3CDTF">2023-10-24T15:13:23Z</dcterms:modified>
</cp:coreProperties>
</file>