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351" r:id="rId2"/>
    <p:sldId id="352" r:id="rId3"/>
    <p:sldId id="354" r:id="rId4"/>
    <p:sldId id="363" r:id="rId5"/>
    <p:sldId id="364" r:id="rId6"/>
    <p:sldId id="365" r:id="rId7"/>
    <p:sldId id="366" r:id="rId8"/>
    <p:sldId id="367" r:id="rId9"/>
    <p:sldId id="353" r:id="rId10"/>
    <p:sldId id="369" r:id="rId11"/>
    <p:sldId id="370" r:id="rId12"/>
    <p:sldId id="371" r:id="rId13"/>
    <p:sldId id="372" r:id="rId14"/>
    <p:sldId id="374" r:id="rId15"/>
    <p:sldId id="373" r:id="rId16"/>
  </p:sldIdLst>
  <p:sldSz cx="9144000" cy="6858000" type="screen4x3"/>
  <p:notesSz cx="6858000" cy="9144000"/>
  <p:embeddedFontLst>
    <p:embeddedFont>
      <p:font typeface="Algerian" panose="04020705040A02060702" pitchFamily="82" charset="0"/>
      <p:regular r:id="rId19"/>
    </p:embeddedFont>
    <p:embeddedFont>
      <p:font typeface="Calibri" panose="020F0502020204030204" pitchFamily="34" charset="0"/>
      <p:regular r:id="rId20"/>
      <p:bold r:id="rId21"/>
      <p:italic r:id="rId22"/>
      <p:boldItalic r:id="rId23"/>
    </p:embeddedFont>
    <p:embeddedFont>
      <p:font typeface="华文新魏" panose="02010800040101010101" pitchFamily="2" charset="-122"/>
      <p:regular r:id="rId24"/>
    </p:embeddedFont>
    <p:embeddedFont>
      <p:font typeface="Emmett" pitchFamily="2"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33"/>
    <a:srgbClr val="F15B67"/>
    <a:srgbClr val="26514B"/>
    <a:srgbClr val="FBC852"/>
    <a:srgbClr val="39AEB5"/>
    <a:srgbClr val="85898F"/>
    <a:srgbClr val="EA5541"/>
    <a:srgbClr val="58B69E"/>
    <a:srgbClr val="50B4E7"/>
    <a:srgbClr val="292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7" autoAdjust="0"/>
    <p:restoredTop sz="94660"/>
  </p:normalViewPr>
  <p:slideViewPr>
    <p:cSldViewPr snapToGrid="0">
      <p:cViewPr varScale="1">
        <p:scale>
          <a:sx n="115" d="100"/>
          <a:sy n="115" d="100"/>
        </p:scale>
        <p:origin x="1890" y="102"/>
      </p:cViewPr>
      <p:guideLst/>
    </p:cSldViewPr>
  </p:slideViewPr>
  <p:notesTextViewPr>
    <p:cViewPr>
      <p:scale>
        <a:sx n="1" d="1"/>
        <a:sy n="1" d="1"/>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2017/5/5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6C5B2-0240-4C68-A129-A268E8602E9D}" type="datetimeFigureOut">
              <a:rPr lang="en-US" smtClean="0"/>
              <a:t>5/5/2017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6200-15D8-4533-8096-E953776B0B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15</a:t>
            </a:fld>
            <a:endParaRPr lang="en-US"/>
          </a:p>
        </p:txBody>
      </p:sp>
    </p:spTree>
    <p:extLst>
      <p:ext uri="{BB962C8B-B14F-4D97-AF65-F5344CB8AC3E}">
        <p14:creationId xmlns:p14="http://schemas.microsoft.com/office/powerpoint/2010/main" val="300679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5" name="Rectangle 4"/>
          <p:cNvSpPr/>
          <p:nvPr userDrawn="1"/>
        </p:nvSpPr>
        <p:spPr>
          <a:xfrm>
            <a:off x="0" y="0"/>
            <a:ext cx="9144000" cy="58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lvl1pPr>
          </a:lstStyle>
          <a:p>
            <a:r>
              <a:rPr lang="en-US" smtClean="0"/>
              <a:t>TITLE HERE</a:t>
            </a:r>
            <a:endParaRPr lang="en-US" dirty="0"/>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tx2">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652227" y="6119159"/>
            <a:ext cx="2802467" cy="491068"/>
          </a:xfrm>
          <a:prstGeom prst="rect">
            <a:avLst/>
          </a:prstGeom>
        </p:spPr>
        <p:txBody>
          <a:bodyPr/>
          <a:lstStyle>
            <a:lvl1pPr algn="l">
              <a:defRPr sz="900">
                <a:solidFill>
                  <a:schemeClr val="bg1">
                    <a:alpha val="70000"/>
                  </a:schemeClr>
                </a:solidFill>
              </a:defRPr>
            </a:lvl1pPr>
          </a:lstStyle>
          <a:p>
            <a:r>
              <a:rPr lang="en-US" dirty="0" smtClean="0"/>
              <a:t>Converting your business from Good to Great.</a:t>
            </a:r>
            <a:endParaRPr lang="en-US" dirty="0"/>
          </a:p>
        </p:txBody>
      </p: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solidFill>
                  <a:schemeClr val="bg1"/>
                </a:solidFill>
              </a:defRPr>
            </a:lvl1pPr>
          </a:lstStyle>
          <a:p>
            <a:r>
              <a:rPr lang="en-US" dirty="0" smtClean="0"/>
              <a:t>TITLE HERE</a:t>
            </a:r>
            <a:endParaRPr lang="en-US" dirty="0"/>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bg1">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652227" y="6119159"/>
            <a:ext cx="2802467" cy="491068"/>
          </a:xfrm>
          <a:prstGeom prst="rect">
            <a:avLst/>
          </a:prstGeom>
        </p:spPr>
        <p:txBody>
          <a:bodyPr/>
          <a:lstStyle>
            <a:lvl1pPr algn="l">
              <a:defRPr sz="900">
                <a:solidFill>
                  <a:schemeClr val="bg1">
                    <a:alpha val="70000"/>
                  </a:schemeClr>
                </a:solidFill>
              </a:defRPr>
            </a:lvl1pPr>
          </a:lstStyle>
          <a:p>
            <a:r>
              <a:rPr lang="en-US" dirty="0" smtClean="0"/>
              <a:t>Converting your business from Good to Great.</a:t>
            </a:r>
            <a:endParaRPr lang="en-US" dirty="0"/>
          </a:p>
        </p:txBody>
      </p: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p:bg>
      <p:bgPr>
        <a:solidFill>
          <a:schemeClr val="tx2"/>
        </a:solidFill>
        <a:effectLst/>
      </p:bgPr>
    </p:bg>
    <p:spTree>
      <p:nvGrpSpPr>
        <p:cNvPr id="1" name=""/>
        <p:cNvGrpSpPr/>
        <p:nvPr/>
      </p:nvGrpSpPr>
      <p:grpSpPr>
        <a:xfrm>
          <a:off x="0" y="0"/>
          <a:ext cx="0" cy="0"/>
          <a:chOff x="0" y="0"/>
          <a:chExt cx="0" cy="0"/>
        </a:xfrm>
      </p:grpSpPr>
      <p:sp>
        <p:nvSpPr>
          <p:cNvPr id="103"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hasCustomPrompt="1"/>
          </p:nvPr>
        </p:nvSpPr>
        <p:spPr>
          <a:xfrm>
            <a:off x="1331913" y="1332802"/>
            <a:ext cx="6480175" cy="593682"/>
          </a:xfrm>
        </p:spPr>
        <p:txBody>
          <a:bodyPr anchor="b"/>
          <a:lstStyle>
            <a:lvl1pPr>
              <a:defRPr sz="4000">
                <a:solidFill>
                  <a:schemeClr val="bg1"/>
                </a:solidFill>
              </a:defRPr>
            </a:lvl1pPr>
          </a:lstStyle>
          <a:p>
            <a:r>
              <a:rPr lang="en-US" dirty="0" smtClean="0"/>
              <a:t>Contents</a:t>
            </a:r>
            <a:endParaRPr lang="en-US" dirty="0"/>
          </a:p>
        </p:txBody>
      </p:sp>
      <p:cxnSp>
        <p:nvCxnSpPr>
          <p:cNvPr id="19" name="Straight Connector 18"/>
          <p:cNvCxnSpPr/>
          <p:nvPr userDrawn="1"/>
        </p:nvCxnSpPr>
        <p:spPr>
          <a:xfrm>
            <a:off x="1331913" y="2053966"/>
            <a:ext cx="6480175" cy="0"/>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Text Placeholder 22"/>
          <p:cNvSpPr>
            <a:spLocks noGrp="1"/>
          </p:cNvSpPr>
          <p:nvPr>
            <p:ph type="body" sz="quarter" idx="11" hasCustomPrompt="1"/>
          </p:nvPr>
        </p:nvSpPr>
        <p:spPr>
          <a:xfrm>
            <a:off x="1331913" y="3049226"/>
            <a:ext cx="6480175" cy="2207099"/>
          </a:xfrm>
        </p:spPr>
        <p:txBody>
          <a:bodyPr lIns="0" tIns="0" rIns="0" bIns="0">
            <a:noAutofit/>
          </a:bodyPr>
          <a:lstStyle>
            <a:lvl1pPr>
              <a:lnSpc>
                <a:spcPct val="100000"/>
              </a:lnSpc>
              <a:spcBef>
                <a:spcPts val="1300"/>
              </a:spcBef>
              <a:defRPr sz="1400" b="0">
                <a:solidFill>
                  <a:schemeClr val="bg1">
                    <a:alpha val="80000"/>
                  </a:schemeClr>
                </a:solidFill>
              </a:defRPr>
            </a:lvl1pPr>
            <a:lvl2pPr>
              <a:defRPr sz="1400"/>
            </a:lvl2pPr>
            <a:lvl3pPr>
              <a:defRPr sz="1400"/>
            </a:lvl3pPr>
            <a:lvl4pPr>
              <a:defRPr sz="1400"/>
            </a:lvl4pPr>
            <a:lvl5pPr>
              <a:defRPr sz="1400"/>
            </a:lvl5pPr>
          </a:lstStyle>
          <a:p>
            <a:pPr lvl="0"/>
            <a:r>
              <a:rPr lang="en-US" dirty="0" smtClean="0"/>
              <a:t>1) Insert Your Text Here</a:t>
            </a:r>
            <a:endParaRPr lang="en-US" dirty="0"/>
          </a:p>
        </p:txBody>
      </p:sp>
      <p:sp>
        <p:nvSpPr>
          <p:cNvPr id="5" name="Rectangle 4"/>
          <p:cNvSpPr/>
          <p:nvPr userDrawn="1"/>
        </p:nvSpPr>
        <p:spPr>
          <a:xfrm>
            <a:off x="0" y="6714000"/>
            <a:ext cx="9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588" y="908050"/>
            <a:ext cx="790575" cy="1831975"/>
            <a:chOff x="4952858" y="1717675"/>
            <a:chExt cx="1016000" cy="2339975"/>
          </a:xfrm>
        </p:grpSpPr>
        <p:grpSp>
          <p:nvGrpSpPr>
            <p:cNvPr id="24" name="Group 23"/>
            <p:cNvGrpSpPr/>
            <p:nvPr userDrawn="1"/>
          </p:nvGrpSpPr>
          <p:grpSpPr>
            <a:xfrm>
              <a:off x="4952858" y="3181350"/>
              <a:ext cx="1016000" cy="584200"/>
              <a:chOff x="3413126" y="3181350"/>
              <a:chExt cx="1016000" cy="584200"/>
            </a:xfrm>
          </p:grpSpPr>
          <p:sp>
            <p:nvSpPr>
              <p:cNvPr id="61"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2"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3"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4"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4952858" y="2889250"/>
              <a:ext cx="508000" cy="584200"/>
              <a:chOff x="3413126" y="2889250"/>
              <a:chExt cx="508000" cy="584200"/>
            </a:xfrm>
          </p:grpSpPr>
          <p:sp>
            <p:nvSpPr>
              <p:cNvPr id="59"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58" y="2305050"/>
              <a:ext cx="508000" cy="584200"/>
              <a:chOff x="3413126" y="2305050"/>
              <a:chExt cx="508000" cy="584200"/>
            </a:xfrm>
          </p:grpSpPr>
          <p:sp>
            <p:nvSpPr>
              <p:cNvPr id="57"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5460858" y="2889250"/>
              <a:ext cx="508000" cy="584200"/>
              <a:chOff x="3921126" y="2889250"/>
              <a:chExt cx="508000" cy="584200"/>
            </a:xfrm>
          </p:grpSpPr>
          <p:sp>
            <p:nvSpPr>
              <p:cNvPr id="55"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3473450"/>
              <a:ext cx="508000" cy="584200"/>
              <a:chOff x="3413126" y="3473450"/>
              <a:chExt cx="508000" cy="584200"/>
            </a:xfrm>
          </p:grpSpPr>
          <p:sp>
            <p:nvSpPr>
              <p:cNvPr id="53"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4"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5460858" y="2305050"/>
              <a:ext cx="508000" cy="584200"/>
              <a:chOff x="3921126" y="2305050"/>
              <a:chExt cx="508000" cy="584200"/>
            </a:xfrm>
          </p:grpSpPr>
          <p:sp>
            <p:nvSpPr>
              <p:cNvPr id="51"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52"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8" name="Group 37"/>
            <p:cNvGrpSpPr/>
            <p:nvPr userDrawn="1"/>
          </p:nvGrpSpPr>
          <p:grpSpPr>
            <a:xfrm>
              <a:off x="4952858" y="2597150"/>
              <a:ext cx="1016000" cy="584200"/>
              <a:chOff x="3413126" y="2597150"/>
              <a:chExt cx="1016000" cy="584200"/>
            </a:xfrm>
          </p:grpSpPr>
          <p:sp>
            <p:nvSpPr>
              <p:cNvPr id="47"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8"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50"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9" name="Group 38"/>
            <p:cNvGrpSpPr/>
            <p:nvPr userDrawn="1"/>
          </p:nvGrpSpPr>
          <p:grpSpPr>
            <a:xfrm>
              <a:off x="4952858" y="2012950"/>
              <a:ext cx="1016000" cy="584200"/>
              <a:chOff x="3413126" y="2012950"/>
              <a:chExt cx="1016000" cy="584200"/>
            </a:xfrm>
          </p:grpSpPr>
          <p:sp>
            <p:nvSpPr>
              <p:cNvPr id="43"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40" name="Group 39"/>
            <p:cNvGrpSpPr/>
            <p:nvPr userDrawn="1"/>
          </p:nvGrpSpPr>
          <p:grpSpPr>
            <a:xfrm>
              <a:off x="4952858" y="1717675"/>
              <a:ext cx="508000" cy="587375"/>
              <a:chOff x="3413126" y="1717675"/>
              <a:chExt cx="508000" cy="587375"/>
            </a:xfrm>
          </p:grpSpPr>
          <p:sp>
            <p:nvSpPr>
              <p:cNvPr id="41"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42"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7" name="Group 66"/>
          <p:cNvGrpSpPr/>
          <p:nvPr userDrawn="1"/>
        </p:nvGrpSpPr>
        <p:grpSpPr>
          <a:xfrm flipH="1">
            <a:off x="8353425" y="908050"/>
            <a:ext cx="790575" cy="1831975"/>
            <a:chOff x="4952858" y="1717675"/>
            <a:chExt cx="1016000" cy="2339975"/>
          </a:xfrm>
        </p:grpSpPr>
        <p:grpSp>
          <p:nvGrpSpPr>
            <p:cNvPr id="68" name="Group 67"/>
            <p:cNvGrpSpPr/>
            <p:nvPr userDrawn="1"/>
          </p:nvGrpSpPr>
          <p:grpSpPr>
            <a:xfrm>
              <a:off x="4952858" y="3181350"/>
              <a:ext cx="1016000" cy="584200"/>
              <a:chOff x="3413126" y="3181350"/>
              <a:chExt cx="1016000" cy="584200"/>
            </a:xfrm>
          </p:grpSpPr>
          <p:sp>
            <p:nvSpPr>
              <p:cNvPr id="97"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8"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9"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100"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889250"/>
              <a:ext cx="508000" cy="584200"/>
              <a:chOff x="3413126" y="2889250"/>
              <a:chExt cx="508000" cy="584200"/>
            </a:xfrm>
          </p:grpSpPr>
          <p:sp>
            <p:nvSpPr>
              <p:cNvPr id="95"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6"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305050"/>
              <a:ext cx="508000" cy="584200"/>
              <a:chOff x="3413126" y="2305050"/>
              <a:chExt cx="508000" cy="584200"/>
            </a:xfrm>
          </p:grpSpPr>
          <p:sp>
            <p:nvSpPr>
              <p:cNvPr id="93"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5460858" y="2889250"/>
              <a:ext cx="508000" cy="584200"/>
              <a:chOff x="3921126" y="2889250"/>
              <a:chExt cx="508000" cy="584200"/>
            </a:xfrm>
          </p:grpSpPr>
          <p:sp>
            <p:nvSpPr>
              <p:cNvPr id="91"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92"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72" name="Group 71"/>
            <p:cNvGrpSpPr/>
            <p:nvPr userDrawn="1"/>
          </p:nvGrpSpPr>
          <p:grpSpPr>
            <a:xfrm>
              <a:off x="4952858" y="3473450"/>
              <a:ext cx="508000" cy="584200"/>
              <a:chOff x="3413126" y="3473450"/>
              <a:chExt cx="508000" cy="584200"/>
            </a:xfrm>
          </p:grpSpPr>
          <p:sp>
            <p:nvSpPr>
              <p:cNvPr id="89"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90"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73" name="Group 72"/>
            <p:cNvGrpSpPr/>
            <p:nvPr userDrawn="1"/>
          </p:nvGrpSpPr>
          <p:grpSpPr>
            <a:xfrm>
              <a:off x="5460858" y="2305050"/>
              <a:ext cx="508000" cy="584200"/>
              <a:chOff x="3921126" y="2305050"/>
              <a:chExt cx="508000" cy="584200"/>
            </a:xfrm>
          </p:grpSpPr>
          <p:sp>
            <p:nvSpPr>
              <p:cNvPr id="87"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74" name="Group 73"/>
            <p:cNvGrpSpPr/>
            <p:nvPr userDrawn="1"/>
          </p:nvGrpSpPr>
          <p:grpSpPr>
            <a:xfrm>
              <a:off x="4952858" y="2597150"/>
              <a:ext cx="1016000" cy="584200"/>
              <a:chOff x="3413126" y="2597150"/>
              <a:chExt cx="1016000" cy="584200"/>
            </a:xfrm>
          </p:grpSpPr>
          <p:sp>
            <p:nvSpPr>
              <p:cNvPr id="83"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4"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6"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5" name="Group 74"/>
            <p:cNvGrpSpPr/>
            <p:nvPr userDrawn="1"/>
          </p:nvGrpSpPr>
          <p:grpSpPr>
            <a:xfrm>
              <a:off x="4952858" y="2012950"/>
              <a:ext cx="1016000" cy="584200"/>
              <a:chOff x="3413126" y="2012950"/>
              <a:chExt cx="1016000" cy="584200"/>
            </a:xfrm>
          </p:grpSpPr>
          <p:sp>
            <p:nvSpPr>
              <p:cNvPr id="79"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2"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6" name="Group 75"/>
            <p:cNvGrpSpPr/>
            <p:nvPr userDrawn="1"/>
          </p:nvGrpSpPr>
          <p:grpSpPr>
            <a:xfrm>
              <a:off x="4952858" y="1717675"/>
              <a:ext cx="508000" cy="587375"/>
              <a:chOff x="3413126" y="1717675"/>
              <a:chExt cx="508000" cy="587375"/>
            </a:xfrm>
          </p:grpSpPr>
          <p:sp>
            <p:nvSpPr>
              <p:cNvPr id="77"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8"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1"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grpSp>
        <p:nvGrpSpPr>
          <p:cNvPr id="22" name="Group 21"/>
          <p:cNvGrpSpPr/>
          <p:nvPr userDrawn="1"/>
        </p:nvGrpSpPr>
        <p:grpSpPr>
          <a:xfrm>
            <a:off x="1588" y="0"/>
            <a:ext cx="2159000" cy="2495550"/>
            <a:chOff x="1588" y="4134014"/>
            <a:chExt cx="1016000" cy="1168400"/>
          </a:xfrm>
        </p:grpSpPr>
        <p:grpSp>
          <p:nvGrpSpPr>
            <p:cNvPr id="42" name="Group 41"/>
            <p:cNvGrpSpPr/>
            <p:nvPr userDrawn="1"/>
          </p:nvGrpSpPr>
          <p:grpSpPr>
            <a:xfrm>
              <a:off x="1588" y="4426114"/>
              <a:ext cx="1016000" cy="584200"/>
              <a:chOff x="3413126" y="3181350"/>
              <a:chExt cx="1016000" cy="584200"/>
            </a:xfrm>
          </p:grpSpPr>
          <p:sp>
            <p:nvSpPr>
              <p:cNvPr id="54"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43" name="Group 42"/>
            <p:cNvGrpSpPr/>
            <p:nvPr userDrawn="1"/>
          </p:nvGrpSpPr>
          <p:grpSpPr>
            <a:xfrm>
              <a:off x="1588" y="4134014"/>
              <a:ext cx="508000" cy="584200"/>
              <a:chOff x="3413126" y="2889250"/>
              <a:chExt cx="508000" cy="584200"/>
            </a:xfrm>
          </p:grpSpPr>
          <p:sp>
            <p:nvSpPr>
              <p:cNvPr id="52"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44" name="Group 43"/>
            <p:cNvGrpSpPr/>
            <p:nvPr userDrawn="1"/>
          </p:nvGrpSpPr>
          <p:grpSpPr>
            <a:xfrm>
              <a:off x="509588" y="4134014"/>
              <a:ext cx="508000" cy="584200"/>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45" name="Group 44"/>
            <p:cNvGrpSpPr/>
            <p:nvPr userDrawn="1"/>
          </p:nvGrpSpPr>
          <p:grpSpPr>
            <a:xfrm>
              <a:off x="1588" y="4718214"/>
              <a:ext cx="508000" cy="584200"/>
              <a:chOff x="3413126" y="3473450"/>
              <a:chExt cx="508000" cy="584200"/>
            </a:xfrm>
          </p:grpSpPr>
          <p:sp>
            <p:nvSpPr>
              <p:cNvPr id="48"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sp>
          <p:nvSpPr>
            <p:cNvPr id="46" name="Freeform 59"/>
            <p:cNvSpPr/>
            <p:nvPr userDrawn="1"/>
          </p:nvSpPr>
          <p:spPr bwMode="auto">
            <a:xfrm>
              <a:off x="509588" y="4134014"/>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0"/>
            <p:cNvSpPr/>
            <p:nvPr userDrawn="1"/>
          </p:nvSpPr>
          <p:spPr bwMode="auto">
            <a:xfrm>
              <a:off x="1588" y="4134014"/>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23" name="Group 22"/>
          <p:cNvGrpSpPr/>
          <p:nvPr userDrawn="1"/>
        </p:nvGrpSpPr>
        <p:grpSpPr>
          <a:xfrm flipH="1">
            <a:off x="6985001" y="4362450"/>
            <a:ext cx="2159000" cy="2495550"/>
            <a:chOff x="1588" y="2962439"/>
            <a:chExt cx="1016000" cy="1171575"/>
          </a:xfrm>
        </p:grpSpPr>
        <p:grpSp>
          <p:nvGrpSpPr>
            <p:cNvPr id="24" name="Group 23"/>
            <p:cNvGrpSpPr/>
            <p:nvPr userDrawn="1"/>
          </p:nvGrpSpPr>
          <p:grpSpPr>
            <a:xfrm>
              <a:off x="1588" y="3549814"/>
              <a:ext cx="508000" cy="584200"/>
              <a:chOff x="3413126" y="2305050"/>
              <a:chExt cx="508000" cy="584200"/>
            </a:xfrm>
          </p:grpSpPr>
          <p:sp>
            <p:nvSpPr>
              <p:cNvPr id="40"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509588" y="3549814"/>
              <a:ext cx="508000" cy="584200"/>
              <a:chOff x="3921126" y="2305050"/>
              <a:chExt cx="508000" cy="584200"/>
            </a:xfrm>
          </p:grpSpPr>
          <p:sp>
            <p:nvSpPr>
              <p:cNvPr id="3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3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sp>
          <p:nvSpPr>
            <p:cNvPr id="26" name="Freeform 58"/>
            <p:cNvSpPr/>
            <p:nvPr userDrawn="1"/>
          </p:nvSpPr>
          <p:spPr bwMode="auto">
            <a:xfrm>
              <a:off x="1588" y="3841914"/>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27" name="Freeform 62"/>
            <p:cNvSpPr/>
            <p:nvPr userDrawn="1"/>
          </p:nvSpPr>
          <p:spPr bwMode="auto">
            <a:xfrm>
              <a:off x="509588" y="3841914"/>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nvGrpSpPr>
            <p:cNvPr id="28" name="Group 27"/>
            <p:cNvGrpSpPr/>
            <p:nvPr userDrawn="1"/>
          </p:nvGrpSpPr>
          <p:grpSpPr>
            <a:xfrm>
              <a:off x="1588" y="3257714"/>
              <a:ext cx="1016000" cy="584200"/>
              <a:chOff x="3413126" y="2012950"/>
              <a:chExt cx="1016000" cy="584200"/>
            </a:xfrm>
          </p:grpSpPr>
          <p:sp>
            <p:nvSpPr>
              <p:cNvPr id="32"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3"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4"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5"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1588" y="2962439"/>
              <a:ext cx="508000" cy="587375"/>
              <a:chOff x="3413126" y="1717675"/>
              <a:chExt cx="508000" cy="587375"/>
            </a:xfrm>
          </p:grpSpPr>
          <p:sp>
            <p:nvSpPr>
              <p:cNvPr id="30"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1"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
        <p:nvSpPr>
          <p:cNvPr id="2" name="Title 1"/>
          <p:cNvSpPr>
            <a:spLocks noGrp="1"/>
          </p:cNvSpPr>
          <p:nvPr userDrawn="1">
            <p:ph type="title" hasCustomPrompt="1"/>
          </p:nvPr>
        </p:nvSpPr>
        <p:spPr>
          <a:xfrm>
            <a:off x="611188" y="1778356"/>
            <a:ext cx="7921625" cy="1664224"/>
          </a:xfrm>
        </p:spPr>
        <p:txBody>
          <a:bodyPr anchor="b"/>
          <a:lstStyle>
            <a:lvl1pPr algn="ctr">
              <a:lnSpc>
                <a:spcPts val="4300"/>
              </a:lnSpc>
              <a:defRPr sz="3600" baseline="0">
                <a:solidFill>
                  <a:schemeClr val="bg1"/>
                </a:solidFill>
              </a:defRPr>
            </a:lvl1pPr>
          </a:lstStyle>
          <a:p>
            <a:r>
              <a:rPr lang="en-US" dirty="0" smtClean="0"/>
              <a:t>Insert Your</a:t>
            </a:r>
            <a:br>
              <a:rPr lang="en-US" dirty="0" smtClean="0"/>
            </a:br>
            <a:r>
              <a:rPr lang="en-US" dirty="0" smtClean="0"/>
              <a:t>Section Break Title</a:t>
            </a:r>
            <a:endParaRPr lang="en-US" dirty="0"/>
          </a:p>
        </p:txBody>
      </p:sp>
      <p:cxnSp>
        <p:nvCxnSpPr>
          <p:cNvPr id="37" name="Straight Connector 36"/>
          <p:cNvCxnSpPr/>
          <p:nvPr userDrawn="1"/>
        </p:nvCxnSpPr>
        <p:spPr>
          <a:xfrm>
            <a:off x="4403492" y="3661031"/>
            <a:ext cx="3370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38"/>
          <p:cNvSpPr>
            <a:spLocks noGrp="1"/>
          </p:cNvSpPr>
          <p:nvPr userDrawn="1">
            <p:ph type="body" sz="quarter" idx="10" hasCustomPrompt="1"/>
          </p:nvPr>
        </p:nvSpPr>
        <p:spPr>
          <a:xfrm>
            <a:off x="611188" y="3917306"/>
            <a:ext cx="7921625" cy="996950"/>
          </a:xfr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defRPr lang="en-US" sz="1300" kern="1200" baseline="0" dirty="0" smtClean="0">
                <a:solidFill>
                  <a:schemeClr val="bg2"/>
                </a:solidFill>
                <a:latin typeface="+mn-lt"/>
                <a:ea typeface="+mn-ea"/>
                <a:cs typeface="+mn-cs"/>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en-US" dirty="0" smtClean="0"/>
              <a:t>Insert Your Title Here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Insert Title Here</a:t>
            </a:r>
            <a:endParaRPr lang="en-US" dirty="0"/>
          </a:p>
        </p:txBody>
      </p:sp>
      <p:sp>
        <p:nvSpPr>
          <p:cNvPr id="3" name="Date Placeholder 2"/>
          <p:cNvSpPr>
            <a:spLocks noGrp="1"/>
          </p:cNvSpPr>
          <p:nvPr>
            <p:ph type="dt" sz="half" idx="10"/>
          </p:nvPr>
        </p:nvSpPr>
        <p:spPr/>
        <p:txBody>
          <a:bodyPr/>
          <a:lstStyle/>
          <a:p>
            <a:fld id="{08B03930-8964-4F2B-8987-9D77E9D58696}" type="datetime1">
              <a:rPr lang="en-US" smtClean="0"/>
              <a:t>5/5/2017</a:t>
            </a:fld>
            <a:endParaRPr lang="en-US"/>
          </a:p>
        </p:txBody>
      </p:sp>
      <p:sp>
        <p:nvSpPr>
          <p:cNvPr id="4" name="Footer Placeholder 3"/>
          <p:cNvSpPr>
            <a:spLocks noGrp="1"/>
          </p:cNvSpPr>
          <p:nvPr>
            <p:ph type="ftr" sz="quarter" idx="11"/>
          </p:nvPr>
        </p:nvSpPr>
        <p:spPr>
          <a:xfrm>
            <a:off x="5520266" y="6366933"/>
            <a:ext cx="2802467" cy="491068"/>
          </a:xfrm>
          <a:prstGeom prst="rect">
            <a:avLst/>
          </a:prstGeom>
        </p:spPr>
        <p:txBody>
          <a:bodyPr/>
          <a:lstStyle/>
          <a:p>
            <a:r>
              <a:rPr lang="en-US" smtClean="0"/>
              <a:t>Converting your business from Good to Great.</a:t>
            </a:r>
            <a:endParaRPr lang="en-US"/>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t>‹#›</a:t>
            </a:fld>
            <a:endParaRPr lang="en-US" dirty="0"/>
          </a:p>
        </p:txBody>
      </p:sp>
      <p:sp>
        <p:nvSpPr>
          <p:cNvPr id="25" name="Text Placeholder 24"/>
          <p:cNvSpPr>
            <a:spLocks noGrp="1"/>
          </p:cNvSpPr>
          <p:nvPr>
            <p:ph type="body" sz="quarter" idx="13"/>
          </p:nvPr>
        </p:nvSpPr>
        <p:spPr>
          <a:xfrm>
            <a:off x="611188" y="808384"/>
            <a:ext cx="7921625" cy="360892"/>
          </a:xfrm>
        </p:spPr>
        <p:txBody>
          <a:bodyPr lIns="0" tIns="0" rIns="0" bIns="0">
            <a:noAutofit/>
          </a:bodyPr>
          <a:lstStyle>
            <a:lvl1pPr marL="0" indent="0" algn="l">
              <a:lnSpc>
                <a:spcPct val="100000"/>
              </a:lnSpc>
              <a:spcBef>
                <a:spcPts val="0"/>
              </a:spcBef>
              <a:buNone/>
              <a:defRPr sz="1100">
                <a:solidFill>
                  <a:schemeClr val="tx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smtClean="0"/>
              <a:t>Click to edit Master text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tx2"/>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0" name="Rectangle 61"/>
          <p:cNvSpPr>
            <a:spLocks noChangeArrowheads="1"/>
          </p:cNvSpPr>
          <p:nvPr userDrawn="1"/>
        </p:nvSpPr>
        <p:spPr bwMode="auto">
          <a:xfrm>
            <a:off x="1588" y="0"/>
            <a:ext cx="9140825" cy="1016000"/>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61" name="Freeform 62"/>
          <p:cNvSpPr/>
          <p:nvPr userDrawn="1"/>
        </p:nvSpPr>
        <p:spPr bwMode="auto">
          <a:xfrm>
            <a:off x="1588" y="0"/>
            <a:ext cx="9140825" cy="1260475"/>
          </a:xfrm>
          <a:custGeom>
            <a:avLst/>
            <a:gdLst>
              <a:gd name="T0" fmla="*/ 5758 w 5758"/>
              <a:gd name="T1" fmla="*/ 0 h 794"/>
              <a:gd name="T2" fmla="*/ 5758 w 5758"/>
              <a:gd name="T3" fmla="*/ 794 h 794"/>
              <a:gd name="T4" fmla="*/ 230 w 5758"/>
              <a:gd name="T5" fmla="*/ 794 h 794"/>
              <a:gd name="T6" fmla="*/ 0 w 5758"/>
              <a:gd name="T7" fmla="*/ 396 h 794"/>
              <a:gd name="T8" fmla="*/ 0 w 5758"/>
              <a:gd name="T9" fmla="*/ 0 h 794"/>
              <a:gd name="T10" fmla="*/ 5758 w 5758"/>
              <a:gd name="T11" fmla="*/ 0 h 794"/>
            </a:gdLst>
            <a:ahLst/>
            <a:cxnLst>
              <a:cxn ang="0">
                <a:pos x="T0" y="T1"/>
              </a:cxn>
              <a:cxn ang="0">
                <a:pos x="T2" y="T3"/>
              </a:cxn>
              <a:cxn ang="0">
                <a:pos x="T4" y="T5"/>
              </a:cxn>
              <a:cxn ang="0">
                <a:pos x="T6" y="T7"/>
              </a:cxn>
              <a:cxn ang="0">
                <a:pos x="T8" y="T9"/>
              </a:cxn>
              <a:cxn ang="0">
                <a:pos x="T10" y="T11"/>
              </a:cxn>
            </a:cxnLst>
            <a:rect l="0" t="0" r="r" b="b"/>
            <a:pathLst>
              <a:path w="5758" h="794">
                <a:moveTo>
                  <a:pt x="5758" y="0"/>
                </a:moveTo>
                <a:lnTo>
                  <a:pt x="5758" y="794"/>
                </a:lnTo>
                <a:lnTo>
                  <a:pt x="230" y="794"/>
                </a:lnTo>
                <a:lnTo>
                  <a:pt x="0" y="396"/>
                </a:lnTo>
                <a:lnTo>
                  <a:pt x="0" y="0"/>
                </a:lnTo>
                <a:lnTo>
                  <a:pt x="575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2" name="Title Placeholder 1"/>
          <p:cNvSpPr>
            <a:spLocks noGrp="1"/>
          </p:cNvSpPr>
          <p:nvPr>
            <p:ph type="title"/>
          </p:nvPr>
        </p:nvSpPr>
        <p:spPr>
          <a:xfrm>
            <a:off x="611188" y="178063"/>
            <a:ext cx="7921625" cy="593682"/>
          </a:xfrm>
          <a:prstGeom prst="rect">
            <a:avLst/>
          </a:prstGeom>
        </p:spPr>
        <p:txBody>
          <a:bodyPr vert="horz" lIns="0" tIns="0" rIns="0" bIns="0" rtlCol="0" anchor="ctr">
            <a:noAutofit/>
          </a:bodyPr>
          <a:lstStyle/>
          <a:p>
            <a:r>
              <a:rPr lang="en-US" dirty="0" smtClean="0"/>
              <a:t>Insert Title Here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534B-5F7E-4CF7-8EDB-478AC5BDFBC6}" type="datetime1">
              <a:rPr lang="en-US" smtClean="0"/>
              <a:t>5/5/2017</a:t>
            </a:fld>
            <a:endParaRPr lang="en-US"/>
          </a:p>
        </p:txBody>
      </p:sp>
      <p:sp>
        <p:nvSpPr>
          <p:cNvPr id="6" name="Slide Number Placeholder 5"/>
          <p:cNvSpPr>
            <a:spLocks noGrp="1"/>
          </p:cNvSpPr>
          <p:nvPr>
            <p:ph type="sldNum" sz="quarter" idx="4"/>
          </p:nvPr>
        </p:nvSpPr>
        <p:spPr>
          <a:xfrm>
            <a:off x="8246533" y="6366933"/>
            <a:ext cx="429683" cy="491068"/>
          </a:xfrm>
          <a:prstGeom prst="rect">
            <a:avLst/>
          </a:prstGeom>
        </p:spPr>
        <p:txBody>
          <a:bodyPr vert="horz" lIns="0" tIns="0" rIns="0" bIns="0" rtlCol="0" anchor="ctr"/>
          <a:lstStyle>
            <a:lvl1pPr algn="ctr">
              <a:defRPr sz="900" b="0">
                <a:solidFill>
                  <a:schemeClr val="bg2"/>
                </a:solidFill>
              </a:defRPr>
            </a:lvl1pPr>
          </a:lstStyle>
          <a:p>
            <a:fld id="{8409FBBB-C588-4B8D-A7FF-E25C81CC24C8}" type="slidenum">
              <a:rPr lang="en-US" smtClean="0"/>
              <a:t>‹#›</a:t>
            </a:fld>
            <a:endParaRPr lang="en-US" dirty="0"/>
          </a:p>
        </p:txBody>
      </p:sp>
      <p:grpSp>
        <p:nvGrpSpPr>
          <p:cNvPr id="26" name="Group 25"/>
          <p:cNvGrpSpPr/>
          <p:nvPr userDrawn="1"/>
        </p:nvGrpSpPr>
        <p:grpSpPr>
          <a:xfrm rot="5400000">
            <a:off x="7420769" y="-459581"/>
            <a:ext cx="1262063" cy="2181225"/>
            <a:chOff x="4952858" y="2305049"/>
            <a:chExt cx="1016004" cy="1752601"/>
          </a:xfrm>
        </p:grpSpPr>
        <p:grpSp>
          <p:nvGrpSpPr>
            <p:cNvPr id="27" name="Group 26"/>
            <p:cNvGrpSpPr/>
            <p:nvPr userDrawn="1"/>
          </p:nvGrpSpPr>
          <p:grpSpPr>
            <a:xfrm>
              <a:off x="4952858" y="3181347"/>
              <a:ext cx="1016000" cy="584200"/>
              <a:chOff x="3413126" y="3181350"/>
              <a:chExt cx="1016000" cy="584200"/>
            </a:xfrm>
          </p:grpSpPr>
          <p:sp>
            <p:nvSpPr>
              <p:cNvPr id="56"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8" name="Group 27"/>
            <p:cNvGrpSpPr/>
            <p:nvPr userDrawn="1"/>
          </p:nvGrpSpPr>
          <p:grpSpPr>
            <a:xfrm>
              <a:off x="4952859" y="2889248"/>
              <a:ext cx="508001" cy="584199"/>
              <a:chOff x="3413126" y="2889250"/>
              <a:chExt cx="508000" cy="584200"/>
            </a:xfrm>
          </p:grpSpPr>
          <p:sp>
            <p:nvSpPr>
              <p:cNvPr id="54"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4952859" y="2305049"/>
              <a:ext cx="508001" cy="584199"/>
              <a:chOff x="3413126" y="2305050"/>
              <a:chExt cx="508000" cy="584200"/>
            </a:xfrm>
          </p:grpSpPr>
          <p:sp>
            <p:nvSpPr>
              <p:cNvPr id="52"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5460858" y="2889248"/>
              <a:ext cx="508001" cy="584199"/>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3473448"/>
              <a:ext cx="508002" cy="584202"/>
              <a:chOff x="3413126" y="3473448"/>
              <a:chExt cx="508002" cy="584202"/>
            </a:xfrm>
          </p:grpSpPr>
          <p:sp>
            <p:nvSpPr>
              <p:cNvPr id="48" name="Freeform 51"/>
              <p:cNvSpPr/>
              <p:nvPr userDrawn="1"/>
            </p:nvSpPr>
            <p:spPr bwMode="auto">
              <a:xfrm>
                <a:off x="3413127" y="3473448"/>
                <a:ext cx="508001"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305049"/>
              <a:ext cx="508001" cy="584199"/>
              <a:chOff x="3921126" y="2305050"/>
              <a:chExt cx="508000" cy="584200"/>
            </a:xfrm>
          </p:grpSpPr>
          <p:sp>
            <p:nvSpPr>
              <p:cNvPr id="4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2597150"/>
              <a:ext cx="1016000" cy="584200"/>
              <a:chOff x="3413126" y="2597150"/>
              <a:chExt cx="1016000" cy="584200"/>
            </a:xfrm>
          </p:grpSpPr>
          <p:sp>
            <p:nvSpPr>
              <p:cNvPr id="42"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61" y="2305051"/>
              <a:ext cx="1016001" cy="292100"/>
              <a:chOff x="3413126" y="2305050"/>
              <a:chExt cx="1016000" cy="292100"/>
            </a:xfrm>
          </p:grpSpPr>
          <p:sp>
            <p:nvSpPr>
              <p:cNvPr id="38"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9"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l" defTabSz="914400" rtl="0" eaLnBrk="1" latinLnBrk="0" hangingPunct="1">
        <a:lnSpc>
          <a:spcPts val="42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zh-CN" altLang="en-US" sz="5400" dirty="0">
                <a:latin typeface="+mj-ea"/>
              </a:rPr>
              <a:t>图像</a:t>
            </a:r>
            <a:r>
              <a:rPr lang="zh-CN" altLang="en-US" sz="5400" dirty="0" smtClean="0">
                <a:latin typeface="+mj-ea"/>
              </a:rPr>
              <a:t>分类系统</a:t>
            </a:r>
            <a:endParaRPr lang="ko-KR" altLang="en-US" sz="5400" b="0" dirty="0">
              <a:latin typeface="+mj-ea"/>
            </a:endParaRPr>
          </a:p>
        </p:txBody>
      </p:sp>
      <p:sp>
        <p:nvSpPr>
          <p:cNvPr id="4" name="바닥글 개체 틀 3"/>
          <p:cNvSpPr>
            <a:spLocks noGrp="1"/>
          </p:cNvSpPr>
          <p:nvPr>
            <p:ph type="ftr" sz="quarter" idx="11"/>
          </p:nvPr>
        </p:nvSpPr>
        <p:spPr>
          <a:xfrm>
            <a:off x="1385027" y="6094221"/>
            <a:ext cx="6373945" cy="491068"/>
          </a:xfrm>
        </p:spPr>
        <p:txBody>
          <a:bodyPr/>
          <a:lstStyle/>
          <a:p>
            <a:pPr algn="ctr"/>
            <a:r>
              <a:rPr lang="zh-CN" altLang="en-US" sz="2000" dirty="0" smtClean="0">
                <a:latin typeface="华文新魏" panose="02010800040101010101" pitchFamily="2" charset="-122"/>
                <a:ea typeface="华文新魏" panose="02010800040101010101" pitchFamily="2" charset="-122"/>
              </a:rPr>
              <a:t>赵冬迪   </a:t>
            </a:r>
            <a:r>
              <a:rPr lang="en-US" altLang="zh-CN" sz="2000" dirty="0" smtClean="0">
                <a:latin typeface="华文新魏" panose="02010800040101010101" pitchFamily="2" charset="-122"/>
                <a:ea typeface="华文新魏" panose="02010800040101010101" pitchFamily="2" charset="-122"/>
              </a:rPr>
              <a:t>2120161081                     </a:t>
            </a:r>
            <a:r>
              <a:rPr lang="zh-CN" altLang="en-US" sz="2000" dirty="0" smtClean="0">
                <a:latin typeface="华文新魏" panose="02010800040101010101" pitchFamily="2" charset="-122"/>
                <a:ea typeface="华文新魏" panose="02010800040101010101" pitchFamily="2" charset="-122"/>
              </a:rPr>
              <a:t>夏光敏    </a:t>
            </a:r>
            <a:r>
              <a:rPr lang="en-US" altLang="zh-CN" sz="2000" dirty="0" smtClean="0">
                <a:latin typeface="华文新魏" panose="02010800040101010101" pitchFamily="2" charset="-122"/>
                <a:ea typeface="华文新魏" panose="02010800040101010101" pitchFamily="2" charset="-122"/>
              </a:rPr>
              <a:t>2120161064</a:t>
            </a:r>
            <a:endParaRPr lang="en-US" sz="2000" dirty="0">
              <a:latin typeface="华文新魏" panose="02010800040101010101" pitchFamily="2" charset="-122"/>
              <a:ea typeface="华文新魏" panose="02010800040101010101" pitchFamily="2" charset="-122"/>
            </a:endParaRPr>
          </a:p>
        </p:txBody>
      </p:sp>
      <p:sp>
        <p:nvSpPr>
          <p:cNvPr id="3" name="文本框 2"/>
          <p:cNvSpPr txBox="1"/>
          <p:nvPr/>
        </p:nvSpPr>
        <p:spPr>
          <a:xfrm>
            <a:off x="2734886" y="4263812"/>
            <a:ext cx="3674226" cy="461665"/>
          </a:xfrm>
          <a:prstGeom prst="rect">
            <a:avLst/>
          </a:prstGeom>
          <a:noFill/>
        </p:spPr>
        <p:txBody>
          <a:bodyPr wrap="square" rtlCol="0">
            <a:spAutoFit/>
          </a:bodyPr>
          <a:lstStyle/>
          <a:p>
            <a:pPr algn="ctr"/>
            <a:r>
              <a:rPr lang="en-US" altLang="zh-CN" sz="2400" dirty="0" smtClean="0">
                <a:solidFill>
                  <a:schemeClr val="tx2"/>
                </a:solidFill>
                <a:latin typeface="Algerian" panose="04020705040A02060702" pitchFamily="82" charset="0"/>
              </a:rPr>
              <a:t>Machine Learning</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实验结果分析</a:t>
            </a:r>
            <a:endParaRPr lang="en-US" dirty="0"/>
          </a:p>
        </p:txBody>
      </p:sp>
      <p:sp>
        <p:nvSpPr>
          <p:cNvPr id="5" name="Text Placeholder 4"/>
          <p:cNvSpPr>
            <a:spLocks noGrp="1"/>
          </p:cNvSpPr>
          <p:nvPr>
            <p:ph type="body" sz="quarter" idx="13"/>
          </p:nvPr>
        </p:nvSpPr>
        <p:spPr/>
        <p:txBody>
          <a:bodyPr/>
          <a:lstStyle/>
          <a:p>
            <a:r>
              <a:rPr lang="zh-CN" altLang="en-US" sz="1600" dirty="0" smtClean="0"/>
              <a:t>基于特征工程的方法</a:t>
            </a:r>
            <a:endParaRPr lang="en-US" sz="1600" dirty="0"/>
          </a:p>
        </p:txBody>
      </p:sp>
      <p:sp>
        <p:nvSpPr>
          <p:cNvPr id="6" name="矩形 5"/>
          <p:cNvSpPr/>
          <p:nvPr/>
        </p:nvSpPr>
        <p:spPr>
          <a:xfrm>
            <a:off x="839585" y="1482174"/>
            <a:ext cx="7464829" cy="646331"/>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线性</a:t>
            </a:r>
            <a:r>
              <a:rPr lang="en-US" altLang="zh-CN" dirty="0" smtClean="0">
                <a:solidFill>
                  <a:schemeClr val="bg1">
                    <a:alpha val="80000"/>
                  </a:schemeClr>
                </a:solidFill>
                <a:latin typeface="华文新魏" panose="02010800040101010101" pitchFamily="2" charset="-122"/>
                <a:ea typeface="华文新魏" panose="02010800040101010101" pitchFamily="2" charset="-122"/>
              </a:rPr>
              <a:t>SVM</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分类器、</a:t>
            </a:r>
            <a:r>
              <a:rPr lang="en-US" altLang="zh-CN" dirty="0" err="1" smtClean="0">
                <a:solidFill>
                  <a:schemeClr val="bg1">
                    <a:alpha val="80000"/>
                  </a:schemeClr>
                </a:solidFill>
                <a:latin typeface="华文新魏" panose="02010800040101010101" pitchFamily="2" charset="-122"/>
                <a:ea typeface="华文新魏" panose="02010800040101010101" pitchFamily="2" charset="-122"/>
              </a:rPr>
              <a:t>Softmax</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分类器、非线性</a:t>
            </a:r>
            <a:r>
              <a:rPr lang="en-US" altLang="zh-CN" dirty="0" smtClean="0">
                <a:solidFill>
                  <a:schemeClr val="bg1">
                    <a:alpha val="80000"/>
                  </a:schemeClr>
                </a:solidFill>
                <a:latin typeface="华文新魏" panose="02010800040101010101" pitchFamily="2" charset="-122"/>
                <a:ea typeface="华文新魏" panose="02010800040101010101" pitchFamily="2" charset="-122"/>
              </a:rPr>
              <a:t>SVM</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分类器分类准确率对比：</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13821136"/>
              </p:ext>
            </p:extLst>
          </p:nvPr>
        </p:nvGraphicFramePr>
        <p:xfrm>
          <a:off x="2737368" y="2613068"/>
          <a:ext cx="3669261" cy="1676300"/>
        </p:xfrm>
        <a:graphic>
          <a:graphicData uri="http://schemas.openxmlformats.org/drawingml/2006/table">
            <a:tbl>
              <a:tblPr firstRow="1" firstCol="1" bandRow="1">
                <a:tableStyleId>{5C22544A-7EE6-4342-B048-85BDC9FD1C3A}</a:tableStyleId>
              </a:tblPr>
              <a:tblGrid>
                <a:gridCol w="1842036">
                  <a:extLst>
                    <a:ext uri="{9D8B030D-6E8A-4147-A177-3AD203B41FA5}">
                      <a16:colId xmlns:a16="http://schemas.microsoft.com/office/drawing/2014/main" val="769068921"/>
                    </a:ext>
                  </a:extLst>
                </a:gridCol>
                <a:gridCol w="1827225">
                  <a:extLst>
                    <a:ext uri="{9D8B030D-6E8A-4147-A177-3AD203B41FA5}">
                      <a16:colId xmlns:a16="http://schemas.microsoft.com/office/drawing/2014/main" val="1484339530"/>
                    </a:ext>
                  </a:extLst>
                </a:gridCol>
              </a:tblGrid>
              <a:tr h="419075">
                <a:tc>
                  <a:txBody>
                    <a:bodyPr/>
                    <a:lstStyle/>
                    <a:p>
                      <a:pPr algn="ctr">
                        <a:spcAft>
                          <a:spcPts val="0"/>
                        </a:spcAft>
                      </a:pPr>
                      <a:r>
                        <a:rPr lang="zh-CN" sz="1800" b="1" kern="1200" dirty="0">
                          <a:solidFill>
                            <a:schemeClr val="bg1">
                              <a:alpha val="80000"/>
                            </a:schemeClr>
                          </a:solidFill>
                          <a:latin typeface="华文新魏" panose="02010800040101010101" pitchFamily="2" charset="-122"/>
                          <a:ea typeface="华文新魏" panose="02010800040101010101" pitchFamily="2" charset="-122"/>
                          <a:cs typeface="+mn-cs"/>
                        </a:rPr>
                        <a:t>分类器</a:t>
                      </a:r>
                    </a:p>
                  </a:txBody>
                  <a:tcPr marL="68580" marR="68580" marT="0" marB="0"/>
                </a:tc>
                <a:tc>
                  <a:txBody>
                    <a:bodyPr/>
                    <a:lstStyle/>
                    <a:p>
                      <a:pPr algn="ctr">
                        <a:spcAft>
                          <a:spcPts val="0"/>
                        </a:spcAft>
                      </a:pPr>
                      <a:r>
                        <a:rPr lang="zh-CN" sz="1800" b="1" kern="1200" dirty="0">
                          <a:solidFill>
                            <a:schemeClr val="bg1">
                              <a:alpha val="80000"/>
                            </a:schemeClr>
                          </a:solidFill>
                          <a:latin typeface="华文新魏" panose="02010800040101010101" pitchFamily="2" charset="-122"/>
                          <a:ea typeface="华文新魏" panose="02010800040101010101" pitchFamily="2" charset="-122"/>
                          <a:cs typeface="+mn-cs"/>
                        </a:rPr>
                        <a:t>准确率</a:t>
                      </a:r>
                    </a:p>
                  </a:txBody>
                  <a:tcPr marL="68580" marR="68580" marT="0" marB="0"/>
                </a:tc>
                <a:extLst>
                  <a:ext uri="{0D108BD9-81ED-4DB2-BD59-A6C34878D82A}">
                    <a16:rowId xmlns:a16="http://schemas.microsoft.com/office/drawing/2014/main" val="2969024695"/>
                  </a:ext>
                </a:extLst>
              </a:tr>
              <a:tr h="419075">
                <a:tc>
                  <a:txBody>
                    <a:bodyPr/>
                    <a:lstStyle/>
                    <a:p>
                      <a:pPr algn="ctr">
                        <a:spcAft>
                          <a:spcPts val="0"/>
                        </a:spcAft>
                      </a:pPr>
                      <a:r>
                        <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rPr>
                        <a:t>线性</a:t>
                      </a:r>
                      <a:r>
                        <a:rPr lang="en-US" sz="1800" b="0" kern="1200" dirty="0">
                          <a:solidFill>
                            <a:schemeClr val="bg1">
                              <a:alpha val="80000"/>
                            </a:schemeClr>
                          </a:solidFill>
                          <a:latin typeface="华文新魏" panose="02010800040101010101" pitchFamily="2" charset="-122"/>
                          <a:ea typeface="华文新魏" panose="02010800040101010101" pitchFamily="2" charset="-122"/>
                          <a:cs typeface="+mn-cs"/>
                        </a:rPr>
                        <a:t>SVM</a:t>
                      </a:r>
                      <a:endPar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endParaRPr>
                    </a:p>
                  </a:txBody>
                  <a:tcPr marL="68580" marR="68580" marT="0" marB="0"/>
                </a:tc>
                <a:tc>
                  <a:txBody>
                    <a:bodyPr/>
                    <a:lstStyle/>
                    <a:p>
                      <a:pPr algn="ctr">
                        <a:spcAft>
                          <a:spcPts val="0"/>
                        </a:spcAft>
                      </a:pPr>
                      <a:r>
                        <a:rPr lang="en-US" sz="1800" b="0" kern="1200" dirty="0">
                          <a:solidFill>
                            <a:schemeClr val="bg1">
                              <a:alpha val="80000"/>
                            </a:schemeClr>
                          </a:solidFill>
                          <a:latin typeface="华文新魏" panose="02010800040101010101" pitchFamily="2" charset="-122"/>
                          <a:ea typeface="华文新魏" panose="02010800040101010101" pitchFamily="2" charset="-122"/>
                          <a:cs typeface="+mn-cs"/>
                        </a:rPr>
                        <a:t>37.25%</a:t>
                      </a:r>
                      <a:endPar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endParaRPr>
                    </a:p>
                  </a:txBody>
                  <a:tcPr marL="68580" marR="68580" marT="0" marB="0"/>
                </a:tc>
                <a:extLst>
                  <a:ext uri="{0D108BD9-81ED-4DB2-BD59-A6C34878D82A}">
                    <a16:rowId xmlns:a16="http://schemas.microsoft.com/office/drawing/2014/main" val="1680461395"/>
                  </a:ext>
                </a:extLst>
              </a:tr>
              <a:tr h="419075">
                <a:tc>
                  <a:txBody>
                    <a:bodyPr/>
                    <a:lstStyle/>
                    <a:p>
                      <a:pPr algn="ctr">
                        <a:spcAft>
                          <a:spcPts val="0"/>
                        </a:spcAft>
                      </a:pPr>
                      <a:r>
                        <a:rPr lang="zh-CN" sz="1800" b="0" kern="1200">
                          <a:solidFill>
                            <a:schemeClr val="bg1">
                              <a:alpha val="80000"/>
                            </a:schemeClr>
                          </a:solidFill>
                          <a:latin typeface="华文新魏" panose="02010800040101010101" pitchFamily="2" charset="-122"/>
                          <a:ea typeface="华文新魏" panose="02010800040101010101" pitchFamily="2" charset="-122"/>
                          <a:cs typeface="+mn-cs"/>
                        </a:rPr>
                        <a:t>非线性</a:t>
                      </a:r>
                      <a:r>
                        <a:rPr lang="en-US" sz="1800" b="0" kern="1200">
                          <a:solidFill>
                            <a:schemeClr val="bg1">
                              <a:alpha val="80000"/>
                            </a:schemeClr>
                          </a:solidFill>
                          <a:latin typeface="华文新魏" panose="02010800040101010101" pitchFamily="2" charset="-122"/>
                          <a:ea typeface="华文新魏" panose="02010800040101010101" pitchFamily="2" charset="-122"/>
                          <a:cs typeface="+mn-cs"/>
                        </a:rPr>
                        <a:t>SVM</a:t>
                      </a:r>
                      <a:endParaRPr lang="zh-CN" sz="1800" b="0" kern="1200">
                        <a:solidFill>
                          <a:schemeClr val="bg1">
                            <a:alpha val="80000"/>
                          </a:schemeClr>
                        </a:solidFill>
                        <a:latin typeface="华文新魏" panose="02010800040101010101" pitchFamily="2" charset="-122"/>
                        <a:ea typeface="华文新魏" panose="02010800040101010101" pitchFamily="2" charset="-122"/>
                        <a:cs typeface="+mn-cs"/>
                      </a:endParaRPr>
                    </a:p>
                  </a:txBody>
                  <a:tcPr marL="68580" marR="68580" marT="0" marB="0"/>
                </a:tc>
                <a:tc>
                  <a:txBody>
                    <a:bodyPr/>
                    <a:lstStyle/>
                    <a:p>
                      <a:pPr algn="ctr">
                        <a:spcAft>
                          <a:spcPts val="0"/>
                        </a:spcAft>
                      </a:pPr>
                      <a:r>
                        <a:rPr lang="en-US" sz="1800" b="0" kern="1200" dirty="0">
                          <a:solidFill>
                            <a:schemeClr val="bg1">
                              <a:alpha val="80000"/>
                            </a:schemeClr>
                          </a:solidFill>
                          <a:latin typeface="华文新魏" panose="02010800040101010101" pitchFamily="2" charset="-122"/>
                          <a:ea typeface="华文新魏" panose="02010800040101010101" pitchFamily="2" charset="-122"/>
                          <a:cs typeface="+mn-cs"/>
                        </a:rPr>
                        <a:t>49.92%</a:t>
                      </a:r>
                      <a:endPar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endParaRPr>
                    </a:p>
                  </a:txBody>
                  <a:tcPr marL="68580" marR="68580" marT="0" marB="0"/>
                </a:tc>
                <a:extLst>
                  <a:ext uri="{0D108BD9-81ED-4DB2-BD59-A6C34878D82A}">
                    <a16:rowId xmlns:a16="http://schemas.microsoft.com/office/drawing/2014/main" val="3409565718"/>
                  </a:ext>
                </a:extLst>
              </a:tr>
              <a:tr h="419075">
                <a:tc>
                  <a:txBody>
                    <a:bodyPr/>
                    <a:lstStyle/>
                    <a:p>
                      <a:pPr algn="ctr">
                        <a:spcAft>
                          <a:spcPts val="0"/>
                        </a:spcAft>
                      </a:pPr>
                      <a:r>
                        <a:rPr lang="en-US" sz="1800" b="0" kern="1200" dirty="0" err="1">
                          <a:solidFill>
                            <a:schemeClr val="bg1">
                              <a:alpha val="80000"/>
                            </a:schemeClr>
                          </a:solidFill>
                          <a:latin typeface="华文新魏" panose="02010800040101010101" pitchFamily="2" charset="-122"/>
                          <a:ea typeface="华文新魏" panose="02010800040101010101" pitchFamily="2" charset="-122"/>
                          <a:cs typeface="+mn-cs"/>
                        </a:rPr>
                        <a:t>Softmax</a:t>
                      </a:r>
                      <a:r>
                        <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rPr>
                        <a:t>分类器</a:t>
                      </a:r>
                    </a:p>
                  </a:txBody>
                  <a:tcPr marL="68580" marR="68580" marT="0" marB="0"/>
                </a:tc>
                <a:tc>
                  <a:txBody>
                    <a:bodyPr/>
                    <a:lstStyle/>
                    <a:p>
                      <a:pPr algn="ctr">
                        <a:spcAft>
                          <a:spcPts val="0"/>
                        </a:spcAft>
                      </a:pPr>
                      <a:r>
                        <a:rPr lang="en-US" sz="1800" b="0" kern="1200" dirty="0">
                          <a:solidFill>
                            <a:schemeClr val="bg1">
                              <a:alpha val="80000"/>
                            </a:schemeClr>
                          </a:solidFill>
                          <a:latin typeface="华文新魏" panose="02010800040101010101" pitchFamily="2" charset="-122"/>
                          <a:ea typeface="华文新魏" panose="02010800040101010101" pitchFamily="2" charset="-122"/>
                          <a:cs typeface="+mn-cs"/>
                        </a:rPr>
                        <a:t>34.53%</a:t>
                      </a:r>
                      <a:endParaRPr lang="zh-CN" sz="1800" b="0" kern="1200" dirty="0">
                        <a:solidFill>
                          <a:schemeClr val="bg1">
                            <a:alpha val="80000"/>
                          </a:schemeClr>
                        </a:solidFill>
                        <a:latin typeface="华文新魏" panose="02010800040101010101" pitchFamily="2" charset="-122"/>
                        <a:ea typeface="华文新魏" panose="02010800040101010101" pitchFamily="2" charset="-122"/>
                        <a:cs typeface="+mn-cs"/>
                      </a:endParaRPr>
                    </a:p>
                  </a:txBody>
                  <a:tcPr marL="68580" marR="68580" marT="0" marB="0"/>
                </a:tc>
                <a:extLst>
                  <a:ext uri="{0D108BD9-81ED-4DB2-BD59-A6C34878D82A}">
                    <a16:rowId xmlns:a16="http://schemas.microsoft.com/office/drawing/2014/main" val="2367400132"/>
                  </a:ext>
                </a:extLst>
              </a:tr>
            </a:tbl>
          </a:graphicData>
        </a:graphic>
      </p:graphicFrame>
      <p:sp>
        <p:nvSpPr>
          <p:cNvPr id="8" name="矩形 7"/>
          <p:cNvSpPr/>
          <p:nvPr/>
        </p:nvSpPr>
        <p:spPr>
          <a:xfrm>
            <a:off x="839583" y="4773931"/>
            <a:ext cx="7464829" cy="646331"/>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分析：图</a:t>
            </a:r>
            <a:r>
              <a:rPr lang="zh-CN" altLang="en-US" dirty="0">
                <a:solidFill>
                  <a:schemeClr val="bg1">
                    <a:alpha val="80000"/>
                  </a:schemeClr>
                </a:solidFill>
                <a:latin typeface="华文新魏" panose="02010800040101010101" pitchFamily="2" charset="-122"/>
                <a:ea typeface="华文新魏" panose="02010800040101010101" pitchFamily="2" charset="-122"/>
              </a:rPr>
              <a:t>片</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分类问题，特征维度较高，在低维空间中很难有好的分类效果。而将特征映射到高维空间后，分类效果可能更好。</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52971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实验结果分析</a:t>
            </a:r>
            <a:endParaRPr lang="en-US" dirty="0"/>
          </a:p>
        </p:txBody>
      </p:sp>
      <p:sp>
        <p:nvSpPr>
          <p:cNvPr id="5" name="Text Placeholder 4"/>
          <p:cNvSpPr>
            <a:spLocks noGrp="1"/>
          </p:cNvSpPr>
          <p:nvPr>
            <p:ph type="body" sz="quarter" idx="13"/>
          </p:nvPr>
        </p:nvSpPr>
        <p:spPr/>
        <p:txBody>
          <a:bodyPr/>
          <a:lstStyle/>
          <a:p>
            <a:r>
              <a:rPr lang="zh-CN" altLang="en-US" sz="1600" dirty="0" smtClean="0"/>
              <a:t>卷积神经网络</a:t>
            </a:r>
            <a:endParaRPr lang="en-US" sz="1600" dirty="0"/>
          </a:p>
        </p:txBody>
      </p:sp>
      <p:sp>
        <p:nvSpPr>
          <p:cNvPr id="6" name="矩形 5"/>
          <p:cNvSpPr/>
          <p:nvPr/>
        </p:nvSpPr>
        <p:spPr>
          <a:xfrm>
            <a:off x="839585" y="1482174"/>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卷积神经网络在训练集上的准确率随迭代过程变化如下：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7" name="图片 6"/>
          <p:cNvPicPr/>
          <p:nvPr/>
        </p:nvPicPr>
        <p:blipFill>
          <a:blip r:embed="rId2"/>
          <a:stretch>
            <a:fillRect/>
          </a:stretch>
        </p:blipFill>
        <p:spPr>
          <a:xfrm>
            <a:off x="1467105" y="1851421"/>
            <a:ext cx="6205542" cy="2022225"/>
          </a:xfrm>
          <a:prstGeom prst="rect">
            <a:avLst/>
          </a:prstGeom>
        </p:spPr>
      </p:pic>
      <p:sp>
        <p:nvSpPr>
          <p:cNvPr id="9" name="矩形 8"/>
          <p:cNvSpPr/>
          <p:nvPr/>
        </p:nvSpPr>
        <p:spPr>
          <a:xfrm>
            <a:off x="839585" y="3873560"/>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在测试集上的准确率随迭代过程变化如下：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10" name="图片 9"/>
          <p:cNvPicPr/>
          <p:nvPr/>
        </p:nvPicPr>
        <p:blipFill>
          <a:blip r:embed="rId3"/>
          <a:stretch>
            <a:fillRect/>
          </a:stretch>
        </p:blipFill>
        <p:spPr>
          <a:xfrm>
            <a:off x="1467105" y="4400834"/>
            <a:ext cx="6205542" cy="1775522"/>
          </a:xfrm>
          <a:prstGeom prst="rect">
            <a:avLst/>
          </a:prstGeom>
        </p:spPr>
      </p:pic>
    </p:spTree>
    <p:extLst>
      <p:ext uri="{BB962C8B-B14F-4D97-AF65-F5344CB8AC3E}">
        <p14:creationId xmlns:p14="http://schemas.microsoft.com/office/powerpoint/2010/main" val="4106953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实验结果分析</a:t>
            </a:r>
            <a:endParaRPr lang="en-US" dirty="0"/>
          </a:p>
        </p:txBody>
      </p:sp>
      <p:sp>
        <p:nvSpPr>
          <p:cNvPr id="5" name="Text Placeholder 4"/>
          <p:cNvSpPr>
            <a:spLocks noGrp="1"/>
          </p:cNvSpPr>
          <p:nvPr>
            <p:ph type="body" sz="quarter" idx="13"/>
          </p:nvPr>
        </p:nvSpPr>
        <p:spPr/>
        <p:txBody>
          <a:bodyPr/>
          <a:lstStyle/>
          <a:p>
            <a:r>
              <a:rPr lang="zh-CN" altLang="en-US" sz="1600" dirty="0" smtClean="0"/>
              <a:t>深度残差网络</a:t>
            </a:r>
            <a:endParaRPr lang="en-US" sz="1600" dirty="0"/>
          </a:p>
        </p:txBody>
      </p:sp>
      <p:sp>
        <p:nvSpPr>
          <p:cNvPr id="6" name="矩形 5"/>
          <p:cNvSpPr/>
          <p:nvPr/>
        </p:nvSpPr>
        <p:spPr>
          <a:xfrm>
            <a:off x="839585" y="1482174"/>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深度在训练集上的准确率随迭代过程变化如下：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sp>
        <p:nvSpPr>
          <p:cNvPr id="9" name="矩形 8"/>
          <p:cNvSpPr/>
          <p:nvPr/>
        </p:nvSpPr>
        <p:spPr>
          <a:xfrm>
            <a:off x="839585" y="3873560"/>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在测试集上的准确率随迭代过程变化如下：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8" name="图片 7"/>
          <p:cNvPicPr/>
          <p:nvPr/>
        </p:nvPicPr>
        <p:blipFill>
          <a:blip r:embed="rId2"/>
          <a:stretch>
            <a:fillRect/>
          </a:stretch>
        </p:blipFill>
        <p:spPr>
          <a:xfrm>
            <a:off x="1467105" y="1878785"/>
            <a:ext cx="6205542" cy="1994775"/>
          </a:xfrm>
          <a:prstGeom prst="rect">
            <a:avLst/>
          </a:prstGeom>
        </p:spPr>
      </p:pic>
      <p:pic>
        <p:nvPicPr>
          <p:cNvPr id="11" name="图片 10"/>
          <p:cNvPicPr/>
          <p:nvPr/>
        </p:nvPicPr>
        <p:blipFill>
          <a:blip r:embed="rId3"/>
          <a:stretch>
            <a:fillRect/>
          </a:stretch>
        </p:blipFill>
        <p:spPr>
          <a:xfrm>
            <a:off x="1467105" y="4242892"/>
            <a:ext cx="6205542" cy="2022054"/>
          </a:xfrm>
          <a:prstGeom prst="rect">
            <a:avLst/>
          </a:prstGeom>
        </p:spPr>
      </p:pic>
    </p:spTree>
    <p:extLst>
      <p:ext uri="{BB962C8B-B14F-4D97-AF65-F5344CB8AC3E}">
        <p14:creationId xmlns:p14="http://schemas.microsoft.com/office/powerpoint/2010/main" val="360810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实验结果分析</a:t>
            </a:r>
            <a:endParaRPr lang="en-US" dirty="0"/>
          </a:p>
        </p:txBody>
      </p:sp>
      <p:sp>
        <p:nvSpPr>
          <p:cNvPr id="5" name="Text Placeholder 4"/>
          <p:cNvSpPr>
            <a:spLocks noGrp="1"/>
          </p:cNvSpPr>
          <p:nvPr>
            <p:ph type="body" sz="quarter" idx="13"/>
          </p:nvPr>
        </p:nvSpPr>
        <p:spPr/>
        <p:txBody>
          <a:bodyPr/>
          <a:lstStyle/>
          <a:p>
            <a:r>
              <a:rPr lang="zh-CN" altLang="en-US" sz="1600" dirty="0" smtClean="0"/>
              <a:t>样例展示</a:t>
            </a:r>
            <a:endParaRPr lang="en-US" sz="1600" dirty="0"/>
          </a:p>
        </p:txBody>
      </p:sp>
      <p:sp>
        <p:nvSpPr>
          <p:cNvPr id="6" name="矩形 5"/>
          <p:cNvSpPr/>
          <p:nvPr/>
        </p:nvSpPr>
        <p:spPr>
          <a:xfrm>
            <a:off x="116378" y="1413440"/>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卷积神经网络：</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sp>
        <p:nvSpPr>
          <p:cNvPr id="9" name="矩形 8"/>
          <p:cNvSpPr/>
          <p:nvPr/>
        </p:nvSpPr>
        <p:spPr>
          <a:xfrm>
            <a:off x="116378" y="3602782"/>
            <a:ext cx="7464829" cy="369332"/>
          </a:xfrm>
          <a:prstGeom prst="rect">
            <a:avLst/>
          </a:prstGeom>
        </p:spPr>
        <p:txBody>
          <a:bodyPr wrap="square">
            <a:spAutoFit/>
          </a:bodyPr>
          <a:lstStyle/>
          <a:p>
            <a:pPr indent="457200"/>
            <a:r>
              <a:rPr lang="zh-CN" altLang="en-US" dirty="0" smtClean="0">
                <a:solidFill>
                  <a:schemeClr val="bg1">
                    <a:alpha val="80000"/>
                  </a:schemeClr>
                </a:solidFill>
                <a:latin typeface="华文新魏" panose="02010800040101010101" pitchFamily="2" charset="-122"/>
                <a:ea typeface="华文新魏" panose="02010800040101010101" pitchFamily="2" charset="-122"/>
              </a:rPr>
              <a:t>深度残差网络：</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2050"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01" y="19512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588" y="194900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877735" y="1507965"/>
            <a:ext cx="60609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828800" y="3137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4">
            <a:extLst>
              <a:ext uri="{28A0092B-C50C-407E-A947-70E740481C1C}">
                <a14:useLocalDpi xmlns:a14="http://schemas.microsoft.com/office/drawing/2010/main" val="0"/>
              </a:ext>
            </a:extLst>
          </a:blip>
          <a:stretch>
            <a:fillRect/>
          </a:stretch>
        </p:blipFill>
        <p:spPr>
          <a:xfrm>
            <a:off x="3664464" y="1934179"/>
            <a:ext cx="4538962" cy="1482527"/>
          </a:xfrm>
          <a:prstGeom prst="rect">
            <a:avLst/>
          </a:prstGeom>
        </p:spPr>
      </p:pic>
      <p:sp>
        <p:nvSpPr>
          <p:cNvPr id="7" name="上弧形箭头 6"/>
          <p:cNvSpPr/>
          <p:nvPr/>
        </p:nvSpPr>
        <p:spPr>
          <a:xfrm>
            <a:off x="2297053" y="1476979"/>
            <a:ext cx="2100379"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055" name="图片 22" descr="5_14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655" y="440946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图片 21" descr="1_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7735" y="440946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图片 20" descr="7_3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4815" y="441286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p:cNvSpPr>
            <a:spLocks noChangeArrowheads="1"/>
          </p:cNvSpPr>
          <p:nvPr/>
        </p:nvSpPr>
        <p:spPr bwMode="auto">
          <a:xfrm>
            <a:off x="1080655" y="37860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9"/>
          <p:cNvSpPr>
            <a:spLocks noChangeArrowheads="1"/>
          </p:cNvSpPr>
          <p:nvPr/>
        </p:nvSpPr>
        <p:spPr bwMode="auto">
          <a:xfrm>
            <a:off x="1080655" y="59577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 name="图片 18"/>
          <p:cNvPicPr/>
          <p:nvPr/>
        </p:nvPicPr>
        <p:blipFill>
          <a:blip r:embed="rId8"/>
          <a:stretch>
            <a:fillRect/>
          </a:stretch>
        </p:blipFill>
        <p:spPr>
          <a:xfrm>
            <a:off x="3784711" y="4409462"/>
            <a:ext cx="4699230" cy="1627053"/>
          </a:xfrm>
          <a:prstGeom prst="rect">
            <a:avLst/>
          </a:prstGeom>
        </p:spPr>
      </p:pic>
      <p:sp>
        <p:nvSpPr>
          <p:cNvPr id="14" name="上弧形箭头 13"/>
          <p:cNvSpPr/>
          <p:nvPr/>
        </p:nvSpPr>
        <p:spPr>
          <a:xfrm>
            <a:off x="2102186" y="3786007"/>
            <a:ext cx="2585258" cy="6234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27026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5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05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14" presetClass="entr" presetSubtype="1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86" y="287716"/>
            <a:ext cx="7921625" cy="593682"/>
          </a:xfrm>
        </p:spPr>
        <p:txBody>
          <a:bodyPr/>
          <a:lstStyle/>
          <a:p>
            <a:r>
              <a:rPr lang="zh-CN" altLang="en-US" dirty="0" smtClean="0"/>
              <a:t>小组分工</a:t>
            </a:r>
            <a:endParaRPr lang="en-US" dirty="0"/>
          </a:p>
        </p:txBody>
      </p:sp>
      <p:sp>
        <p:nvSpPr>
          <p:cNvPr id="6" name="矩形 5"/>
          <p:cNvSpPr/>
          <p:nvPr/>
        </p:nvSpPr>
        <p:spPr>
          <a:xfrm>
            <a:off x="773083" y="1914436"/>
            <a:ext cx="7464829" cy="3046988"/>
          </a:xfrm>
          <a:prstGeom prst="rect">
            <a:avLst/>
          </a:prstGeom>
        </p:spPr>
        <p:txBody>
          <a:bodyPr wrap="square">
            <a:spAutoFit/>
          </a:bodyPr>
          <a:lstStyle/>
          <a:p>
            <a:pPr indent="457200"/>
            <a:r>
              <a:rPr lang="zh-CN" altLang="en-US" sz="2400" dirty="0" smtClean="0">
                <a:solidFill>
                  <a:schemeClr val="bg1">
                    <a:alpha val="80000"/>
                  </a:schemeClr>
                </a:solidFill>
                <a:latin typeface="华文新魏" panose="02010800040101010101" pitchFamily="2" charset="-122"/>
                <a:ea typeface="华文新魏" panose="02010800040101010101" pitchFamily="2" charset="-122"/>
              </a:rPr>
              <a:t>赵冬迪：</a:t>
            </a:r>
            <a:endParaRPr lang="en-US" altLang="zh-CN" sz="2400"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smtClean="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架构设计</a:t>
            </a:r>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卷积</a:t>
            </a:r>
            <a:r>
              <a:rPr lang="zh-CN" altLang="en-US" dirty="0">
                <a:solidFill>
                  <a:schemeClr val="bg1">
                    <a:alpha val="80000"/>
                  </a:schemeClr>
                </a:solidFill>
                <a:latin typeface="华文新魏" panose="02010800040101010101" pitchFamily="2" charset="-122"/>
                <a:ea typeface="华文新魏" panose="02010800040101010101" pitchFamily="2" charset="-122"/>
              </a:rPr>
              <a:t>神经网络和深度残差网络部分的代码</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实现</a:t>
            </a:r>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部分</a:t>
            </a:r>
            <a:r>
              <a:rPr lang="zh-CN" altLang="en-US" dirty="0">
                <a:solidFill>
                  <a:schemeClr val="bg1">
                    <a:alpha val="80000"/>
                  </a:schemeClr>
                </a:solidFill>
                <a:latin typeface="华文新魏" panose="02010800040101010101" pitchFamily="2" charset="-122"/>
                <a:ea typeface="华文新魏" panose="02010800040101010101" pitchFamily="2" charset="-122"/>
              </a:rPr>
              <a:t>文档的</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编写</a:t>
            </a:r>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zh-CN" altLang="en-US" sz="2400" dirty="0" smtClean="0">
                <a:solidFill>
                  <a:schemeClr val="bg1">
                    <a:alpha val="80000"/>
                  </a:schemeClr>
                </a:solidFill>
                <a:latin typeface="华文新魏" panose="02010800040101010101" pitchFamily="2" charset="-122"/>
                <a:ea typeface="华文新魏" panose="02010800040101010101" pitchFamily="2" charset="-122"/>
              </a:rPr>
              <a:t>夏光敏：</a:t>
            </a:r>
            <a:endParaRPr lang="en-US" altLang="zh-CN" sz="2400"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smtClean="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负责线性</a:t>
            </a:r>
            <a:r>
              <a:rPr lang="en-US" altLang="zh-CN" dirty="0" smtClean="0">
                <a:solidFill>
                  <a:schemeClr val="bg1">
                    <a:alpha val="80000"/>
                  </a:schemeClr>
                </a:solidFill>
                <a:latin typeface="华文新魏" panose="02010800040101010101" pitchFamily="2" charset="-122"/>
                <a:ea typeface="华文新魏" panose="02010800040101010101" pitchFamily="2" charset="-122"/>
              </a:rPr>
              <a:t>/</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非线性</a:t>
            </a:r>
            <a:r>
              <a:rPr lang="en-US" altLang="zh-CN" dirty="0" smtClean="0">
                <a:solidFill>
                  <a:schemeClr val="bg1">
                    <a:alpha val="80000"/>
                  </a:schemeClr>
                </a:solidFill>
                <a:latin typeface="华文新魏" panose="02010800040101010101" pitchFamily="2" charset="-122"/>
                <a:ea typeface="华文新魏" panose="02010800040101010101" pitchFamily="2" charset="-122"/>
              </a:rPr>
              <a:t>SVM</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a:t>
            </a:r>
            <a:r>
              <a:rPr lang="en-US" altLang="zh-CN" dirty="0" err="1" smtClean="0">
                <a:solidFill>
                  <a:schemeClr val="bg1">
                    <a:alpha val="80000"/>
                  </a:schemeClr>
                </a:solidFill>
                <a:latin typeface="华文新魏" panose="02010800040101010101" pitchFamily="2" charset="-122"/>
                <a:ea typeface="华文新魏" panose="02010800040101010101" pitchFamily="2" charset="-122"/>
              </a:rPr>
              <a:t>Softmax</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分类器的代码实现</a:t>
            </a:r>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测试</a:t>
            </a:r>
            <a:r>
              <a:rPr lang="zh-CN" altLang="en-US" dirty="0">
                <a:solidFill>
                  <a:schemeClr val="bg1">
                    <a:alpha val="80000"/>
                  </a:schemeClr>
                </a:solidFill>
                <a:latin typeface="华文新魏" panose="02010800040101010101" pitchFamily="2" charset="-122"/>
                <a:ea typeface="华文新魏" panose="02010800040101010101" pitchFamily="2" charset="-122"/>
              </a:rPr>
              <a:t>的</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工作</a:t>
            </a:r>
            <a:endParaRPr lang="en-US" altLang="zh-CN" dirty="0" smtClean="0">
              <a:solidFill>
                <a:schemeClr val="bg1">
                  <a:alpha val="80000"/>
                </a:schemeClr>
              </a:solidFill>
              <a:latin typeface="华文新魏" panose="02010800040101010101" pitchFamily="2" charset="-122"/>
              <a:ea typeface="华文新魏" panose="02010800040101010101" pitchFamily="2" charset="-122"/>
            </a:endParaRPr>
          </a:p>
          <a:p>
            <a:pPr indent="457200"/>
            <a:r>
              <a:rPr lang="en-US" altLang="zh-CN" dirty="0">
                <a:solidFill>
                  <a:schemeClr val="bg1">
                    <a:alpha val="80000"/>
                  </a:schemeClr>
                </a:solidFill>
                <a:latin typeface="华文新魏" panose="02010800040101010101" pitchFamily="2" charset="-122"/>
                <a:ea typeface="华文新魏" panose="02010800040101010101" pitchFamily="2" charset="-122"/>
              </a:rPr>
              <a:t>	</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部分</a:t>
            </a:r>
            <a:r>
              <a:rPr lang="zh-CN" altLang="en-US" dirty="0">
                <a:solidFill>
                  <a:schemeClr val="bg1">
                    <a:alpha val="80000"/>
                  </a:schemeClr>
                </a:solidFill>
                <a:latin typeface="华文新魏" panose="02010800040101010101" pitchFamily="2" charset="-122"/>
                <a:ea typeface="华文新魏" panose="02010800040101010101" pitchFamily="2" charset="-122"/>
              </a:rPr>
              <a:t>文档的编写。</a:t>
            </a:r>
          </a:p>
        </p:txBody>
      </p:sp>
    </p:spTree>
    <p:extLst>
      <p:ext uri="{BB962C8B-B14F-4D97-AF65-F5344CB8AC3E}">
        <p14:creationId xmlns:p14="http://schemas.microsoft.com/office/powerpoint/2010/main" val="251940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br>
              <a:rPr lang="en-US" dirty="0" smtClean="0"/>
            </a:br>
            <a:r>
              <a:rPr lang="en-US" b="0" dirty="0" smtClean="0"/>
              <a:t>FOR ATTENTION</a:t>
            </a:r>
            <a:endParaRPr lang="en-US" b="0" dirty="0"/>
          </a:p>
        </p:txBody>
      </p:sp>
    </p:spTree>
    <p:extLst>
      <p:ext uri="{BB962C8B-B14F-4D97-AF65-F5344CB8AC3E}">
        <p14:creationId xmlns:p14="http://schemas.microsoft.com/office/powerpoint/2010/main" val="4146670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smtClean="0"/>
              <a:t>项目背景</a:t>
            </a:r>
            <a:endParaRPr lang="en-US" dirty="0"/>
          </a:p>
        </p:txBody>
      </p:sp>
      <p:sp>
        <p:nvSpPr>
          <p:cNvPr id="19" name="Text Placeholder 18"/>
          <p:cNvSpPr>
            <a:spLocks noGrp="1"/>
          </p:cNvSpPr>
          <p:nvPr>
            <p:ph type="body" sz="quarter" idx="11"/>
          </p:nvPr>
        </p:nvSpPr>
        <p:spPr>
          <a:xfrm>
            <a:off x="1331912" y="2434084"/>
            <a:ext cx="6480175" cy="3035691"/>
          </a:xfrm>
        </p:spPr>
        <p:txBody>
          <a:bodyPr/>
          <a:lstStyle/>
          <a:p>
            <a:pPr indent="457200"/>
            <a:r>
              <a:rPr lang="zh-CN" altLang="en-US" sz="1800" dirty="0" smtClean="0">
                <a:latin typeface="华文新魏" panose="02010800040101010101" pitchFamily="2" charset="-122"/>
                <a:ea typeface="华文新魏" panose="02010800040101010101" pitchFamily="2" charset="-122"/>
              </a:rPr>
              <a:t>目标识别是指用计算机实现人的视觉功能，它的研究目标是使计算机具有从一幅或多幅图像中认知周围环境的能力（包括对客观世界三维环境的感知、识别与理解）。</a:t>
            </a:r>
            <a:endParaRPr lang="en-US" altLang="zh-CN" sz="1800" dirty="0" smtClean="0">
              <a:latin typeface="华文新魏" panose="02010800040101010101" pitchFamily="2" charset="-122"/>
              <a:ea typeface="华文新魏" panose="02010800040101010101" pitchFamily="2" charset="-122"/>
            </a:endParaRPr>
          </a:p>
          <a:p>
            <a:pPr indent="457200"/>
            <a:r>
              <a:rPr lang="zh-CN" altLang="en-US" sz="1800" dirty="0" smtClean="0">
                <a:latin typeface="华文新魏" panose="02010800040101010101" pitchFamily="2" charset="-122"/>
                <a:ea typeface="华文新魏" panose="02010800040101010101" pitchFamily="2" charset="-122"/>
              </a:rPr>
              <a:t>图片</a:t>
            </a:r>
            <a:r>
              <a:rPr lang="zh-CN" altLang="en-US" sz="1800" dirty="0">
                <a:latin typeface="华文新魏" panose="02010800040101010101" pitchFamily="2" charset="-122"/>
                <a:ea typeface="华文新魏" panose="02010800040101010101" pitchFamily="2" charset="-122"/>
              </a:rPr>
              <a:t>分类</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目标识别已经在计算机视觉领域成为最重要的研究问题之一。研究者们已经提出了一系列不同的局部描述符、特征编码模式和分类方法。</a:t>
            </a:r>
          </a:p>
          <a:p>
            <a:pPr indent="457200"/>
            <a:r>
              <a:rPr lang="zh-CN" altLang="en-US" sz="1800" dirty="0">
                <a:latin typeface="华文新魏" panose="02010800040101010101" pitchFamily="2" charset="-122"/>
                <a:ea typeface="华文新魏" panose="02010800040101010101" pitchFamily="2" charset="-122"/>
              </a:rPr>
              <a:t>在本项目中，</a:t>
            </a:r>
            <a:r>
              <a:rPr lang="zh-CN" altLang="en-US" sz="1800" dirty="0" smtClean="0">
                <a:latin typeface="华文新魏" panose="02010800040101010101" pitchFamily="2" charset="-122"/>
                <a:ea typeface="华文新魏" panose="02010800040101010101" pitchFamily="2" charset="-122"/>
              </a:rPr>
              <a:t>我们的目标是实现自己</a:t>
            </a:r>
            <a:r>
              <a:rPr lang="zh-CN" altLang="en-US" sz="1800" dirty="0">
                <a:latin typeface="华文新魏" panose="02010800040101010101" pitchFamily="2" charset="-122"/>
                <a:ea typeface="华文新魏" panose="02010800040101010101" pitchFamily="2" charset="-122"/>
              </a:rPr>
              <a:t>的目标识别系统。</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a:xfrm>
            <a:off x="539749" y="269503"/>
            <a:ext cx="7921625" cy="593682"/>
          </a:xfrm>
        </p:spPr>
        <p:txBody>
          <a:bodyPr/>
          <a:lstStyle/>
          <a:p>
            <a:r>
              <a:rPr lang="zh-CN" altLang="en-US" dirty="0"/>
              <a:t>整体架构</a:t>
            </a:r>
            <a:endParaRPr lang="en-US" dirty="0"/>
          </a:p>
        </p:txBody>
      </p:sp>
      <p:sp>
        <p:nvSpPr>
          <p:cNvPr id="67" name="Slide Number Placeholder 66"/>
          <p:cNvSpPr>
            <a:spLocks noGrp="1"/>
          </p:cNvSpPr>
          <p:nvPr>
            <p:ph type="sldNum" sz="quarter" idx="12"/>
          </p:nvPr>
        </p:nvSpPr>
        <p:spPr/>
        <p:txBody>
          <a:bodyPr/>
          <a:lstStyle/>
          <a:p>
            <a:fld id="{8409FBBB-C588-4B8D-A7FF-E25C81CC24C8}" type="slidenum">
              <a:rPr lang="en-US" smtClean="0"/>
              <a:t>3</a:t>
            </a:fld>
            <a:endParaRPr lang="en-US"/>
          </a:p>
        </p:txBody>
      </p:sp>
      <p:sp>
        <p:nvSpPr>
          <p:cNvPr id="5" name="矩形 4"/>
          <p:cNvSpPr/>
          <p:nvPr/>
        </p:nvSpPr>
        <p:spPr>
          <a:xfrm>
            <a:off x="764771" y="1640116"/>
            <a:ext cx="7797338" cy="923330"/>
          </a:xfrm>
          <a:prstGeom prst="rect">
            <a:avLst/>
          </a:prstGeom>
        </p:spPr>
        <p:txBody>
          <a:bodyPr wrap="square">
            <a:spAutoFit/>
          </a:bodyPr>
          <a:lstStyle/>
          <a:p>
            <a:pPr indent="457200"/>
            <a:r>
              <a:rPr lang="zh-CN" altLang="zh-CN" dirty="0">
                <a:solidFill>
                  <a:schemeClr val="bg1">
                    <a:alpha val="80000"/>
                  </a:schemeClr>
                </a:solidFill>
                <a:latin typeface="华文新魏" panose="02010800040101010101" pitchFamily="2" charset="-122"/>
                <a:ea typeface="华文新魏" panose="02010800040101010101" pitchFamily="2" charset="-122"/>
              </a:rPr>
              <a:t>在本项目中，主要采用了线性</a:t>
            </a:r>
            <a:r>
              <a:rPr lang="en-US" altLang="zh-CN" dirty="0">
                <a:solidFill>
                  <a:schemeClr val="bg1">
                    <a:alpha val="80000"/>
                  </a:schemeClr>
                </a:solidFill>
                <a:latin typeface="华文新魏" panose="02010800040101010101" pitchFamily="2" charset="-122"/>
                <a:ea typeface="华文新魏" panose="02010800040101010101" pitchFamily="2" charset="-122"/>
              </a:rPr>
              <a:t>SVM</a:t>
            </a:r>
            <a:r>
              <a:rPr lang="zh-CN" altLang="zh-CN" dirty="0">
                <a:solidFill>
                  <a:schemeClr val="bg1">
                    <a:alpha val="80000"/>
                  </a:schemeClr>
                </a:solidFill>
                <a:latin typeface="华文新魏" panose="02010800040101010101" pitchFamily="2" charset="-122"/>
                <a:ea typeface="华文新魏" panose="02010800040101010101" pitchFamily="2" charset="-122"/>
              </a:rPr>
              <a:t>分类器、非线性</a:t>
            </a:r>
            <a:r>
              <a:rPr lang="en-US" altLang="zh-CN" dirty="0">
                <a:solidFill>
                  <a:schemeClr val="bg1">
                    <a:alpha val="80000"/>
                  </a:schemeClr>
                </a:solidFill>
                <a:latin typeface="华文新魏" panose="02010800040101010101" pitchFamily="2" charset="-122"/>
                <a:ea typeface="华文新魏" panose="02010800040101010101" pitchFamily="2" charset="-122"/>
              </a:rPr>
              <a:t>SVM</a:t>
            </a:r>
            <a:r>
              <a:rPr lang="zh-CN" altLang="zh-CN" dirty="0">
                <a:solidFill>
                  <a:schemeClr val="bg1">
                    <a:alpha val="80000"/>
                  </a:schemeClr>
                </a:solidFill>
                <a:latin typeface="华文新魏" panose="02010800040101010101" pitchFamily="2" charset="-122"/>
                <a:ea typeface="华文新魏" panose="02010800040101010101" pitchFamily="2" charset="-122"/>
              </a:rPr>
              <a:t>分类器、</a:t>
            </a:r>
            <a:r>
              <a:rPr lang="en-US" altLang="zh-CN" dirty="0" err="1">
                <a:solidFill>
                  <a:schemeClr val="bg1">
                    <a:alpha val="80000"/>
                  </a:schemeClr>
                </a:solidFill>
                <a:latin typeface="华文新魏" panose="02010800040101010101" pitchFamily="2" charset="-122"/>
                <a:ea typeface="华文新魏" panose="02010800040101010101" pitchFamily="2" charset="-122"/>
              </a:rPr>
              <a:t>Softmax</a:t>
            </a:r>
            <a:r>
              <a:rPr lang="zh-CN" altLang="zh-CN" dirty="0">
                <a:solidFill>
                  <a:schemeClr val="bg1">
                    <a:alpha val="80000"/>
                  </a:schemeClr>
                </a:solidFill>
                <a:latin typeface="华文新魏" panose="02010800040101010101" pitchFamily="2" charset="-122"/>
                <a:ea typeface="华文新魏" panose="02010800040101010101" pitchFamily="2" charset="-122"/>
              </a:rPr>
              <a:t>分类器、卷积神经网络和深度残差网络五个模型对目标数据集进行目标识别与分类</a:t>
            </a:r>
            <a:r>
              <a:rPr lang="zh-CN" altLang="zh-CN" dirty="0" smtClean="0">
                <a:solidFill>
                  <a:schemeClr val="bg1">
                    <a:alpha val="80000"/>
                  </a:schemeClr>
                </a:solidFill>
                <a:latin typeface="华文新魏" panose="02010800040101010101" pitchFamily="2" charset="-122"/>
                <a:ea typeface="华文新魏" panose="02010800040101010101" pitchFamily="2" charset="-122"/>
              </a:rPr>
              <a:t>。</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整体架构如下：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1972" y="2563446"/>
            <a:ext cx="6517178" cy="34837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数据集介绍</a:t>
            </a:r>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4</a:t>
            </a:fld>
            <a:endParaRPr lang="en-US" dirty="0"/>
          </a:p>
        </p:txBody>
      </p:sp>
      <p:sp>
        <p:nvSpPr>
          <p:cNvPr id="5" name="Text Placeholder 4"/>
          <p:cNvSpPr>
            <a:spLocks noGrp="1"/>
          </p:cNvSpPr>
          <p:nvPr>
            <p:ph type="body" sz="quarter" idx="13"/>
          </p:nvPr>
        </p:nvSpPr>
        <p:spPr/>
        <p:txBody>
          <a:bodyPr/>
          <a:lstStyle/>
          <a:p>
            <a:r>
              <a:rPr lang="en-US" altLang="zh-CN" sz="1600" dirty="0" smtClean="0">
                <a:latin typeface="Emmett" pitchFamily="2" charset="0"/>
              </a:rPr>
              <a:t>CIFAR-10  </a:t>
            </a:r>
            <a:r>
              <a:rPr lang="zh-CN" altLang="en-US" sz="1600" dirty="0" smtClean="0">
                <a:latin typeface="Emmett" pitchFamily="2" charset="0"/>
              </a:rPr>
              <a:t>数据集</a:t>
            </a:r>
            <a:endParaRPr lang="en-US" sz="1600" dirty="0">
              <a:latin typeface="Emmett" pitchFamily="2" charset="0"/>
            </a:endParaRPr>
          </a:p>
        </p:txBody>
      </p:sp>
      <p:sp>
        <p:nvSpPr>
          <p:cNvPr id="6" name="矩形 5"/>
          <p:cNvSpPr/>
          <p:nvPr/>
        </p:nvSpPr>
        <p:spPr>
          <a:xfrm>
            <a:off x="708761" y="1636581"/>
            <a:ext cx="7726478" cy="923330"/>
          </a:xfrm>
          <a:prstGeom prst="rect">
            <a:avLst/>
          </a:prstGeom>
        </p:spPr>
        <p:txBody>
          <a:bodyPr wrap="square">
            <a:spAutoFit/>
          </a:bodyPr>
          <a:lstStyle/>
          <a:p>
            <a:pPr indent="457200"/>
            <a:r>
              <a:rPr lang="en-US" altLang="zh-CN" dirty="0">
                <a:solidFill>
                  <a:schemeClr val="bg1">
                    <a:alpha val="80000"/>
                  </a:schemeClr>
                </a:solidFill>
                <a:latin typeface="华文新魏" panose="02010800040101010101" pitchFamily="2" charset="-122"/>
                <a:ea typeface="华文新魏" panose="02010800040101010101" pitchFamily="2" charset="-122"/>
              </a:rPr>
              <a:t>CIFAR-10</a:t>
            </a:r>
            <a:r>
              <a:rPr lang="zh-CN" altLang="zh-CN" dirty="0">
                <a:solidFill>
                  <a:schemeClr val="bg1">
                    <a:alpha val="80000"/>
                  </a:schemeClr>
                </a:solidFill>
                <a:latin typeface="华文新魏" panose="02010800040101010101" pitchFamily="2" charset="-122"/>
                <a:ea typeface="华文新魏" panose="02010800040101010101" pitchFamily="2" charset="-122"/>
              </a:rPr>
              <a:t>数据集由</a:t>
            </a:r>
            <a:r>
              <a:rPr lang="en-US" altLang="zh-CN" dirty="0">
                <a:solidFill>
                  <a:schemeClr val="bg1">
                    <a:alpha val="80000"/>
                  </a:schemeClr>
                </a:solidFill>
                <a:latin typeface="华文新魏" panose="02010800040101010101" pitchFamily="2" charset="-122"/>
                <a:ea typeface="华文新魏" panose="02010800040101010101" pitchFamily="2" charset="-122"/>
              </a:rPr>
              <a:t>60000</a:t>
            </a:r>
            <a:r>
              <a:rPr lang="zh-CN" altLang="zh-CN" dirty="0">
                <a:solidFill>
                  <a:schemeClr val="bg1">
                    <a:alpha val="80000"/>
                  </a:schemeClr>
                </a:solidFill>
                <a:latin typeface="华文新魏" panose="02010800040101010101" pitchFamily="2" charset="-122"/>
                <a:ea typeface="华文新魏" panose="02010800040101010101" pitchFamily="2" charset="-122"/>
              </a:rPr>
              <a:t>张</a:t>
            </a:r>
            <a:r>
              <a:rPr lang="en-US" altLang="zh-CN" dirty="0">
                <a:solidFill>
                  <a:schemeClr val="bg1">
                    <a:alpha val="80000"/>
                  </a:schemeClr>
                </a:solidFill>
                <a:latin typeface="华文新魏" panose="02010800040101010101" pitchFamily="2" charset="-122"/>
                <a:ea typeface="华文新魏" panose="02010800040101010101" pitchFamily="2" charset="-122"/>
              </a:rPr>
              <a:t>32*32</a:t>
            </a:r>
            <a:r>
              <a:rPr lang="zh-CN" altLang="zh-CN" dirty="0">
                <a:solidFill>
                  <a:schemeClr val="bg1">
                    <a:alpha val="80000"/>
                  </a:schemeClr>
                </a:solidFill>
                <a:latin typeface="华文新魏" panose="02010800040101010101" pitchFamily="2" charset="-122"/>
                <a:ea typeface="华文新魏" panose="02010800040101010101" pitchFamily="2" charset="-122"/>
              </a:rPr>
              <a:t>的彩色图片组成，共包含</a:t>
            </a:r>
            <a:r>
              <a:rPr lang="en-US" altLang="zh-CN" dirty="0">
                <a:solidFill>
                  <a:schemeClr val="bg1">
                    <a:alpha val="80000"/>
                  </a:schemeClr>
                </a:solidFill>
                <a:latin typeface="华文新魏" panose="02010800040101010101" pitchFamily="2" charset="-122"/>
                <a:ea typeface="华文新魏" panose="02010800040101010101" pitchFamily="2" charset="-122"/>
              </a:rPr>
              <a:t>10</a:t>
            </a:r>
            <a:r>
              <a:rPr lang="zh-CN" altLang="zh-CN" dirty="0">
                <a:solidFill>
                  <a:schemeClr val="bg1">
                    <a:alpha val="80000"/>
                  </a:schemeClr>
                </a:solidFill>
                <a:latin typeface="华文新魏" panose="02010800040101010101" pitchFamily="2" charset="-122"/>
                <a:ea typeface="华文新魏" panose="02010800040101010101" pitchFamily="2" charset="-122"/>
              </a:rPr>
              <a:t>类，每一类</a:t>
            </a:r>
            <a:r>
              <a:rPr lang="en-US" altLang="zh-CN" dirty="0">
                <a:solidFill>
                  <a:schemeClr val="bg1">
                    <a:alpha val="80000"/>
                  </a:schemeClr>
                </a:solidFill>
                <a:latin typeface="华文新魏" panose="02010800040101010101" pitchFamily="2" charset="-122"/>
                <a:ea typeface="华文新魏" panose="02010800040101010101" pitchFamily="2" charset="-122"/>
              </a:rPr>
              <a:t>6000</a:t>
            </a:r>
            <a:r>
              <a:rPr lang="zh-CN" altLang="zh-CN" dirty="0">
                <a:solidFill>
                  <a:schemeClr val="bg1">
                    <a:alpha val="80000"/>
                  </a:schemeClr>
                </a:solidFill>
                <a:latin typeface="华文新魏" panose="02010800040101010101" pitchFamily="2" charset="-122"/>
                <a:ea typeface="华文新魏" panose="02010800040101010101" pitchFamily="2" charset="-122"/>
              </a:rPr>
              <a:t>张图片。数据集中包含</a:t>
            </a:r>
            <a:r>
              <a:rPr lang="en-US" altLang="zh-CN" dirty="0">
                <a:solidFill>
                  <a:schemeClr val="bg1">
                    <a:alpha val="80000"/>
                  </a:schemeClr>
                </a:solidFill>
                <a:latin typeface="华文新魏" panose="02010800040101010101" pitchFamily="2" charset="-122"/>
                <a:ea typeface="华文新魏" panose="02010800040101010101" pitchFamily="2" charset="-122"/>
              </a:rPr>
              <a:t>50000</a:t>
            </a:r>
            <a:r>
              <a:rPr lang="zh-CN" altLang="zh-CN" dirty="0">
                <a:solidFill>
                  <a:schemeClr val="bg1">
                    <a:alpha val="80000"/>
                  </a:schemeClr>
                </a:solidFill>
                <a:latin typeface="华文新魏" panose="02010800040101010101" pitchFamily="2" charset="-122"/>
                <a:ea typeface="华文新魏" panose="02010800040101010101" pitchFamily="2" charset="-122"/>
              </a:rPr>
              <a:t>万张训练图片和</a:t>
            </a:r>
            <a:r>
              <a:rPr lang="en-US" altLang="zh-CN" dirty="0">
                <a:solidFill>
                  <a:schemeClr val="bg1">
                    <a:alpha val="80000"/>
                  </a:schemeClr>
                </a:solidFill>
                <a:latin typeface="华文新魏" panose="02010800040101010101" pitchFamily="2" charset="-122"/>
                <a:ea typeface="华文新魏" panose="02010800040101010101" pitchFamily="2" charset="-122"/>
              </a:rPr>
              <a:t>10000</a:t>
            </a:r>
            <a:r>
              <a:rPr lang="zh-CN" altLang="zh-CN" dirty="0">
                <a:solidFill>
                  <a:schemeClr val="bg1">
                    <a:alpha val="80000"/>
                  </a:schemeClr>
                </a:solidFill>
                <a:latin typeface="华文新魏" panose="02010800040101010101" pitchFamily="2" charset="-122"/>
                <a:ea typeface="华文新魏" panose="02010800040101010101" pitchFamily="2" charset="-122"/>
              </a:rPr>
              <a:t>张测试图片。数据集被分为五个训练批次和一个测试批次</a:t>
            </a:r>
            <a:r>
              <a:rPr lang="zh-CN" altLang="zh-CN" dirty="0" smtClean="0">
                <a:solidFill>
                  <a:schemeClr val="bg1">
                    <a:alpha val="80000"/>
                  </a:schemeClr>
                </a:solidFill>
                <a:latin typeface="华文新魏" panose="02010800040101010101" pitchFamily="2" charset="-122"/>
                <a:ea typeface="华文新魏" panose="02010800040101010101" pitchFamily="2" charset="-122"/>
              </a:rPr>
              <a:t>。</a:t>
            </a:r>
            <a:r>
              <a:rPr lang="zh-CN" altLang="en-US" dirty="0" smtClean="0">
                <a:solidFill>
                  <a:schemeClr val="bg1">
                    <a:alpha val="80000"/>
                  </a:schemeClr>
                </a:solidFill>
                <a:latin typeface="华文新魏" panose="02010800040101010101" pitchFamily="2" charset="-122"/>
                <a:ea typeface="华文新魏" panose="02010800040101010101" pitchFamily="2" charset="-122"/>
              </a:rPr>
              <a:t>样例图片如下：</a:t>
            </a:r>
            <a:endParaRPr lang="zh-CN" altLang="en-US" dirty="0">
              <a:solidFill>
                <a:schemeClr val="bg1">
                  <a:alpha val="80000"/>
                </a:schemeClr>
              </a:solidFill>
              <a:latin typeface="华文新魏" panose="02010800040101010101" pitchFamily="2" charset="-122"/>
              <a:ea typeface="华文新魏" panose="02010800040101010101" pitchFamily="2" charset="-122"/>
            </a:endParaRPr>
          </a:p>
        </p:txBody>
      </p:sp>
      <p:pic>
        <p:nvPicPr>
          <p:cNvPr id="48" name="图片 47"/>
          <p:cNvPicPr/>
          <p:nvPr/>
        </p:nvPicPr>
        <p:blipFill>
          <a:blip r:embed="rId2"/>
          <a:stretch>
            <a:fillRect/>
          </a:stretch>
        </p:blipFill>
        <p:spPr>
          <a:xfrm>
            <a:off x="2387462" y="3027216"/>
            <a:ext cx="4369075" cy="3283936"/>
          </a:xfrm>
          <a:prstGeom prst="rect">
            <a:avLst/>
          </a:prstGeom>
        </p:spPr>
      </p:pic>
    </p:spTree>
    <p:extLst>
      <p:ext uri="{BB962C8B-B14F-4D97-AF65-F5344CB8AC3E}">
        <p14:creationId xmlns:p14="http://schemas.microsoft.com/office/powerpoint/2010/main" val="787846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4429126" y="4600575"/>
            <a:ext cx="1981200" cy="1562100"/>
            <a:chOff x="4429126" y="4600575"/>
            <a:chExt cx="1981200" cy="1562100"/>
          </a:xfrm>
        </p:grpSpPr>
        <p:sp>
          <p:nvSpPr>
            <p:cNvPr id="49" name="Freeform 449"/>
            <p:cNvSpPr/>
            <p:nvPr/>
          </p:nvSpPr>
          <p:spPr bwMode="auto">
            <a:xfrm>
              <a:off x="4429126" y="5130800"/>
              <a:ext cx="1981200" cy="504825"/>
            </a:xfrm>
            <a:custGeom>
              <a:avLst/>
              <a:gdLst>
                <a:gd name="T0" fmla="*/ 79 w 624"/>
                <a:gd name="T1" fmla="*/ 159 h 159"/>
                <a:gd name="T2" fmla="*/ 545 w 624"/>
                <a:gd name="T3" fmla="*/ 159 h 159"/>
                <a:gd name="T4" fmla="*/ 624 w 624"/>
                <a:gd name="T5" fmla="*/ 79 h 159"/>
                <a:gd name="T6" fmla="*/ 545 w 624"/>
                <a:gd name="T7" fmla="*/ 0 h 159"/>
                <a:gd name="T8" fmla="*/ 79 w 624"/>
                <a:gd name="T9" fmla="*/ 0 h 159"/>
                <a:gd name="T10" fmla="*/ 0 w 624"/>
                <a:gd name="T11" fmla="*/ 79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3"/>
                    <a:pt x="624" y="79"/>
                  </a:cubicBezTo>
                  <a:cubicBezTo>
                    <a:pt x="624" y="35"/>
                    <a:pt x="589" y="0"/>
                    <a:pt x="545" y="0"/>
                  </a:cubicBezTo>
                  <a:cubicBezTo>
                    <a:pt x="79" y="0"/>
                    <a:pt x="79" y="0"/>
                    <a:pt x="79" y="0"/>
                  </a:cubicBezTo>
                  <a:cubicBezTo>
                    <a:pt x="35" y="0"/>
                    <a:pt x="0" y="35"/>
                    <a:pt x="0" y="79"/>
                  </a:cubicBezTo>
                  <a:cubicBezTo>
                    <a:pt x="0" y="123"/>
                    <a:pt x="35" y="159"/>
                    <a:pt x="79" y="159"/>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50" name="Freeform 450"/>
            <p:cNvSpPr/>
            <p:nvPr/>
          </p:nvSpPr>
          <p:spPr bwMode="auto">
            <a:xfrm>
              <a:off x="4429126" y="4600575"/>
              <a:ext cx="1031875" cy="1562100"/>
            </a:xfrm>
            <a:custGeom>
              <a:avLst/>
              <a:gdLst>
                <a:gd name="T0" fmla="*/ 0 w 325"/>
                <a:gd name="T1" fmla="*/ 246 h 492"/>
                <a:gd name="T2" fmla="*/ 24 w 325"/>
                <a:gd name="T3" fmla="*/ 304 h 492"/>
                <a:gd name="T4" fmla="*/ 25 w 325"/>
                <a:gd name="T5" fmla="*/ 304 h 492"/>
                <a:gd name="T6" fmla="*/ 182 w 325"/>
                <a:gd name="T7" fmla="*/ 461 h 492"/>
                <a:gd name="T8" fmla="*/ 294 w 325"/>
                <a:gd name="T9" fmla="*/ 461 h 492"/>
                <a:gd name="T10" fmla="*/ 294 w 325"/>
                <a:gd name="T11" fmla="*/ 349 h 492"/>
                <a:gd name="T12" fmla="*/ 191 w 325"/>
                <a:gd name="T13" fmla="*/ 246 h 492"/>
                <a:gd name="T14" fmla="*/ 294 w 325"/>
                <a:gd name="T15" fmla="*/ 144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9"/>
                    <a:pt x="9" y="289"/>
                    <a:pt x="24" y="304"/>
                  </a:cubicBezTo>
                  <a:cubicBezTo>
                    <a:pt x="25" y="304"/>
                    <a:pt x="25" y="304"/>
                    <a:pt x="25" y="304"/>
                  </a:cubicBezTo>
                  <a:cubicBezTo>
                    <a:pt x="182" y="461"/>
                    <a:pt x="182" y="461"/>
                    <a:pt x="182" y="461"/>
                  </a:cubicBezTo>
                  <a:cubicBezTo>
                    <a:pt x="213" y="492"/>
                    <a:pt x="263" y="492"/>
                    <a:pt x="294" y="461"/>
                  </a:cubicBezTo>
                  <a:cubicBezTo>
                    <a:pt x="325" y="430"/>
                    <a:pt x="325" y="380"/>
                    <a:pt x="294" y="349"/>
                  </a:cubicBezTo>
                  <a:cubicBezTo>
                    <a:pt x="191" y="246"/>
                    <a:pt x="191" y="246"/>
                    <a:pt x="191" y="246"/>
                  </a:cubicBezTo>
                  <a:cubicBezTo>
                    <a:pt x="294" y="144"/>
                    <a:pt x="294" y="144"/>
                    <a:pt x="294" y="144"/>
                  </a:cubicBezTo>
                  <a:cubicBezTo>
                    <a:pt x="325" y="113"/>
                    <a:pt x="325" y="62"/>
                    <a:pt x="294" y="31"/>
                  </a:cubicBezTo>
                  <a:cubicBezTo>
                    <a:pt x="263" y="0"/>
                    <a:pt x="213" y="0"/>
                    <a:pt x="182" y="31"/>
                  </a:cubicBezTo>
                  <a:cubicBezTo>
                    <a:pt x="25" y="188"/>
                    <a:pt x="25" y="188"/>
                    <a:pt x="25" y="188"/>
                  </a:cubicBezTo>
                  <a:cubicBezTo>
                    <a:pt x="25" y="188"/>
                    <a:pt x="25" y="188"/>
                    <a:pt x="24" y="188"/>
                  </a:cubicBezTo>
                  <a:cubicBezTo>
                    <a:pt x="9" y="203"/>
                    <a:pt x="0" y="223"/>
                    <a:pt x="0" y="246"/>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51" name="Freeform 451"/>
            <p:cNvSpPr/>
            <p:nvPr/>
          </p:nvSpPr>
          <p:spPr bwMode="auto">
            <a:xfrm>
              <a:off x="4429126" y="5130800"/>
              <a:ext cx="606425" cy="504825"/>
            </a:xfrm>
            <a:custGeom>
              <a:avLst/>
              <a:gdLst>
                <a:gd name="T0" fmla="*/ 0 w 191"/>
                <a:gd name="T1" fmla="*/ 79 h 159"/>
                <a:gd name="T2" fmla="*/ 79 w 191"/>
                <a:gd name="T3" fmla="*/ 159 h 159"/>
                <a:gd name="T4" fmla="*/ 129 w 191"/>
                <a:gd name="T5" fmla="*/ 141 h 159"/>
                <a:gd name="T6" fmla="*/ 141 w 191"/>
                <a:gd name="T7" fmla="*/ 129 h 159"/>
                <a:gd name="T8" fmla="*/ 191 w 191"/>
                <a:gd name="T9" fmla="*/ 79 h 159"/>
                <a:gd name="T10" fmla="*/ 141 w 191"/>
                <a:gd name="T11" fmla="*/ 29 h 159"/>
                <a:gd name="T12" fmla="*/ 129 w 191"/>
                <a:gd name="T13" fmla="*/ 18 h 159"/>
                <a:gd name="T14" fmla="*/ 79 w 191"/>
                <a:gd name="T15" fmla="*/ 0 h 159"/>
                <a:gd name="T16" fmla="*/ 0 w 191"/>
                <a:gd name="T17"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59">
                  <a:moveTo>
                    <a:pt x="0" y="79"/>
                  </a:moveTo>
                  <a:cubicBezTo>
                    <a:pt x="0" y="123"/>
                    <a:pt x="35" y="159"/>
                    <a:pt x="79" y="159"/>
                  </a:cubicBezTo>
                  <a:cubicBezTo>
                    <a:pt x="98" y="159"/>
                    <a:pt x="115" y="152"/>
                    <a:pt x="129" y="141"/>
                  </a:cubicBezTo>
                  <a:cubicBezTo>
                    <a:pt x="141" y="129"/>
                    <a:pt x="141" y="129"/>
                    <a:pt x="141" y="129"/>
                  </a:cubicBezTo>
                  <a:cubicBezTo>
                    <a:pt x="191" y="79"/>
                    <a:pt x="191" y="79"/>
                    <a:pt x="191" y="79"/>
                  </a:cubicBezTo>
                  <a:cubicBezTo>
                    <a:pt x="141" y="29"/>
                    <a:pt x="141" y="29"/>
                    <a:pt x="141" y="29"/>
                  </a:cubicBezTo>
                  <a:cubicBezTo>
                    <a:pt x="129" y="18"/>
                    <a:pt x="129" y="18"/>
                    <a:pt x="129" y="18"/>
                  </a:cubicBezTo>
                  <a:cubicBezTo>
                    <a:pt x="116" y="6"/>
                    <a:pt x="98" y="0"/>
                    <a:pt x="79" y="0"/>
                  </a:cubicBezTo>
                  <a:cubicBezTo>
                    <a:pt x="35" y="0"/>
                    <a:pt x="0" y="35"/>
                    <a:pt x="0" y="79"/>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52" name="Freeform 452"/>
            <p:cNvSpPr/>
            <p:nvPr/>
          </p:nvSpPr>
          <p:spPr bwMode="auto">
            <a:xfrm>
              <a:off x="4679951" y="5130800"/>
              <a:ext cx="609600" cy="250825"/>
            </a:xfrm>
            <a:custGeom>
              <a:avLst/>
              <a:gdLst>
                <a:gd name="T0" fmla="*/ 0 w 192"/>
                <a:gd name="T1" fmla="*/ 0 h 79"/>
                <a:gd name="T2" fmla="*/ 50 w 192"/>
                <a:gd name="T3" fmla="*/ 17 h 79"/>
                <a:gd name="T4" fmla="*/ 62 w 192"/>
                <a:gd name="T5" fmla="*/ 29 h 79"/>
                <a:gd name="T6" fmla="*/ 112 w 192"/>
                <a:gd name="T7" fmla="*/ 79 h 79"/>
                <a:gd name="T8" fmla="*/ 192 w 192"/>
                <a:gd name="T9" fmla="*/ 0 h 79"/>
                <a:gd name="T10" fmla="*/ 0 w 192"/>
                <a:gd name="T11" fmla="*/ 0 h 79"/>
              </a:gdLst>
              <a:ahLst/>
              <a:cxnLst>
                <a:cxn ang="0">
                  <a:pos x="T0" y="T1"/>
                </a:cxn>
                <a:cxn ang="0">
                  <a:pos x="T2" y="T3"/>
                </a:cxn>
                <a:cxn ang="0">
                  <a:pos x="T4" y="T5"/>
                </a:cxn>
                <a:cxn ang="0">
                  <a:pos x="T6" y="T7"/>
                </a:cxn>
                <a:cxn ang="0">
                  <a:pos x="T8" y="T9"/>
                </a:cxn>
                <a:cxn ang="0">
                  <a:pos x="T10" y="T11"/>
                </a:cxn>
              </a:cxnLst>
              <a:rect l="0" t="0" r="r" b="b"/>
              <a:pathLst>
                <a:path w="192" h="79">
                  <a:moveTo>
                    <a:pt x="0" y="0"/>
                  </a:moveTo>
                  <a:cubicBezTo>
                    <a:pt x="19" y="0"/>
                    <a:pt x="36" y="6"/>
                    <a:pt x="50" y="17"/>
                  </a:cubicBezTo>
                  <a:cubicBezTo>
                    <a:pt x="62" y="29"/>
                    <a:pt x="62" y="29"/>
                    <a:pt x="62" y="29"/>
                  </a:cubicBezTo>
                  <a:cubicBezTo>
                    <a:pt x="112" y="79"/>
                    <a:pt x="112" y="79"/>
                    <a:pt x="112" y="79"/>
                  </a:cubicBezTo>
                  <a:cubicBezTo>
                    <a:pt x="192" y="0"/>
                    <a:pt x="192" y="0"/>
                    <a:pt x="192" y="0"/>
                  </a:cubicBezTo>
                  <a:lnTo>
                    <a:pt x="0"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53" name="Freeform 453"/>
            <p:cNvSpPr/>
            <p:nvPr/>
          </p:nvSpPr>
          <p:spPr bwMode="auto">
            <a:xfrm>
              <a:off x="4679951" y="5381625"/>
              <a:ext cx="609600" cy="254000"/>
            </a:xfrm>
            <a:custGeom>
              <a:avLst/>
              <a:gdLst>
                <a:gd name="T0" fmla="*/ 0 w 192"/>
                <a:gd name="T1" fmla="*/ 80 h 80"/>
                <a:gd name="T2" fmla="*/ 50 w 192"/>
                <a:gd name="T3" fmla="*/ 62 h 80"/>
                <a:gd name="T4" fmla="*/ 62 w 192"/>
                <a:gd name="T5" fmla="*/ 50 h 80"/>
                <a:gd name="T6" fmla="*/ 112 w 192"/>
                <a:gd name="T7" fmla="*/ 0 h 80"/>
                <a:gd name="T8" fmla="*/ 192 w 192"/>
                <a:gd name="T9" fmla="*/ 80 h 80"/>
                <a:gd name="T10" fmla="*/ 0 w 192"/>
                <a:gd name="T11" fmla="*/ 80 h 80"/>
              </a:gdLst>
              <a:ahLst/>
              <a:cxnLst>
                <a:cxn ang="0">
                  <a:pos x="T0" y="T1"/>
                </a:cxn>
                <a:cxn ang="0">
                  <a:pos x="T2" y="T3"/>
                </a:cxn>
                <a:cxn ang="0">
                  <a:pos x="T4" y="T5"/>
                </a:cxn>
                <a:cxn ang="0">
                  <a:pos x="T6" y="T7"/>
                </a:cxn>
                <a:cxn ang="0">
                  <a:pos x="T8" y="T9"/>
                </a:cxn>
                <a:cxn ang="0">
                  <a:pos x="T10" y="T11"/>
                </a:cxn>
              </a:cxnLst>
              <a:rect l="0" t="0" r="r" b="b"/>
              <a:pathLst>
                <a:path w="192" h="80">
                  <a:moveTo>
                    <a:pt x="0" y="80"/>
                  </a:moveTo>
                  <a:cubicBezTo>
                    <a:pt x="19" y="80"/>
                    <a:pt x="36" y="73"/>
                    <a:pt x="50" y="62"/>
                  </a:cubicBezTo>
                  <a:cubicBezTo>
                    <a:pt x="62" y="50"/>
                    <a:pt x="62" y="50"/>
                    <a:pt x="62" y="50"/>
                  </a:cubicBezTo>
                  <a:cubicBezTo>
                    <a:pt x="112" y="0"/>
                    <a:pt x="112" y="0"/>
                    <a:pt x="112" y="0"/>
                  </a:cubicBezTo>
                  <a:cubicBezTo>
                    <a:pt x="192" y="80"/>
                    <a:pt x="192" y="80"/>
                    <a:pt x="192" y="80"/>
                  </a:cubicBezTo>
                  <a:lnTo>
                    <a:pt x="0" y="8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80" name="Group 79"/>
          <p:cNvGrpSpPr/>
          <p:nvPr/>
        </p:nvGrpSpPr>
        <p:grpSpPr>
          <a:xfrm>
            <a:off x="2733676" y="3660775"/>
            <a:ext cx="1981200" cy="1558925"/>
            <a:chOff x="2733676" y="3660775"/>
            <a:chExt cx="1981200" cy="1558925"/>
          </a:xfrm>
        </p:grpSpPr>
        <p:sp>
          <p:nvSpPr>
            <p:cNvPr id="39" name="Freeform 439"/>
            <p:cNvSpPr/>
            <p:nvPr/>
          </p:nvSpPr>
          <p:spPr bwMode="auto">
            <a:xfrm>
              <a:off x="2733676" y="4187825"/>
              <a:ext cx="1981200" cy="504825"/>
            </a:xfrm>
            <a:custGeom>
              <a:avLst/>
              <a:gdLst>
                <a:gd name="T0" fmla="*/ 545 w 624"/>
                <a:gd name="T1" fmla="*/ 159 h 159"/>
                <a:gd name="T2" fmla="*/ 79 w 624"/>
                <a:gd name="T3" fmla="*/ 159 h 159"/>
                <a:gd name="T4" fmla="*/ 0 w 624"/>
                <a:gd name="T5" fmla="*/ 79 h 159"/>
                <a:gd name="T6" fmla="*/ 79 w 624"/>
                <a:gd name="T7" fmla="*/ 0 h 159"/>
                <a:gd name="T8" fmla="*/ 545 w 624"/>
                <a:gd name="T9" fmla="*/ 0 h 159"/>
                <a:gd name="T10" fmla="*/ 624 w 624"/>
                <a:gd name="T11" fmla="*/ 79 h 159"/>
                <a:gd name="T12" fmla="*/ 545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545" y="159"/>
                  </a:moveTo>
                  <a:cubicBezTo>
                    <a:pt x="79" y="159"/>
                    <a:pt x="79" y="159"/>
                    <a:pt x="79" y="159"/>
                  </a:cubicBezTo>
                  <a:cubicBezTo>
                    <a:pt x="35" y="159"/>
                    <a:pt x="0" y="123"/>
                    <a:pt x="0" y="79"/>
                  </a:cubicBezTo>
                  <a:cubicBezTo>
                    <a:pt x="0" y="36"/>
                    <a:pt x="35" y="0"/>
                    <a:pt x="79" y="0"/>
                  </a:cubicBezTo>
                  <a:cubicBezTo>
                    <a:pt x="545" y="0"/>
                    <a:pt x="545" y="0"/>
                    <a:pt x="545" y="0"/>
                  </a:cubicBezTo>
                  <a:cubicBezTo>
                    <a:pt x="589" y="0"/>
                    <a:pt x="624" y="36"/>
                    <a:pt x="624" y="79"/>
                  </a:cubicBezTo>
                  <a:cubicBezTo>
                    <a:pt x="624" y="123"/>
                    <a:pt x="589" y="159"/>
                    <a:pt x="545" y="159"/>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0" name="Freeform 440"/>
            <p:cNvSpPr/>
            <p:nvPr/>
          </p:nvSpPr>
          <p:spPr bwMode="auto">
            <a:xfrm>
              <a:off x="3683001" y="3660775"/>
              <a:ext cx="1031875" cy="1558925"/>
            </a:xfrm>
            <a:custGeom>
              <a:avLst/>
              <a:gdLst>
                <a:gd name="T0" fmla="*/ 325 w 325"/>
                <a:gd name="T1" fmla="*/ 245 h 491"/>
                <a:gd name="T2" fmla="*/ 301 w 325"/>
                <a:gd name="T3" fmla="*/ 303 h 491"/>
                <a:gd name="T4" fmla="*/ 300 w 325"/>
                <a:gd name="T5" fmla="*/ 303 h 491"/>
                <a:gd name="T6" fmla="*/ 143 w 325"/>
                <a:gd name="T7" fmla="*/ 460 h 491"/>
                <a:gd name="T8" fmla="*/ 31 w 325"/>
                <a:gd name="T9" fmla="*/ 460 h 491"/>
                <a:gd name="T10" fmla="*/ 31 w 325"/>
                <a:gd name="T11" fmla="*/ 348 h 491"/>
                <a:gd name="T12" fmla="*/ 134 w 325"/>
                <a:gd name="T13" fmla="*/ 245 h 491"/>
                <a:gd name="T14" fmla="*/ 31 w 325"/>
                <a:gd name="T15" fmla="*/ 143 h 491"/>
                <a:gd name="T16" fmla="*/ 31 w 325"/>
                <a:gd name="T17" fmla="*/ 31 h 491"/>
                <a:gd name="T18" fmla="*/ 143 w 325"/>
                <a:gd name="T19" fmla="*/ 31 h 491"/>
                <a:gd name="T20" fmla="*/ 300 w 325"/>
                <a:gd name="T21" fmla="*/ 188 h 491"/>
                <a:gd name="T22" fmla="*/ 301 w 325"/>
                <a:gd name="T23" fmla="*/ 188 h 491"/>
                <a:gd name="T24" fmla="*/ 325 w 325"/>
                <a:gd name="T25" fmla="*/ 245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1">
                  <a:moveTo>
                    <a:pt x="325" y="245"/>
                  </a:moveTo>
                  <a:cubicBezTo>
                    <a:pt x="325" y="268"/>
                    <a:pt x="316" y="289"/>
                    <a:pt x="301" y="303"/>
                  </a:cubicBezTo>
                  <a:cubicBezTo>
                    <a:pt x="300" y="303"/>
                    <a:pt x="300" y="303"/>
                    <a:pt x="300" y="303"/>
                  </a:cubicBezTo>
                  <a:cubicBezTo>
                    <a:pt x="143" y="460"/>
                    <a:pt x="143" y="460"/>
                    <a:pt x="143" y="460"/>
                  </a:cubicBezTo>
                  <a:cubicBezTo>
                    <a:pt x="112" y="491"/>
                    <a:pt x="62" y="491"/>
                    <a:pt x="31" y="460"/>
                  </a:cubicBezTo>
                  <a:cubicBezTo>
                    <a:pt x="0" y="429"/>
                    <a:pt x="0" y="379"/>
                    <a:pt x="31" y="348"/>
                  </a:cubicBezTo>
                  <a:cubicBezTo>
                    <a:pt x="134" y="245"/>
                    <a:pt x="134" y="245"/>
                    <a:pt x="134" y="245"/>
                  </a:cubicBezTo>
                  <a:cubicBezTo>
                    <a:pt x="31" y="143"/>
                    <a:pt x="31" y="143"/>
                    <a:pt x="31" y="143"/>
                  </a:cubicBezTo>
                  <a:cubicBezTo>
                    <a:pt x="0" y="112"/>
                    <a:pt x="0" y="62"/>
                    <a:pt x="31" y="31"/>
                  </a:cubicBezTo>
                  <a:cubicBezTo>
                    <a:pt x="62" y="0"/>
                    <a:pt x="112" y="0"/>
                    <a:pt x="143" y="31"/>
                  </a:cubicBezTo>
                  <a:cubicBezTo>
                    <a:pt x="300" y="188"/>
                    <a:pt x="300" y="188"/>
                    <a:pt x="300" y="188"/>
                  </a:cubicBezTo>
                  <a:cubicBezTo>
                    <a:pt x="300" y="188"/>
                    <a:pt x="300" y="188"/>
                    <a:pt x="301" y="188"/>
                  </a:cubicBezTo>
                  <a:cubicBezTo>
                    <a:pt x="316" y="202"/>
                    <a:pt x="325" y="223"/>
                    <a:pt x="325" y="245"/>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1" name="Freeform 441"/>
            <p:cNvSpPr/>
            <p:nvPr/>
          </p:nvSpPr>
          <p:spPr bwMode="auto">
            <a:xfrm>
              <a:off x="4108451" y="4187825"/>
              <a:ext cx="606425" cy="504825"/>
            </a:xfrm>
            <a:custGeom>
              <a:avLst/>
              <a:gdLst>
                <a:gd name="T0" fmla="*/ 191 w 191"/>
                <a:gd name="T1" fmla="*/ 79 h 159"/>
                <a:gd name="T2" fmla="*/ 112 w 191"/>
                <a:gd name="T3" fmla="*/ 159 h 159"/>
                <a:gd name="T4" fmla="*/ 62 w 191"/>
                <a:gd name="T5" fmla="*/ 141 h 159"/>
                <a:gd name="T6" fmla="*/ 50 w 191"/>
                <a:gd name="T7" fmla="*/ 130 h 159"/>
                <a:gd name="T8" fmla="*/ 0 w 191"/>
                <a:gd name="T9" fmla="*/ 79 h 159"/>
                <a:gd name="T10" fmla="*/ 50 w 191"/>
                <a:gd name="T11" fmla="*/ 29 h 159"/>
                <a:gd name="T12" fmla="*/ 62 w 191"/>
                <a:gd name="T13" fmla="*/ 18 h 159"/>
                <a:gd name="T14" fmla="*/ 112 w 191"/>
                <a:gd name="T15" fmla="*/ 0 h 159"/>
                <a:gd name="T16" fmla="*/ 191 w 191"/>
                <a:gd name="T17"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59">
                  <a:moveTo>
                    <a:pt x="191" y="79"/>
                  </a:moveTo>
                  <a:cubicBezTo>
                    <a:pt x="191" y="123"/>
                    <a:pt x="156" y="159"/>
                    <a:pt x="112" y="159"/>
                  </a:cubicBezTo>
                  <a:cubicBezTo>
                    <a:pt x="93" y="159"/>
                    <a:pt x="76" y="152"/>
                    <a:pt x="62" y="141"/>
                  </a:cubicBezTo>
                  <a:cubicBezTo>
                    <a:pt x="50" y="130"/>
                    <a:pt x="50" y="130"/>
                    <a:pt x="50" y="130"/>
                  </a:cubicBezTo>
                  <a:cubicBezTo>
                    <a:pt x="0" y="79"/>
                    <a:pt x="0" y="79"/>
                    <a:pt x="0" y="79"/>
                  </a:cubicBezTo>
                  <a:cubicBezTo>
                    <a:pt x="50" y="29"/>
                    <a:pt x="50" y="29"/>
                    <a:pt x="50" y="29"/>
                  </a:cubicBezTo>
                  <a:cubicBezTo>
                    <a:pt x="62" y="18"/>
                    <a:pt x="62" y="18"/>
                    <a:pt x="62" y="18"/>
                  </a:cubicBezTo>
                  <a:cubicBezTo>
                    <a:pt x="75" y="7"/>
                    <a:pt x="93" y="0"/>
                    <a:pt x="112" y="0"/>
                  </a:cubicBezTo>
                  <a:cubicBezTo>
                    <a:pt x="156" y="0"/>
                    <a:pt x="191" y="36"/>
                    <a:pt x="191" y="79"/>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42" name="Freeform 442"/>
            <p:cNvSpPr/>
            <p:nvPr/>
          </p:nvSpPr>
          <p:spPr bwMode="auto">
            <a:xfrm>
              <a:off x="3854451" y="4187825"/>
              <a:ext cx="609600" cy="250825"/>
            </a:xfrm>
            <a:custGeom>
              <a:avLst/>
              <a:gdLst>
                <a:gd name="T0" fmla="*/ 192 w 192"/>
                <a:gd name="T1" fmla="*/ 0 h 79"/>
                <a:gd name="T2" fmla="*/ 142 w 192"/>
                <a:gd name="T3" fmla="*/ 18 h 79"/>
                <a:gd name="T4" fmla="*/ 130 w 192"/>
                <a:gd name="T5" fmla="*/ 29 h 79"/>
                <a:gd name="T6" fmla="*/ 80 w 192"/>
                <a:gd name="T7" fmla="*/ 79 h 79"/>
                <a:gd name="T8" fmla="*/ 0 w 192"/>
                <a:gd name="T9" fmla="*/ 0 h 79"/>
                <a:gd name="T10" fmla="*/ 192 w 192"/>
                <a:gd name="T11" fmla="*/ 0 h 79"/>
              </a:gdLst>
              <a:ahLst/>
              <a:cxnLst>
                <a:cxn ang="0">
                  <a:pos x="T0" y="T1"/>
                </a:cxn>
                <a:cxn ang="0">
                  <a:pos x="T2" y="T3"/>
                </a:cxn>
                <a:cxn ang="0">
                  <a:pos x="T4" y="T5"/>
                </a:cxn>
                <a:cxn ang="0">
                  <a:pos x="T6" y="T7"/>
                </a:cxn>
                <a:cxn ang="0">
                  <a:pos x="T8" y="T9"/>
                </a:cxn>
                <a:cxn ang="0">
                  <a:pos x="T10" y="T11"/>
                </a:cxn>
              </a:cxnLst>
              <a:rect l="0" t="0" r="r" b="b"/>
              <a:pathLst>
                <a:path w="192" h="79">
                  <a:moveTo>
                    <a:pt x="192" y="0"/>
                  </a:moveTo>
                  <a:cubicBezTo>
                    <a:pt x="173" y="0"/>
                    <a:pt x="156" y="7"/>
                    <a:pt x="142" y="18"/>
                  </a:cubicBezTo>
                  <a:cubicBezTo>
                    <a:pt x="130" y="29"/>
                    <a:pt x="130" y="29"/>
                    <a:pt x="130" y="29"/>
                  </a:cubicBezTo>
                  <a:cubicBezTo>
                    <a:pt x="80" y="79"/>
                    <a:pt x="80" y="79"/>
                    <a:pt x="80" y="79"/>
                  </a:cubicBezTo>
                  <a:cubicBezTo>
                    <a:pt x="0" y="0"/>
                    <a:pt x="0" y="0"/>
                    <a:pt x="0" y="0"/>
                  </a:cubicBezTo>
                  <a:lnTo>
                    <a:pt x="192"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43" name="Freeform 443"/>
            <p:cNvSpPr/>
            <p:nvPr/>
          </p:nvSpPr>
          <p:spPr bwMode="auto">
            <a:xfrm>
              <a:off x="3854451" y="4438650"/>
              <a:ext cx="609600" cy="254000"/>
            </a:xfrm>
            <a:custGeom>
              <a:avLst/>
              <a:gdLst>
                <a:gd name="T0" fmla="*/ 192 w 192"/>
                <a:gd name="T1" fmla="*/ 80 h 80"/>
                <a:gd name="T2" fmla="*/ 142 w 192"/>
                <a:gd name="T3" fmla="*/ 62 h 80"/>
                <a:gd name="T4" fmla="*/ 130 w 192"/>
                <a:gd name="T5" fmla="*/ 51 h 80"/>
                <a:gd name="T6" fmla="*/ 80 w 192"/>
                <a:gd name="T7" fmla="*/ 0 h 80"/>
                <a:gd name="T8" fmla="*/ 0 w 192"/>
                <a:gd name="T9" fmla="*/ 80 h 80"/>
                <a:gd name="T10" fmla="*/ 192 w 192"/>
                <a:gd name="T11" fmla="*/ 80 h 80"/>
              </a:gdLst>
              <a:ahLst/>
              <a:cxnLst>
                <a:cxn ang="0">
                  <a:pos x="T0" y="T1"/>
                </a:cxn>
                <a:cxn ang="0">
                  <a:pos x="T2" y="T3"/>
                </a:cxn>
                <a:cxn ang="0">
                  <a:pos x="T4" y="T5"/>
                </a:cxn>
                <a:cxn ang="0">
                  <a:pos x="T6" y="T7"/>
                </a:cxn>
                <a:cxn ang="0">
                  <a:pos x="T8" y="T9"/>
                </a:cxn>
                <a:cxn ang="0">
                  <a:pos x="T10" y="T11"/>
                </a:cxn>
              </a:cxnLst>
              <a:rect l="0" t="0" r="r" b="b"/>
              <a:pathLst>
                <a:path w="192" h="80">
                  <a:moveTo>
                    <a:pt x="192" y="80"/>
                  </a:moveTo>
                  <a:cubicBezTo>
                    <a:pt x="173" y="80"/>
                    <a:pt x="156" y="73"/>
                    <a:pt x="142" y="62"/>
                  </a:cubicBezTo>
                  <a:cubicBezTo>
                    <a:pt x="130" y="51"/>
                    <a:pt x="130" y="51"/>
                    <a:pt x="130" y="51"/>
                  </a:cubicBezTo>
                  <a:cubicBezTo>
                    <a:pt x="80" y="0"/>
                    <a:pt x="80" y="0"/>
                    <a:pt x="80" y="0"/>
                  </a:cubicBezTo>
                  <a:cubicBezTo>
                    <a:pt x="0" y="80"/>
                    <a:pt x="0" y="80"/>
                    <a:pt x="0" y="80"/>
                  </a:cubicBezTo>
                  <a:lnTo>
                    <a:pt x="192" y="8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79" name="Group 78"/>
          <p:cNvGrpSpPr/>
          <p:nvPr/>
        </p:nvGrpSpPr>
        <p:grpSpPr>
          <a:xfrm>
            <a:off x="4429126" y="2717800"/>
            <a:ext cx="1981200" cy="1562100"/>
            <a:chOff x="4429126" y="2717800"/>
            <a:chExt cx="1981200" cy="1562100"/>
          </a:xfrm>
        </p:grpSpPr>
        <p:sp>
          <p:nvSpPr>
            <p:cNvPr id="44" name="Freeform 444"/>
            <p:cNvSpPr/>
            <p:nvPr/>
          </p:nvSpPr>
          <p:spPr bwMode="auto">
            <a:xfrm>
              <a:off x="4429126" y="3244850"/>
              <a:ext cx="1981200" cy="504825"/>
            </a:xfrm>
            <a:custGeom>
              <a:avLst/>
              <a:gdLst>
                <a:gd name="T0" fmla="*/ 79 w 624"/>
                <a:gd name="T1" fmla="*/ 159 h 159"/>
                <a:gd name="T2" fmla="*/ 545 w 624"/>
                <a:gd name="T3" fmla="*/ 159 h 159"/>
                <a:gd name="T4" fmla="*/ 624 w 624"/>
                <a:gd name="T5" fmla="*/ 80 h 159"/>
                <a:gd name="T6" fmla="*/ 545 w 624"/>
                <a:gd name="T7" fmla="*/ 0 h 159"/>
                <a:gd name="T8" fmla="*/ 79 w 624"/>
                <a:gd name="T9" fmla="*/ 0 h 159"/>
                <a:gd name="T10" fmla="*/ 0 w 624"/>
                <a:gd name="T11" fmla="*/ 80 h 159"/>
                <a:gd name="T12" fmla="*/ 79 w 624"/>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624" h="159">
                  <a:moveTo>
                    <a:pt x="79" y="159"/>
                  </a:moveTo>
                  <a:cubicBezTo>
                    <a:pt x="545" y="159"/>
                    <a:pt x="545" y="159"/>
                    <a:pt x="545" y="159"/>
                  </a:cubicBezTo>
                  <a:cubicBezTo>
                    <a:pt x="589" y="159"/>
                    <a:pt x="624" y="124"/>
                    <a:pt x="624" y="80"/>
                  </a:cubicBezTo>
                  <a:cubicBezTo>
                    <a:pt x="624" y="36"/>
                    <a:pt x="589" y="0"/>
                    <a:pt x="545" y="0"/>
                  </a:cubicBezTo>
                  <a:cubicBezTo>
                    <a:pt x="79" y="0"/>
                    <a:pt x="79" y="0"/>
                    <a:pt x="79" y="0"/>
                  </a:cubicBezTo>
                  <a:cubicBezTo>
                    <a:pt x="35" y="0"/>
                    <a:pt x="0" y="36"/>
                    <a:pt x="0" y="80"/>
                  </a:cubicBezTo>
                  <a:cubicBezTo>
                    <a:pt x="0" y="124"/>
                    <a:pt x="35" y="159"/>
                    <a:pt x="79" y="159"/>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5" name="Freeform 445"/>
            <p:cNvSpPr/>
            <p:nvPr/>
          </p:nvSpPr>
          <p:spPr bwMode="auto">
            <a:xfrm>
              <a:off x="4429126" y="2717800"/>
              <a:ext cx="1031875" cy="1562100"/>
            </a:xfrm>
            <a:custGeom>
              <a:avLst/>
              <a:gdLst>
                <a:gd name="T0" fmla="*/ 0 w 325"/>
                <a:gd name="T1" fmla="*/ 246 h 492"/>
                <a:gd name="T2" fmla="*/ 24 w 325"/>
                <a:gd name="T3" fmla="*/ 303 h 492"/>
                <a:gd name="T4" fmla="*/ 25 w 325"/>
                <a:gd name="T5" fmla="*/ 304 h 492"/>
                <a:gd name="T6" fmla="*/ 182 w 325"/>
                <a:gd name="T7" fmla="*/ 461 h 492"/>
                <a:gd name="T8" fmla="*/ 294 w 325"/>
                <a:gd name="T9" fmla="*/ 461 h 492"/>
                <a:gd name="T10" fmla="*/ 294 w 325"/>
                <a:gd name="T11" fmla="*/ 348 h 492"/>
                <a:gd name="T12" fmla="*/ 191 w 325"/>
                <a:gd name="T13" fmla="*/ 246 h 492"/>
                <a:gd name="T14" fmla="*/ 294 w 325"/>
                <a:gd name="T15" fmla="*/ 143 h 492"/>
                <a:gd name="T16" fmla="*/ 294 w 325"/>
                <a:gd name="T17" fmla="*/ 31 h 492"/>
                <a:gd name="T18" fmla="*/ 182 w 325"/>
                <a:gd name="T19" fmla="*/ 31 h 492"/>
                <a:gd name="T20" fmla="*/ 25 w 325"/>
                <a:gd name="T21" fmla="*/ 188 h 492"/>
                <a:gd name="T22" fmla="*/ 24 w 325"/>
                <a:gd name="T23" fmla="*/ 188 h 492"/>
                <a:gd name="T24" fmla="*/ 0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0" y="246"/>
                  </a:moveTo>
                  <a:cubicBezTo>
                    <a:pt x="0" y="268"/>
                    <a:pt x="9" y="289"/>
                    <a:pt x="24" y="303"/>
                  </a:cubicBezTo>
                  <a:cubicBezTo>
                    <a:pt x="25" y="304"/>
                    <a:pt x="25" y="304"/>
                    <a:pt x="25" y="304"/>
                  </a:cubicBezTo>
                  <a:cubicBezTo>
                    <a:pt x="182" y="461"/>
                    <a:pt x="182" y="461"/>
                    <a:pt x="182" y="461"/>
                  </a:cubicBezTo>
                  <a:cubicBezTo>
                    <a:pt x="213" y="492"/>
                    <a:pt x="263" y="492"/>
                    <a:pt x="294" y="461"/>
                  </a:cubicBezTo>
                  <a:cubicBezTo>
                    <a:pt x="325" y="430"/>
                    <a:pt x="325" y="379"/>
                    <a:pt x="294" y="348"/>
                  </a:cubicBezTo>
                  <a:cubicBezTo>
                    <a:pt x="191" y="246"/>
                    <a:pt x="191" y="246"/>
                    <a:pt x="191" y="246"/>
                  </a:cubicBezTo>
                  <a:cubicBezTo>
                    <a:pt x="294" y="143"/>
                    <a:pt x="294" y="143"/>
                    <a:pt x="294" y="143"/>
                  </a:cubicBezTo>
                  <a:cubicBezTo>
                    <a:pt x="325" y="112"/>
                    <a:pt x="325" y="62"/>
                    <a:pt x="294" y="31"/>
                  </a:cubicBezTo>
                  <a:cubicBezTo>
                    <a:pt x="263" y="0"/>
                    <a:pt x="213" y="0"/>
                    <a:pt x="182" y="31"/>
                  </a:cubicBezTo>
                  <a:cubicBezTo>
                    <a:pt x="25" y="188"/>
                    <a:pt x="25" y="188"/>
                    <a:pt x="25" y="188"/>
                  </a:cubicBezTo>
                  <a:cubicBezTo>
                    <a:pt x="25" y="188"/>
                    <a:pt x="25" y="188"/>
                    <a:pt x="24" y="188"/>
                  </a:cubicBezTo>
                  <a:cubicBezTo>
                    <a:pt x="9" y="203"/>
                    <a:pt x="0" y="223"/>
                    <a:pt x="0" y="246"/>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6" name="Freeform 446"/>
            <p:cNvSpPr/>
            <p:nvPr/>
          </p:nvSpPr>
          <p:spPr bwMode="auto">
            <a:xfrm>
              <a:off x="4429126" y="3244850"/>
              <a:ext cx="606425" cy="504825"/>
            </a:xfrm>
            <a:custGeom>
              <a:avLst/>
              <a:gdLst>
                <a:gd name="T0" fmla="*/ 0 w 191"/>
                <a:gd name="T1" fmla="*/ 80 h 159"/>
                <a:gd name="T2" fmla="*/ 79 w 191"/>
                <a:gd name="T3" fmla="*/ 159 h 159"/>
                <a:gd name="T4" fmla="*/ 129 w 191"/>
                <a:gd name="T5" fmla="*/ 141 h 159"/>
                <a:gd name="T6" fmla="*/ 141 w 191"/>
                <a:gd name="T7" fmla="*/ 130 h 159"/>
                <a:gd name="T8" fmla="*/ 191 w 191"/>
                <a:gd name="T9" fmla="*/ 80 h 159"/>
                <a:gd name="T10" fmla="*/ 141 w 191"/>
                <a:gd name="T11" fmla="*/ 29 h 159"/>
                <a:gd name="T12" fmla="*/ 129 w 191"/>
                <a:gd name="T13" fmla="*/ 18 h 159"/>
                <a:gd name="T14" fmla="*/ 79 w 191"/>
                <a:gd name="T15" fmla="*/ 0 h 159"/>
                <a:gd name="T16" fmla="*/ 0 w 191"/>
                <a:gd name="T17"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59">
                  <a:moveTo>
                    <a:pt x="0" y="80"/>
                  </a:moveTo>
                  <a:cubicBezTo>
                    <a:pt x="0" y="124"/>
                    <a:pt x="35" y="159"/>
                    <a:pt x="79" y="159"/>
                  </a:cubicBezTo>
                  <a:cubicBezTo>
                    <a:pt x="98" y="159"/>
                    <a:pt x="115" y="153"/>
                    <a:pt x="129" y="141"/>
                  </a:cubicBezTo>
                  <a:cubicBezTo>
                    <a:pt x="141" y="130"/>
                    <a:pt x="141" y="130"/>
                    <a:pt x="141" y="130"/>
                  </a:cubicBezTo>
                  <a:cubicBezTo>
                    <a:pt x="191" y="80"/>
                    <a:pt x="191" y="80"/>
                    <a:pt x="191" y="80"/>
                  </a:cubicBezTo>
                  <a:cubicBezTo>
                    <a:pt x="141" y="29"/>
                    <a:pt x="141" y="29"/>
                    <a:pt x="141" y="29"/>
                  </a:cubicBezTo>
                  <a:cubicBezTo>
                    <a:pt x="129" y="18"/>
                    <a:pt x="129" y="18"/>
                    <a:pt x="129" y="18"/>
                  </a:cubicBezTo>
                  <a:cubicBezTo>
                    <a:pt x="116" y="7"/>
                    <a:pt x="98" y="0"/>
                    <a:pt x="79" y="0"/>
                  </a:cubicBezTo>
                  <a:cubicBezTo>
                    <a:pt x="35" y="0"/>
                    <a:pt x="0" y="36"/>
                    <a:pt x="0" y="80"/>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47" name="Freeform 447"/>
            <p:cNvSpPr/>
            <p:nvPr/>
          </p:nvSpPr>
          <p:spPr bwMode="auto">
            <a:xfrm>
              <a:off x="4679951" y="3244850"/>
              <a:ext cx="609600" cy="254000"/>
            </a:xfrm>
            <a:custGeom>
              <a:avLst/>
              <a:gdLst>
                <a:gd name="T0" fmla="*/ 0 w 192"/>
                <a:gd name="T1" fmla="*/ 0 h 80"/>
                <a:gd name="T2" fmla="*/ 50 w 192"/>
                <a:gd name="T3" fmla="*/ 18 h 80"/>
                <a:gd name="T4" fmla="*/ 62 w 192"/>
                <a:gd name="T5" fmla="*/ 30 h 80"/>
                <a:gd name="T6" fmla="*/ 112 w 192"/>
                <a:gd name="T7" fmla="*/ 80 h 80"/>
                <a:gd name="T8" fmla="*/ 192 w 192"/>
                <a:gd name="T9" fmla="*/ 0 h 80"/>
                <a:gd name="T10" fmla="*/ 0 w 192"/>
                <a:gd name="T11" fmla="*/ 0 h 80"/>
              </a:gdLst>
              <a:ahLst/>
              <a:cxnLst>
                <a:cxn ang="0">
                  <a:pos x="T0" y="T1"/>
                </a:cxn>
                <a:cxn ang="0">
                  <a:pos x="T2" y="T3"/>
                </a:cxn>
                <a:cxn ang="0">
                  <a:pos x="T4" y="T5"/>
                </a:cxn>
                <a:cxn ang="0">
                  <a:pos x="T6" y="T7"/>
                </a:cxn>
                <a:cxn ang="0">
                  <a:pos x="T8" y="T9"/>
                </a:cxn>
                <a:cxn ang="0">
                  <a:pos x="T10" y="T11"/>
                </a:cxn>
              </a:cxnLst>
              <a:rect l="0" t="0" r="r" b="b"/>
              <a:pathLst>
                <a:path w="192" h="80">
                  <a:moveTo>
                    <a:pt x="0" y="0"/>
                  </a:moveTo>
                  <a:cubicBezTo>
                    <a:pt x="19" y="0"/>
                    <a:pt x="36" y="7"/>
                    <a:pt x="50" y="18"/>
                  </a:cubicBezTo>
                  <a:cubicBezTo>
                    <a:pt x="62" y="30"/>
                    <a:pt x="62" y="30"/>
                    <a:pt x="62" y="30"/>
                  </a:cubicBezTo>
                  <a:cubicBezTo>
                    <a:pt x="112" y="80"/>
                    <a:pt x="112" y="80"/>
                    <a:pt x="112" y="80"/>
                  </a:cubicBezTo>
                  <a:cubicBezTo>
                    <a:pt x="192" y="0"/>
                    <a:pt x="192" y="0"/>
                    <a:pt x="192" y="0"/>
                  </a:cubicBezTo>
                  <a:lnTo>
                    <a:pt x="0"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48" name="Freeform 448"/>
            <p:cNvSpPr/>
            <p:nvPr/>
          </p:nvSpPr>
          <p:spPr bwMode="auto">
            <a:xfrm>
              <a:off x="4679951" y="3498850"/>
              <a:ext cx="609600" cy="250825"/>
            </a:xfrm>
            <a:custGeom>
              <a:avLst/>
              <a:gdLst>
                <a:gd name="T0" fmla="*/ 0 w 192"/>
                <a:gd name="T1" fmla="*/ 79 h 79"/>
                <a:gd name="T2" fmla="*/ 50 w 192"/>
                <a:gd name="T3" fmla="*/ 61 h 79"/>
                <a:gd name="T4" fmla="*/ 62 w 192"/>
                <a:gd name="T5" fmla="*/ 50 h 79"/>
                <a:gd name="T6" fmla="*/ 112 w 192"/>
                <a:gd name="T7" fmla="*/ 0 h 79"/>
                <a:gd name="T8" fmla="*/ 192 w 192"/>
                <a:gd name="T9" fmla="*/ 79 h 79"/>
                <a:gd name="T10" fmla="*/ 0 w 192"/>
                <a:gd name="T11" fmla="*/ 79 h 79"/>
              </a:gdLst>
              <a:ahLst/>
              <a:cxnLst>
                <a:cxn ang="0">
                  <a:pos x="T0" y="T1"/>
                </a:cxn>
                <a:cxn ang="0">
                  <a:pos x="T2" y="T3"/>
                </a:cxn>
                <a:cxn ang="0">
                  <a:pos x="T4" y="T5"/>
                </a:cxn>
                <a:cxn ang="0">
                  <a:pos x="T6" y="T7"/>
                </a:cxn>
                <a:cxn ang="0">
                  <a:pos x="T8" y="T9"/>
                </a:cxn>
                <a:cxn ang="0">
                  <a:pos x="T10" y="T11"/>
                </a:cxn>
              </a:cxnLst>
              <a:rect l="0" t="0" r="r" b="b"/>
              <a:pathLst>
                <a:path w="192" h="79">
                  <a:moveTo>
                    <a:pt x="0" y="79"/>
                  </a:moveTo>
                  <a:cubicBezTo>
                    <a:pt x="19" y="79"/>
                    <a:pt x="36" y="73"/>
                    <a:pt x="50" y="61"/>
                  </a:cubicBezTo>
                  <a:cubicBezTo>
                    <a:pt x="62" y="50"/>
                    <a:pt x="62" y="50"/>
                    <a:pt x="62" y="50"/>
                  </a:cubicBezTo>
                  <a:cubicBezTo>
                    <a:pt x="112" y="0"/>
                    <a:pt x="112" y="0"/>
                    <a:pt x="112" y="0"/>
                  </a:cubicBezTo>
                  <a:cubicBezTo>
                    <a:pt x="192" y="79"/>
                    <a:pt x="192" y="79"/>
                    <a:pt x="192" y="79"/>
                  </a:cubicBezTo>
                  <a:lnTo>
                    <a:pt x="0" y="79"/>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78" name="Group 77"/>
          <p:cNvGrpSpPr/>
          <p:nvPr/>
        </p:nvGrpSpPr>
        <p:grpSpPr>
          <a:xfrm>
            <a:off x="2733676" y="1774825"/>
            <a:ext cx="1981200" cy="1562100"/>
            <a:chOff x="2733676" y="1774825"/>
            <a:chExt cx="1981200" cy="1562100"/>
          </a:xfrm>
        </p:grpSpPr>
        <p:sp>
          <p:nvSpPr>
            <p:cNvPr id="34" name="Freeform 434"/>
            <p:cNvSpPr/>
            <p:nvPr/>
          </p:nvSpPr>
          <p:spPr bwMode="auto">
            <a:xfrm>
              <a:off x="2733676" y="2305050"/>
              <a:ext cx="1981200" cy="501650"/>
            </a:xfrm>
            <a:custGeom>
              <a:avLst/>
              <a:gdLst>
                <a:gd name="T0" fmla="*/ 545 w 624"/>
                <a:gd name="T1" fmla="*/ 158 h 158"/>
                <a:gd name="T2" fmla="*/ 79 w 624"/>
                <a:gd name="T3" fmla="*/ 158 h 158"/>
                <a:gd name="T4" fmla="*/ 0 w 624"/>
                <a:gd name="T5" fmla="*/ 79 h 158"/>
                <a:gd name="T6" fmla="*/ 79 w 624"/>
                <a:gd name="T7" fmla="*/ 0 h 158"/>
                <a:gd name="T8" fmla="*/ 545 w 624"/>
                <a:gd name="T9" fmla="*/ 0 h 158"/>
                <a:gd name="T10" fmla="*/ 624 w 624"/>
                <a:gd name="T11" fmla="*/ 79 h 158"/>
                <a:gd name="T12" fmla="*/ 545 w 624"/>
                <a:gd name="T13" fmla="*/ 158 h 158"/>
              </a:gdLst>
              <a:ahLst/>
              <a:cxnLst>
                <a:cxn ang="0">
                  <a:pos x="T0" y="T1"/>
                </a:cxn>
                <a:cxn ang="0">
                  <a:pos x="T2" y="T3"/>
                </a:cxn>
                <a:cxn ang="0">
                  <a:pos x="T4" y="T5"/>
                </a:cxn>
                <a:cxn ang="0">
                  <a:pos x="T6" y="T7"/>
                </a:cxn>
                <a:cxn ang="0">
                  <a:pos x="T8" y="T9"/>
                </a:cxn>
                <a:cxn ang="0">
                  <a:pos x="T10" y="T11"/>
                </a:cxn>
                <a:cxn ang="0">
                  <a:pos x="T12" y="T13"/>
                </a:cxn>
              </a:cxnLst>
              <a:rect l="0" t="0" r="r" b="b"/>
              <a:pathLst>
                <a:path w="624" h="158">
                  <a:moveTo>
                    <a:pt x="545" y="158"/>
                  </a:moveTo>
                  <a:cubicBezTo>
                    <a:pt x="79" y="158"/>
                    <a:pt x="79" y="158"/>
                    <a:pt x="79" y="158"/>
                  </a:cubicBezTo>
                  <a:cubicBezTo>
                    <a:pt x="35" y="158"/>
                    <a:pt x="0" y="123"/>
                    <a:pt x="0" y="79"/>
                  </a:cubicBezTo>
                  <a:cubicBezTo>
                    <a:pt x="0" y="35"/>
                    <a:pt x="35" y="0"/>
                    <a:pt x="79" y="0"/>
                  </a:cubicBezTo>
                  <a:cubicBezTo>
                    <a:pt x="545" y="0"/>
                    <a:pt x="545" y="0"/>
                    <a:pt x="545" y="0"/>
                  </a:cubicBezTo>
                  <a:cubicBezTo>
                    <a:pt x="589" y="0"/>
                    <a:pt x="624" y="35"/>
                    <a:pt x="624" y="79"/>
                  </a:cubicBezTo>
                  <a:cubicBezTo>
                    <a:pt x="624" y="123"/>
                    <a:pt x="589" y="158"/>
                    <a:pt x="545" y="158"/>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5" name="Freeform 435"/>
            <p:cNvSpPr/>
            <p:nvPr/>
          </p:nvSpPr>
          <p:spPr bwMode="auto">
            <a:xfrm>
              <a:off x="3683001" y="1774825"/>
              <a:ext cx="1031875" cy="1562100"/>
            </a:xfrm>
            <a:custGeom>
              <a:avLst/>
              <a:gdLst>
                <a:gd name="T0" fmla="*/ 325 w 325"/>
                <a:gd name="T1" fmla="*/ 246 h 492"/>
                <a:gd name="T2" fmla="*/ 301 w 325"/>
                <a:gd name="T3" fmla="*/ 304 h 492"/>
                <a:gd name="T4" fmla="*/ 300 w 325"/>
                <a:gd name="T5" fmla="*/ 304 h 492"/>
                <a:gd name="T6" fmla="*/ 143 w 325"/>
                <a:gd name="T7" fmla="*/ 461 h 492"/>
                <a:gd name="T8" fmla="*/ 31 w 325"/>
                <a:gd name="T9" fmla="*/ 461 h 492"/>
                <a:gd name="T10" fmla="*/ 31 w 325"/>
                <a:gd name="T11" fmla="*/ 349 h 492"/>
                <a:gd name="T12" fmla="*/ 134 w 325"/>
                <a:gd name="T13" fmla="*/ 246 h 492"/>
                <a:gd name="T14" fmla="*/ 31 w 325"/>
                <a:gd name="T15" fmla="*/ 144 h 492"/>
                <a:gd name="T16" fmla="*/ 31 w 325"/>
                <a:gd name="T17" fmla="*/ 31 h 492"/>
                <a:gd name="T18" fmla="*/ 143 w 325"/>
                <a:gd name="T19" fmla="*/ 31 h 492"/>
                <a:gd name="T20" fmla="*/ 300 w 325"/>
                <a:gd name="T21" fmla="*/ 188 h 492"/>
                <a:gd name="T22" fmla="*/ 301 w 325"/>
                <a:gd name="T23" fmla="*/ 188 h 492"/>
                <a:gd name="T24" fmla="*/ 325 w 325"/>
                <a:gd name="T25" fmla="*/ 24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492">
                  <a:moveTo>
                    <a:pt x="325" y="246"/>
                  </a:moveTo>
                  <a:cubicBezTo>
                    <a:pt x="325" y="269"/>
                    <a:pt x="316" y="289"/>
                    <a:pt x="301" y="304"/>
                  </a:cubicBezTo>
                  <a:cubicBezTo>
                    <a:pt x="300" y="304"/>
                    <a:pt x="300" y="304"/>
                    <a:pt x="300" y="304"/>
                  </a:cubicBezTo>
                  <a:cubicBezTo>
                    <a:pt x="143" y="461"/>
                    <a:pt x="143" y="461"/>
                    <a:pt x="143" y="461"/>
                  </a:cubicBezTo>
                  <a:cubicBezTo>
                    <a:pt x="112" y="492"/>
                    <a:pt x="62" y="492"/>
                    <a:pt x="31" y="461"/>
                  </a:cubicBezTo>
                  <a:cubicBezTo>
                    <a:pt x="0" y="430"/>
                    <a:pt x="0" y="380"/>
                    <a:pt x="31" y="349"/>
                  </a:cubicBezTo>
                  <a:cubicBezTo>
                    <a:pt x="134" y="246"/>
                    <a:pt x="134" y="246"/>
                    <a:pt x="134" y="246"/>
                  </a:cubicBezTo>
                  <a:cubicBezTo>
                    <a:pt x="31" y="144"/>
                    <a:pt x="31" y="144"/>
                    <a:pt x="31" y="144"/>
                  </a:cubicBezTo>
                  <a:cubicBezTo>
                    <a:pt x="0" y="113"/>
                    <a:pt x="0" y="62"/>
                    <a:pt x="31" y="31"/>
                  </a:cubicBezTo>
                  <a:cubicBezTo>
                    <a:pt x="62" y="0"/>
                    <a:pt x="112" y="0"/>
                    <a:pt x="143" y="31"/>
                  </a:cubicBezTo>
                  <a:cubicBezTo>
                    <a:pt x="300" y="188"/>
                    <a:pt x="300" y="188"/>
                    <a:pt x="300" y="188"/>
                  </a:cubicBezTo>
                  <a:cubicBezTo>
                    <a:pt x="300" y="188"/>
                    <a:pt x="300" y="188"/>
                    <a:pt x="301" y="188"/>
                  </a:cubicBezTo>
                  <a:cubicBezTo>
                    <a:pt x="316" y="203"/>
                    <a:pt x="325" y="223"/>
                    <a:pt x="325" y="246"/>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6" name="Freeform 436"/>
            <p:cNvSpPr/>
            <p:nvPr/>
          </p:nvSpPr>
          <p:spPr bwMode="auto">
            <a:xfrm>
              <a:off x="4108451" y="2305050"/>
              <a:ext cx="606425" cy="501650"/>
            </a:xfrm>
            <a:custGeom>
              <a:avLst/>
              <a:gdLst>
                <a:gd name="T0" fmla="*/ 191 w 191"/>
                <a:gd name="T1" fmla="*/ 79 h 158"/>
                <a:gd name="T2" fmla="*/ 112 w 191"/>
                <a:gd name="T3" fmla="*/ 158 h 158"/>
                <a:gd name="T4" fmla="*/ 62 w 191"/>
                <a:gd name="T5" fmla="*/ 141 h 158"/>
                <a:gd name="T6" fmla="*/ 50 w 191"/>
                <a:gd name="T7" fmla="*/ 129 h 158"/>
                <a:gd name="T8" fmla="*/ 0 w 191"/>
                <a:gd name="T9" fmla="*/ 79 h 158"/>
                <a:gd name="T10" fmla="*/ 50 w 191"/>
                <a:gd name="T11" fmla="*/ 29 h 158"/>
                <a:gd name="T12" fmla="*/ 62 w 191"/>
                <a:gd name="T13" fmla="*/ 18 h 158"/>
                <a:gd name="T14" fmla="*/ 112 w 191"/>
                <a:gd name="T15" fmla="*/ 0 h 158"/>
                <a:gd name="T16" fmla="*/ 191 w 191"/>
                <a:gd name="T17"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58">
                  <a:moveTo>
                    <a:pt x="191" y="79"/>
                  </a:moveTo>
                  <a:cubicBezTo>
                    <a:pt x="191" y="123"/>
                    <a:pt x="156" y="158"/>
                    <a:pt x="112" y="158"/>
                  </a:cubicBezTo>
                  <a:cubicBezTo>
                    <a:pt x="93" y="158"/>
                    <a:pt x="76" y="152"/>
                    <a:pt x="62" y="141"/>
                  </a:cubicBezTo>
                  <a:cubicBezTo>
                    <a:pt x="50" y="129"/>
                    <a:pt x="50" y="129"/>
                    <a:pt x="50" y="129"/>
                  </a:cubicBezTo>
                  <a:cubicBezTo>
                    <a:pt x="0" y="79"/>
                    <a:pt x="0" y="79"/>
                    <a:pt x="0" y="79"/>
                  </a:cubicBezTo>
                  <a:cubicBezTo>
                    <a:pt x="50" y="29"/>
                    <a:pt x="50" y="29"/>
                    <a:pt x="50" y="29"/>
                  </a:cubicBezTo>
                  <a:cubicBezTo>
                    <a:pt x="62" y="18"/>
                    <a:pt x="62" y="18"/>
                    <a:pt x="62" y="18"/>
                  </a:cubicBezTo>
                  <a:cubicBezTo>
                    <a:pt x="75" y="6"/>
                    <a:pt x="93" y="0"/>
                    <a:pt x="112" y="0"/>
                  </a:cubicBezTo>
                  <a:cubicBezTo>
                    <a:pt x="156" y="0"/>
                    <a:pt x="191" y="35"/>
                    <a:pt x="191" y="79"/>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37" name="Freeform 437"/>
            <p:cNvSpPr/>
            <p:nvPr/>
          </p:nvSpPr>
          <p:spPr bwMode="auto">
            <a:xfrm>
              <a:off x="3854451" y="2305050"/>
              <a:ext cx="609600" cy="250825"/>
            </a:xfrm>
            <a:custGeom>
              <a:avLst/>
              <a:gdLst>
                <a:gd name="T0" fmla="*/ 192 w 192"/>
                <a:gd name="T1" fmla="*/ 0 h 79"/>
                <a:gd name="T2" fmla="*/ 142 w 192"/>
                <a:gd name="T3" fmla="*/ 17 h 79"/>
                <a:gd name="T4" fmla="*/ 130 w 192"/>
                <a:gd name="T5" fmla="*/ 29 h 79"/>
                <a:gd name="T6" fmla="*/ 80 w 192"/>
                <a:gd name="T7" fmla="*/ 79 h 79"/>
                <a:gd name="T8" fmla="*/ 0 w 192"/>
                <a:gd name="T9" fmla="*/ 0 h 79"/>
                <a:gd name="T10" fmla="*/ 192 w 192"/>
                <a:gd name="T11" fmla="*/ 0 h 79"/>
              </a:gdLst>
              <a:ahLst/>
              <a:cxnLst>
                <a:cxn ang="0">
                  <a:pos x="T0" y="T1"/>
                </a:cxn>
                <a:cxn ang="0">
                  <a:pos x="T2" y="T3"/>
                </a:cxn>
                <a:cxn ang="0">
                  <a:pos x="T4" y="T5"/>
                </a:cxn>
                <a:cxn ang="0">
                  <a:pos x="T6" y="T7"/>
                </a:cxn>
                <a:cxn ang="0">
                  <a:pos x="T8" y="T9"/>
                </a:cxn>
                <a:cxn ang="0">
                  <a:pos x="T10" y="T11"/>
                </a:cxn>
              </a:cxnLst>
              <a:rect l="0" t="0" r="r" b="b"/>
              <a:pathLst>
                <a:path w="192" h="79">
                  <a:moveTo>
                    <a:pt x="192" y="0"/>
                  </a:moveTo>
                  <a:cubicBezTo>
                    <a:pt x="173" y="0"/>
                    <a:pt x="156" y="6"/>
                    <a:pt x="142" y="17"/>
                  </a:cubicBezTo>
                  <a:cubicBezTo>
                    <a:pt x="130" y="29"/>
                    <a:pt x="130" y="29"/>
                    <a:pt x="130" y="29"/>
                  </a:cubicBezTo>
                  <a:cubicBezTo>
                    <a:pt x="80" y="79"/>
                    <a:pt x="80" y="79"/>
                    <a:pt x="80" y="79"/>
                  </a:cubicBezTo>
                  <a:cubicBezTo>
                    <a:pt x="0" y="0"/>
                    <a:pt x="0" y="0"/>
                    <a:pt x="0" y="0"/>
                  </a:cubicBezTo>
                  <a:lnTo>
                    <a:pt x="192"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38" name="Freeform 438"/>
            <p:cNvSpPr/>
            <p:nvPr/>
          </p:nvSpPr>
          <p:spPr bwMode="auto">
            <a:xfrm>
              <a:off x="3854451" y="2555875"/>
              <a:ext cx="609600" cy="250825"/>
            </a:xfrm>
            <a:custGeom>
              <a:avLst/>
              <a:gdLst>
                <a:gd name="T0" fmla="*/ 192 w 192"/>
                <a:gd name="T1" fmla="*/ 79 h 79"/>
                <a:gd name="T2" fmla="*/ 142 w 192"/>
                <a:gd name="T3" fmla="*/ 62 h 79"/>
                <a:gd name="T4" fmla="*/ 130 w 192"/>
                <a:gd name="T5" fmla="*/ 50 h 79"/>
                <a:gd name="T6" fmla="*/ 80 w 192"/>
                <a:gd name="T7" fmla="*/ 0 h 79"/>
                <a:gd name="T8" fmla="*/ 0 w 192"/>
                <a:gd name="T9" fmla="*/ 79 h 79"/>
                <a:gd name="T10" fmla="*/ 192 w 192"/>
                <a:gd name="T11" fmla="*/ 79 h 79"/>
              </a:gdLst>
              <a:ahLst/>
              <a:cxnLst>
                <a:cxn ang="0">
                  <a:pos x="T0" y="T1"/>
                </a:cxn>
                <a:cxn ang="0">
                  <a:pos x="T2" y="T3"/>
                </a:cxn>
                <a:cxn ang="0">
                  <a:pos x="T4" y="T5"/>
                </a:cxn>
                <a:cxn ang="0">
                  <a:pos x="T6" y="T7"/>
                </a:cxn>
                <a:cxn ang="0">
                  <a:pos x="T8" y="T9"/>
                </a:cxn>
                <a:cxn ang="0">
                  <a:pos x="T10" y="T11"/>
                </a:cxn>
              </a:cxnLst>
              <a:rect l="0" t="0" r="r" b="b"/>
              <a:pathLst>
                <a:path w="192" h="79">
                  <a:moveTo>
                    <a:pt x="192" y="79"/>
                  </a:moveTo>
                  <a:cubicBezTo>
                    <a:pt x="173" y="79"/>
                    <a:pt x="156" y="73"/>
                    <a:pt x="142" y="62"/>
                  </a:cubicBezTo>
                  <a:cubicBezTo>
                    <a:pt x="130" y="50"/>
                    <a:pt x="130" y="50"/>
                    <a:pt x="130" y="50"/>
                  </a:cubicBezTo>
                  <a:cubicBezTo>
                    <a:pt x="80" y="0"/>
                    <a:pt x="80" y="0"/>
                    <a:pt x="80" y="0"/>
                  </a:cubicBezTo>
                  <a:cubicBezTo>
                    <a:pt x="0" y="79"/>
                    <a:pt x="0" y="79"/>
                    <a:pt x="0" y="79"/>
                  </a:cubicBezTo>
                  <a:lnTo>
                    <a:pt x="192" y="79"/>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sp>
        <p:nvSpPr>
          <p:cNvPr id="30" name="TextBox 29"/>
          <p:cNvSpPr txBox="1"/>
          <p:nvPr/>
        </p:nvSpPr>
        <p:spPr>
          <a:xfrm>
            <a:off x="2949276" y="2406431"/>
            <a:ext cx="1165524" cy="307777"/>
          </a:xfrm>
          <a:prstGeom prst="rect">
            <a:avLst/>
          </a:prstGeom>
          <a:noFill/>
        </p:spPr>
        <p:txBody>
          <a:bodyPr wrap="square" lIns="0" tIns="0" rIns="0" bIns="0" rtlCol="0">
            <a:spAutoFit/>
          </a:bodyPr>
          <a:lstStyle/>
          <a:p>
            <a:r>
              <a:rPr lang="en-US" sz="2000" b="1" dirty="0" smtClean="0">
                <a:solidFill>
                  <a:schemeClr val="tx2"/>
                </a:solidFill>
              </a:rPr>
              <a:t>SVM</a:t>
            </a:r>
            <a:endParaRPr lang="en-US" sz="2000" b="1" dirty="0">
              <a:solidFill>
                <a:schemeClr val="tx2"/>
              </a:solidFill>
            </a:endParaRPr>
          </a:p>
        </p:txBody>
      </p:sp>
      <p:sp>
        <p:nvSpPr>
          <p:cNvPr id="31" name="TextBox 30"/>
          <p:cNvSpPr txBox="1"/>
          <p:nvPr/>
        </p:nvSpPr>
        <p:spPr>
          <a:xfrm>
            <a:off x="2949276" y="4293104"/>
            <a:ext cx="1165524" cy="307777"/>
          </a:xfrm>
          <a:prstGeom prst="rect">
            <a:avLst/>
          </a:prstGeom>
          <a:noFill/>
        </p:spPr>
        <p:txBody>
          <a:bodyPr wrap="square" lIns="0" tIns="0" rIns="0" bIns="0" rtlCol="0">
            <a:spAutoFit/>
          </a:bodyPr>
          <a:lstStyle/>
          <a:p>
            <a:r>
              <a:rPr lang="en-US" altLang="zh-CN" sz="2000" b="1" dirty="0" smtClean="0">
                <a:solidFill>
                  <a:schemeClr val="tx2"/>
                </a:solidFill>
              </a:rPr>
              <a:t>CNN</a:t>
            </a:r>
            <a:endParaRPr lang="en-US" sz="2000" b="1" dirty="0">
              <a:solidFill>
                <a:schemeClr val="tx2"/>
              </a:solidFill>
            </a:endParaRPr>
          </a:p>
        </p:txBody>
      </p:sp>
      <p:sp>
        <p:nvSpPr>
          <p:cNvPr id="32" name="TextBox 31"/>
          <p:cNvSpPr txBox="1"/>
          <p:nvPr/>
        </p:nvSpPr>
        <p:spPr>
          <a:xfrm>
            <a:off x="4932623" y="3351410"/>
            <a:ext cx="1301577" cy="307777"/>
          </a:xfrm>
          <a:prstGeom prst="rect">
            <a:avLst/>
          </a:prstGeom>
          <a:noFill/>
        </p:spPr>
        <p:txBody>
          <a:bodyPr wrap="square" lIns="0" tIns="0" rIns="0" bIns="0" rtlCol="0">
            <a:spAutoFit/>
          </a:bodyPr>
          <a:lstStyle/>
          <a:p>
            <a:pPr algn="r"/>
            <a:r>
              <a:rPr lang="en-US" altLang="zh-CN" sz="2000" b="1" dirty="0" smtClean="0">
                <a:solidFill>
                  <a:schemeClr val="tx2"/>
                </a:solidFill>
              </a:rPr>
              <a:t>SOFTMAX</a:t>
            </a:r>
            <a:endParaRPr lang="en-US" sz="2000" b="1" dirty="0">
              <a:solidFill>
                <a:schemeClr val="tx2"/>
              </a:solidFill>
            </a:endParaRPr>
          </a:p>
        </p:txBody>
      </p:sp>
      <p:sp>
        <p:nvSpPr>
          <p:cNvPr id="33" name="TextBox 32"/>
          <p:cNvSpPr txBox="1"/>
          <p:nvPr/>
        </p:nvSpPr>
        <p:spPr>
          <a:xfrm>
            <a:off x="5032721" y="5236441"/>
            <a:ext cx="1165524" cy="307777"/>
          </a:xfrm>
          <a:prstGeom prst="rect">
            <a:avLst/>
          </a:prstGeom>
          <a:noFill/>
        </p:spPr>
        <p:txBody>
          <a:bodyPr wrap="square" lIns="0" tIns="0" rIns="0" bIns="0" rtlCol="0">
            <a:spAutoFit/>
          </a:bodyPr>
          <a:lstStyle/>
          <a:p>
            <a:pPr algn="r"/>
            <a:r>
              <a:rPr lang="en-US" altLang="zh-CN" sz="2000" b="1" dirty="0" smtClean="0">
                <a:solidFill>
                  <a:schemeClr val="tx2"/>
                </a:solidFill>
              </a:rPr>
              <a:t>DRN</a:t>
            </a:r>
            <a:endParaRPr lang="en-US" sz="2000" b="1" dirty="0">
              <a:solidFill>
                <a:schemeClr val="tx2"/>
              </a:solidFill>
            </a:endParaRPr>
          </a:p>
        </p:txBody>
      </p:sp>
      <p:sp>
        <p:nvSpPr>
          <p:cNvPr id="2" name="Title 1"/>
          <p:cNvSpPr>
            <a:spLocks noGrp="1"/>
          </p:cNvSpPr>
          <p:nvPr>
            <p:ph type="title"/>
          </p:nvPr>
        </p:nvSpPr>
        <p:spPr>
          <a:xfrm>
            <a:off x="642938" y="351118"/>
            <a:ext cx="7921625" cy="593682"/>
          </a:xfrm>
        </p:spPr>
        <p:txBody>
          <a:bodyPr>
            <a:normAutofit/>
          </a:bodyPr>
          <a:lstStyle/>
          <a:p>
            <a:r>
              <a:rPr lang="zh-CN" altLang="en-US" dirty="0" smtClean="0"/>
              <a:t>算法介绍</a:t>
            </a:r>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5</a:t>
            </a:fld>
            <a:endParaRPr lang="en-US"/>
          </a:p>
        </p:txBody>
      </p:sp>
      <p:grpSp>
        <p:nvGrpSpPr>
          <p:cNvPr id="10" name="Group 9"/>
          <p:cNvGrpSpPr/>
          <p:nvPr/>
        </p:nvGrpSpPr>
        <p:grpSpPr>
          <a:xfrm flipH="1" flipV="1">
            <a:off x="6410326" y="2427022"/>
            <a:ext cx="2265890" cy="1115484"/>
            <a:chOff x="460447" y="2440728"/>
            <a:chExt cx="2265890" cy="986758"/>
          </a:xfrm>
        </p:grpSpPr>
        <p:sp>
          <p:nvSpPr>
            <p:cNvPr id="7" name="TextBox 6"/>
            <p:cNvSpPr txBox="1"/>
            <p:nvPr/>
          </p:nvSpPr>
          <p:spPr>
            <a:xfrm rot="10800000">
              <a:off x="962666" y="2814903"/>
              <a:ext cx="1763671" cy="612583"/>
            </a:xfrm>
            <a:prstGeom prst="rect">
              <a:avLst/>
            </a:prstGeom>
            <a:noFill/>
          </p:spPr>
          <p:txBody>
            <a:bodyPr wrap="square" lIns="0" tIns="0" rIns="0" bIns="0" rtlCol="0" anchor="b">
              <a:spAutoFit/>
            </a:bodyPr>
            <a:lstStyle/>
            <a:p>
              <a:pPr algn="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a:t>
              </a:r>
              <a:r>
                <a:rPr lang="en-US" altLang="zh-CN" sz="1600" dirty="0" err="1">
                  <a:solidFill>
                    <a:schemeClr val="bg1">
                      <a:alpha val="80000"/>
                    </a:schemeClr>
                  </a:solidFill>
                  <a:latin typeface="华文新魏" panose="02010800040101010101" pitchFamily="2" charset="-122"/>
                  <a:ea typeface="华文新魏" panose="02010800040101010101" pitchFamily="2" charset="-122"/>
                </a:rPr>
                <a:t>Softmax</a:t>
              </a:r>
              <a:r>
                <a:rPr lang="zh-CN" altLang="en-US" sz="1600" dirty="0">
                  <a:solidFill>
                    <a:schemeClr val="bg1">
                      <a:alpha val="80000"/>
                    </a:schemeClr>
                  </a:solidFill>
                  <a:latin typeface="华文新魏" panose="02010800040101010101" pitchFamily="2" charset="-122"/>
                  <a:ea typeface="华文新魏" panose="02010800040101010101" pitchFamily="2" charset="-122"/>
                </a:rPr>
                <a:t>分类器对多类目标进行分类作为对比实验。</a:t>
              </a:r>
              <a:endParaRPr lang="en-US" sz="1600" dirty="0">
                <a:solidFill>
                  <a:schemeClr val="bg1">
                    <a:alpha val="80000"/>
                  </a:schemeClr>
                </a:solidFill>
                <a:latin typeface="华文新魏" panose="02010800040101010101" pitchFamily="2" charset="-122"/>
                <a:ea typeface="华文新魏" panose="02010800040101010101" pitchFamily="2" charset="-122"/>
              </a:endParaRPr>
            </a:p>
          </p:txBody>
        </p:sp>
        <p:sp>
          <p:nvSpPr>
            <p:cNvPr id="8" name="TextBox 7"/>
            <p:cNvSpPr txBox="1"/>
            <p:nvPr/>
          </p:nvSpPr>
          <p:spPr>
            <a:xfrm rot="10800000">
              <a:off x="460447" y="2440728"/>
              <a:ext cx="2120812" cy="307777"/>
            </a:xfrm>
            <a:prstGeom prst="rect">
              <a:avLst/>
            </a:prstGeom>
            <a:noFill/>
          </p:spPr>
          <p:txBody>
            <a:bodyPr wrap="square" lIns="0" tIns="0" rIns="0" bIns="0" rtlCol="0" anchor="b">
              <a:spAutoFit/>
            </a:bodyPr>
            <a:lstStyle/>
            <a:p>
              <a:r>
                <a:rPr lang="en-US" altLang="zh-CN" sz="2000" b="1" dirty="0" err="1">
                  <a:solidFill>
                    <a:schemeClr val="bg1"/>
                  </a:solidFill>
                </a:rPr>
                <a:t>Softmax</a:t>
              </a:r>
              <a:r>
                <a:rPr lang="zh-CN" altLang="en-US" sz="2000" b="1" dirty="0">
                  <a:solidFill>
                    <a:schemeClr val="bg1"/>
                  </a:solidFill>
                </a:rPr>
                <a:t>分类器</a:t>
              </a:r>
              <a:endParaRPr lang="en-US" sz="2000" b="1" dirty="0">
                <a:solidFill>
                  <a:schemeClr val="bg1"/>
                </a:solidFill>
              </a:endParaRPr>
            </a:p>
          </p:txBody>
        </p:sp>
        <p:sp>
          <p:nvSpPr>
            <p:cNvPr id="9" name="Line 23"/>
            <p:cNvSpPr>
              <a:spLocks noChangeShapeType="1"/>
            </p:cNvSpPr>
            <p:nvPr/>
          </p:nvSpPr>
          <p:spPr bwMode="auto">
            <a:xfrm flipH="1">
              <a:off x="980710" y="2838194"/>
              <a:ext cx="180975" cy="0"/>
            </a:xfrm>
            <a:prstGeom prst="line">
              <a:avLst/>
            </a:prstGeom>
            <a:noFill/>
            <a:ln w="25400" cap="rnd">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r"/>
              <a:endParaRPr lang="en-US"/>
            </a:p>
          </p:txBody>
        </p:sp>
      </p:grpSp>
      <p:grpSp>
        <p:nvGrpSpPr>
          <p:cNvPr id="17" name="Group 16"/>
          <p:cNvGrpSpPr/>
          <p:nvPr/>
        </p:nvGrpSpPr>
        <p:grpSpPr>
          <a:xfrm>
            <a:off x="970003" y="2440448"/>
            <a:ext cx="1605364" cy="1188489"/>
            <a:chOff x="970003" y="2440627"/>
            <a:chExt cx="1605364" cy="1188489"/>
          </a:xfrm>
        </p:grpSpPr>
        <p:sp>
          <p:nvSpPr>
            <p:cNvPr id="18" name="TextBox 17"/>
            <p:cNvSpPr txBox="1"/>
            <p:nvPr/>
          </p:nvSpPr>
          <p:spPr>
            <a:xfrm>
              <a:off x="970003" y="2936619"/>
              <a:ext cx="1605364" cy="692497"/>
            </a:xfrm>
            <a:prstGeom prst="rect">
              <a:avLst/>
            </a:prstGeom>
            <a:noFill/>
          </p:spPr>
          <p:txBody>
            <a:bodyPr wrap="square" lIns="0" tIns="0" rIns="0" bIns="0" rtlCol="0">
              <a:spAutoFit/>
            </a:bodyPr>
            <a:lstStyle/>
            <a:p>
              <a:pP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设计线性</a:t>
              </a:r>
              <a:r>
                <a:rPr lang="en-US" altLang="zh-CN" sz="1600" dirty="0">
                  <a:solidFill>
                    <a:schemeClr val="bg1">
                      <a:alpha val="80000"/>
                    </a:schemeClr>
                  </a:solidFill>
                  <a:latin typeface="华文新魏" panose="02010800040101010101" pitchFamily="2" charset="-122"/>
                  <a:ea typeface="华文新魏" panose="02010800040101010101" pitchFamily="2" charset="-122"/>
                </a:rPr>
                <a:t>SVM</a:t>
              </a:r>
              <a:r>
                <a:rPr lang="zh-CN" altLang="en-US" sz="1600" dirty="0">
                  <a:solidFill>
                    <a:schemeClr val="bg1">
                      <a:alpha val="80000"/>
                    </a:schemeClr>
                  </a:solidFill>
                  <a:latin typeface="华文新魏" panose="02010800040101010101" pitchFamily="2" charset="-122"/>
                  <a:ea typeface="华文新魏" panose="02010800040101010101" pitchFamily="2" charset="-122"/>
                </a:rPr>
                <a:t>和非线性</a:t>
              </a:r>
              <a:r>
                <a:rPr lang="en-US" altLang="zh-CN" sz="1600" dirty="0">
                  <a:solidFill>
                    <a:schemeClr val="bg1">
                      <a:alpha val="80000"/>
                    </a:schemeClr>
                  </a:solidFill>
                  <a:latin typeface="华文新魏" panose="02010800040101010101" pitchFamily="2" charset="-122"/>
                  <a:ea typeface="华文新魏" panose="02010800040101010101" pitchFamily="2" charset="-122"/>
                </a:rPr>
                <a:t>SVM</a:t>
              </a:r>
              <a:r>
                <a:rPr lang="zh-CN" altLang="en-US" sz="1600" dirty="0">
                  <a:solidFill>
                    <a:schemeClr val="bg1">
                      <a:alpha val="80000"/>
                    </a:schemeClr>
                  </a:solidFill>
                  <a:latin typeface="华文新魏" panose="02010800040101010101" pitchFamily="2" charset="-122"/>
                  <a:ea typeface="华文新魏" panose="02010800040101010101" pitchFamily="2" charset="-122"/>
                </a:rPr>
                <a:t>对数据集进行分类</a:t>
              </a:r>
              <a:r>
                <a:rPr lang="zh-CN" altLang="en-US" sz="900" dirty="0" smtClean="0">
                  <a:solidFill>
                    <a:schemeClr val="bg2"/>
                  </a:solidFill>
                </a:rPr>
                <a:t>。</a:t>
              </a:r>
              <a:endParaRPr lang="en-US" sz="900" dirty="0">
                <a:solidFill>
                  <a:schemeClr val="bg2"/>
                </a:solidFill>
              </a:endParaRPr>
            </a:p>
          </p:txBody>
        </p:sp>
        <p:sp>
          <p:nvSpPr>
            <p:cNvPr id="19" name="TextBox 18"/>
            <p:cNvSpPr txBox="1"/>
            <p:nvPr/>
          </p:nvSpPr>
          <p:spPr>
            <a:xfrm>
              <a:off x="970003" y="2440627"/>
              <a:ext cx="1605364" cy="307777"/>
            </a:xfrm>
            <a:prstGeom prst="rect">
              <a:avLst/>
            </a:prstGeom>
            <a:noFill/>
          </p:spPr>
          <p:txBody>
            <a:bodyPr wrap="square" lIns="0" tIns="0" rIns="0" bIns="0" rtlCol="0" anchor="b">
              <a:spAutoFit/>
            </a:bodyPr>
            <a:lstStyle/>
            <a:p>
              <a:r>
                <a:rPr lang="en-US" altLang="zh-CN" sz="2000" b="1" dirty="0" smtClean="0">
                  <a:solidFill>
                    <a:schemeClr val="bg1"/>
                  </a:solidFill>
                </a:rPr>
                <a:t>SVM</a:t>
              </a:r>
            </a:p>
          </p:txBody>
        </p:sp>
        <p:sp>
          <p:nvSpPr>
            <p:cNvPr id="20" name="Line 23"/>
            <p:cNvSpPr>
              <a:spLocks noChangeShapeType="1"/>
            </p:cNvSpPr>
            <p:nvPr/>
          </p:nvSpPr>
          <p:spPr bwMode="auto">
            <a:xfrm flipH="1">
              <a:off x="980710" y="2838194"/>
              <a:ext cx="180975" cy="0"/>
            </a:xfrm>
            <a:prstGeom prst="line">
              <a:avLst/>
            </a:prstGeom>
            <a:noFill/>
            <a:ln w="25400" cap="rnd">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grpSp>
        <p:nvGrpSpPr>
          <p:cNvPr id="21" name="Group 20"/>
          <p:cNvGrpSpPr/>
          <p:nvPr/>
        </p:nvGrpSpPr>
        <p:grpSpPr>
          <a:xfrm>
            <a:off x="900759" y="4280696"/>
            <a:ext cx="1953855" cy="1650154"/>
            <a:chOff x="970002" y="2440627"/>
            <a:chExt cx="1780643" cy="1650154"/>
          </a:xfrm>
        </p:grpSpPr>
        <p:sp>
          <p:nvSpPr>
            <p:cNvPr id="22" name="TextBox 21"/>
            <p:cNvSpPr txBox="1"/>
            <p:nvPr/>
          </p:nvSpPr>
          <p:spPr>
            <a:xfrm>
              <a:off x="970002" y="2936619"/>
              <a:ext cx="1676607" cy="1154162"/>
            </a:xfrm>
            <a:prstGeom prst="rect">
              <a:avLst/>
            </a:prstGeom>
            <a:noFill/>
          </p:spPr>
          <p:txBody>
            <a:bodyPr wrap="square" lIns="0" tIns="0" rIns="0" bIns="0" rtlCol="0">
              <a:spAutoFit/>
            </a:bodyPr>
            <a:lstStyle/>
            <a:p>
              <a:pP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设计了包含七个隐含层的卷积神经网络对数据集进行分类，包含</a:t>
              </a:r>
              <a:r>
                <a:rPr lang="en-US" altLang="zh-CN" sz="1600" dirty="0">
                  <a:solidFill>
                    <a:schemeClr val="bg1">
                      <a:alpha val="80000"/>
                    </a:schemeClr>
                  </a:solidFill>
                  <a:latin typeface="华文新魏" panose="02010800040101010101" pitchFamily="2" charset="-122"/>
                  <a:ea typeface="华文新魏" panose="02010800040101010101" pitchFamily="2" charset="-122"/>
                </a:rPr>
                <a:t>5</a:t>
              </a:r>
              <a:r>
                <a:rPr lang="zh-CN" altLang="en-US" sz="1600" dirty="0">
                  <a:solidFill>
                    <a:schemeClr val="bg1">
                      <a:alpha val="80000"/>
                    </a:schemeClr>
                  </a:solidFill>
                  <a:latin typeface="华文新魏" panose="02010800040101010101" pitchFamily="2" charset="-122"/>
                  <a:ea typeface="华文新魏" panose="02010800040101010101" pitchFamily="2" charset="-122"/>
                </a:rPr>
                <a:t>个卷积层和</a:t>
              </a:r>
              <a:r>
                <a:rPr lang="en-US" altLang="zh-CN" sz="1600" dirty="0">
                  <a:solidFill>
                    <a:schemeClr val="bg1">
                      <a:alpha val="80000"/>
                    </a:schemeClr>
                  </a:solidFill>
                  <a:latin typeface="华文新魏" panose="02010800040101010101" pitchFamily="2" charset="-122"/>
                  <a:ea typeface="华文新魏" panose="02010800040101010101" pitchFamily="2" charset="-122"/>
                </a:rPr>
                <a:t>2</a:t>
              </a:r>
              <a:r>
                <a:rPr lang="zh-CN" altLang="en-US" sz="1600" dirty="0">
                  <a:solidFill>
                    <a:schemeClr val="bg1">
                      <a:alpha val="80000"/>
                    </a:schemeClr>
                  </a:solidFill>
                  <a:latin typeface="华文新魏" panose="02010800040101010101" pitchFamily="2" charset="-122"/>
                  <a:ea typeface="华文新魏" panose="02010800040101010101" pitchFamily="2" charset="-122"/>
                </a:rPr>
                <a:t>个全连接层。</a:t>
              </a:r>
              <a:endParaRPr lang="en-US" sz="1600" dirty="0">
                <a:solidFill>
                  <a:schemeClr val="bg1">
                    <a:alpha val="80000"/>
                  </a:schemeClr>
                </a:solidFill>
                <a:latin typeface="华文新魏" panose="02010800040101010101" pitchFamily="2" charset="-122"/>
                <a:ea typeface="华文新魏" panose="02010800040101010101" pitchFamily="2" charset="-122"/>
              </a:endParaRPr>
            </a:p>
          </p:txBody>
        </p:sp>
        <p:sp>
          <p:nvSpPr>
            <p:cNvPr id="23" name="TextBox 22"/>
            <p:cNvSpPr txBox="1"/>
            <p:nvPr/>
          </p:nvSpPr>
          <p:spPr>
            <a:xfrm>
              <a:off x="970003" y="2440627"/>
              <a:ext cx="1780642" cy="307777"/>
            </a:xfrm>
            <a:prstGeom prst="rect">
              <a:avLst/>
            </a:prstGeom>
            <a:noFill/>
          </p:spPr>
          <p:txBody>
            <a:bodyPr wrap="square" lIns="0" tIns="0" rIns="0" bIns="0" rtlCol="0" anchor="b">
              <a:spAutoFit/>
            </a:bodyPr>
            <a:lstStyle/>
            <a:p>
              <a:r>
                <a:rPr lang="zh-CN" altLang="en-US" sz="2000" b="1" dirty="0">
                  <a:solidFill>
                    <a:schemeClr val="bg1"/>
                  </a:solidFill>
                </a:rPr>
                <a:t>卷积神经网络</a:t>
              </a:r>
              <a:endParaRPr lang="en-US" sz="2000" b="1" dirty="0">
                <a:solidFill>
                  <a:schemeClr val="bg1"/>
                </a:solidFill>
              </a:endParaRPr>
            </a:p>
          </p:txBody>
        </p:sp>
        <p:sp>
          <p:nvSpPr>
            <p:cNvPr id="24" name="Line 23"/>
            <p:cNvSpPr>
              <a:spLocks noChangeShapeType="1"/>
            </p:cNvSpPr>
            <p:nvPr/>
          </p:nvSpPr>
          <p:spPr bwMode="auto">
            <a:xfrm flipH="1">
              <a:off x="980710" y="2838194"/>
              <a:ext cx="180975" cy="0"/>
            </a:xfrm>
            <a:prstGeom prst="line">
              <a:avLst/>
            </a:prstGeom>
            <a:noFill/>
            <a:ln w="25400" cap="rnd">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grpSp>
        <p:nvGrpSpPr>
          <p:cNvPr id="26" name="Group 25"/>
          <p:cNvGrpSpPr/>
          <p:nvPr/>
        </p:nvGrpSpPr>
        <p:grpSpPr>
          <a:xfrm flipH="1" flipV="1">
            <a:off x="6281488" y="4114791"/>
            <a:ext cx="1965045" cy="1398394"/>
            <a:chOff x="897467" y="2348294"/>
            <a:chExt cx="1965045" cy="1398394"/>
          </a:xfrm>
        </p:grpSpPr>
        <p:sp>
          <p:nvSpPr>
            <p:cNvPr id="27" name="TextBox 26"/>
            <p:cNvSpPr txBox="1"/>
            <p:nvPr/>
          </p:nvSpPr>
          <p:spPr>
            <a:xfrm rot="10800000">
              <a:off x="897467" y="2823358"/>
              <a:ext cx="1965045" cy="923330"/>
            </a:xfrm>
            <a:prstGeom prst="rect">
              <a:avLst/>
            </a:prstGeom>
            <a:noFill/>
          </p:spPr>
          <p:txBody>
            <a:bodyPr wrap="square" lIns="0" tIns="0" rIns="0" bIns="0" rtlCol="0" anchor="b">
              <a:spAutoFit/>
            </a:bodyPr>
            <a:lstStyle/>
            <a:p>
              <a:pPr algn="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设计包含</a:t>
              </a:r>
              <a:r>
                <a:rPr lang="en-US" altLang="zh-CN" sz="1600" dirty="0">
                  <a:solidFill>
                    <a:schemeClr val="bg1">
                      <a:alpha val="80000"/>
                    </a:schemeClr>
                  </a:solidFill>
                  <a:latin typeface="华文新魏" panose="02010800040101010101" pitchFamily="2" charset="-122"/>
                  <a:ea typeface="华文新魏" panose="02010800040101010101" pitchFamily="2" charset="-122"/>
                </a:rPr>
                <a:t>34</a:t>
              </a:r>
              <a:r>
                <a:rPr lang="zh-CN" altLang="en-US" sz="1600" dirty="0">
                  <a:solidFill>
                    <a:schemeClr val="bg1">
                      <a:alpha val="80000"/>
                    </a:schemeClr>
                  </a:solidFill>
                  <a:latin typeface="华文新魏" panose="02010800040101010101" pitchFamily="2" charset="-122"/>
                  <a:ea typeface="华文新魏" panose="02010800040101010101" pitchFamily="2" charset="-122"/>
                </a:rPr>
                <a:t>个隐含层的深度残差网络，包含</a:t>
              </a:r>
              <a:r>
                <a:rPr lang="en-US" altLang="zh-CN" sz="1600" dirty="0">
                  <a:solidFill>
                    <a:schemeClr val="bg1">
                      <a:alpha val="80000"/>
                    </a:schemeClr>
                  </a:solidFill>
                  <a:latin typeface="华文新魏" panose="02010800040101010101" pitchFamily="2" charset="-122"/>
                  <a:ea typeface="华文新魏" panose="02010800040101010101" pitchFamily="2" charset="-122"/>
                </a:rPr>
                <a:t>5</a:t>
              </a:r>
              <a:r>
                <a:rPr lang="zh-CN" altLang="en-US" sz="1600" dirty="0">
                  <a:solidFill>
                    <a:schemeClr val="bg1">
                      <a:alpha val="80000"/>
                    </a:schemeClr>
                  </a:solidFill>
                  <a:latin typeface="华文新魏" panose="02010800040101010101" pitchFamily="2" charset="-122"/>
                  <a:ea typeface="华文新魏" panose="02010800040101010101" pitchFamily="2" charset="-122"/>
                </a:rPr>
                <a:t>个残差块。与卷积神经网络对比准确率</a:t>
              </a:r>
              <a:r>
                <a:rPr lang="zh-CN" altLang="en-US" sz="1000" dirty="0" smtClean="0">
                  <a:solidFill>
                    <a:schemeClr val="bg2"/>
                  </a:solidFill>
                </a:rPr>
                <a:t>。</a:t>
              </a:r>
              <a:endParaRPr lang="en-US" sz="1000" dirty="0">
                <a:solidFill>
                  <a:schemeClr val="bg2"/>
                </a:solidFill>
              </a:endParaRPr>
            </a:p>
          </p:txBody>
        </p:sp>
        <p:sp>
          <p:nvSpPr>
            <p:cNvPr id="28" name="TextBox 27"/>
            <p:cNvSpPr txBox="1"/>
            <p:nvPr/>
          </p:nvSpPr>
          <p:spPr>
            <a:xfrm rot="10800000">
              <a:off x="970003" y="2348294"/>
              <a:ext cx="1605364" cy="307777"/>
            </a:xfrm>
            <a:prstGeom prst="rect">
              <a:avLst/>
            </a:prstGeom>
            <a:noFill/>
          </p:spPr>
          <p:txBody>
            <a:bodyPr wrap="square" lIns="0" tIns="0" rIns="0" bIns="0" rtlCol="0" anchor="b">
              <a:spAutoFit/>
            </a:bodyPr>
            <a:lstStyle/>
            <a:p>
              <a:r>
                <a:rPr lang="zh-CN" altLang="en-US" sz="2000" b="1" dirty="0">
                  <a:solidFill>
                    <a:schemeClr val="bg1"/>
                  </a:solidFill>
                </a:rPr>
                <a:t>深度残差网络</a:t>
              </a:r>
              <a:endParaRPr lang="en-US" sz="2000" b="1" dirty="0">
                <a:solidFill>
                  <a:schemeClr val="bg1"/>
                </a:solidFill>
              </a:endParaRPr>
            </a:p>
          </p:txBody>
        </p:sp>
        <p:sp>
          <p:nvSpPr>
            <p:cNvPr id="29" name="Line 23"/>
            <p:cNvSpPr>
              <a:spLocks noChangeShapeType="1"/>
            </p:cNvSpPr>
            <p:nvPr/>
          </p:nvSpPr>
          <p:spPr bwMode="auto">
            <a:xfrm flipH="1">
              <a:off x="980710" y="2838194"/>
              <a:ext cx="180975" cy="0"/>
            </a:xfrm>
            <a:prstGeom prst="line">
              <a:avLst/>
            </a:prstGeom>
            <a:noFill/>
            <a:ln w="25400" cap="rnd">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r"/>
              <a:endParaRPr lang="en-US"/>
            </a:p>
          </p:txBody>
        </p:sp>
      </p:grpSp>
      <p:grpSp>
        <p:nvGrpSpPr>
          <p:cNvPr id="70" name="Group 69"/>
          <p:cNvGrpSpPr/>
          <p:nvPr/>
        </p:nvGrpSpPr>
        <p:grpSpPr>
          <a:xfrm>
            <a:off x="642938" y="2336800"/>
            <a:ext cx="222250" cy="336550"/>
            <a:chOff x="642938" y="2336800"/>
            <a:chExt cx="222250" cy="336550"/>
          </a:xfrm>
        </p:grpSpPr>
        <p:sp>
          <p:nvSpPr>
            <p:cNvPr id="54" name="Freeform 454"/>
            <p:cNvSpPr/>
            <p:nvPr/>
          </p:nvSpPr>
          <p:spPr bwMode="auto">
            <a:xfrm>
              <a:off x="642938" y="2336800"/>
              <a:ext cx="222250" cy="336550"/>
            </a:xfrm>
            <a:custGeom>
              <a:avLst/>
              <a:gdLst>
                <a:gd name="T0" fmla="*/ 70 w 70"/>
                <a:gd name="T1" fmla="*/ 53 h 106"/>
                <a:gd name="T2" fmla="*/ 65 w 70"/>
                <a:gd name="T3" fmla="*/ 65 h 106"/>
                <a:gd name="T4" fmla="*/ 65 w 70"/>
                <a:gd name="T5" fmla="*/ 66 h 106"/>
                <a:gd name="T6" fmla="*/ 31 w 70"/>
                <a:gd name="T7" fmla="*/ 99 h 106"/>
                <a:gd name="T8" fmla="*/ 7 w 70"/>
                <a:gd name="T9" fmla="*/ 99 h 106"/>
                <a:gd name="T10" fmla="*/ 7 w 70"/>
                <a:gd name="T11" fmla="*/ 75 h 106"/>
                <a:gd name="T12" fmla="*/ 29 w 70"/>
                <a:gd name="T13" fmla="*/ 53 h 106"/>
                <a:gd name="T14" fmla="*/ 7 w 70"/>
                <a:gd name="T15" fmla="*/ 31 h 106"/>
                <a:gd name="T16" fmla="*/ 7 w 70"/>
                <a:gd name="T17" fmla="*/ 7 h 106"/>
                <a:gd name="T18" fmla="*/ 31 w 70"/>
                <a:gd name="T19" fmla="*/ 7 h 106"/>
                <a:gd name="T20" fmla="*/ 65 w 70"/>
                <a:gd name="T21" fmla="*/ 41 h 106"/>
                <a:gd name="T22" fmla="*/ 65 w 70"/>
                <a:gd name="T23" fmla="*/ 41 h 106"/>
                <a:gd name="T24" fmla="*/ 70 w 70"/>
                <a:gd name="T25" fmla="*/ 5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6">
                  <a:moveTo>
                    <a:pt x="70" y="53"/>
                  </a:moveTo>
                  <a:cubicBezTo>
                    <a:pt x="70" y="58"/>
                    <a:pt x="68" y="62"/>
                    <a:pt x="65" y="65"/>
                  </a:cubicBezTo>
                  <a:cubicBezTo>
                    <a:pt x="65" y="66"/>
                    <a:pt x="65" y="66"/>
                    <a:pt x="65" y="66"/>
                  </a:cubicBezTo>
                  <a:cubicBezTo>
                    <a:pt x="31" y="99"/>
                    <a:pt x="31" y="99"/>
                    <a:pt x="31" y="99"/>
                  </a:cubicBezTo>
                  <a:cubicBezTo>
                    <a:pt x="25" y="106"/>
                    <a:pt x="14" y="106"/>
                    <a:pt x="7" y="99"/>
                  </a:cubicBezTo>
                  <a:cubicBezTo>
                    <a:pt x="0" y="93"/>
                    <a:pt x="0" y="82"/>
                    <a:pt x="7" y="75"/>
                  </a:cubicBezTo>
                  <a:cubicBezTo>
                    <a:pt x="29" y="53"/>
                    <a:pt x="29" y="53"/>
                    <a:pt x="29" y="53"/>
                  </a:cubicBezTo>
                  <a:cubicBezTo>
                    <a:pt x="7" y="31"/>
                    <a:pt x="7" y="31"/>
                    <a:pt x="7" y="31"/>
                  </a:cubicBezTo>
                  <a:cubicBezTo>
                    <a:pt x="0" y="25"/>
                    <a:pt x="0" y="14"/>
                    <a:pt x="7" y="7"/>
                  </a:cubicBezTo>
                  <a:cubicBezTo>
                    <a:pt x="14" y="0"/>
                    <a:pt x="25" y="0"/>
                    <a:pt x="31" y="7"/>
                  </a:cubicBezTo>
                  <a:cubicBezTo>
                    <a:pt x="65" y="41"/>
                    <a:pt x="65" y="41"/>
                    <a:pt x="65" y="41"/>
                  </a:cubicBezTo>
                  <a:cubicBezTo>
                    <a:pt x="65" y="41"/>
                    <a:pt x="65" y="41"/>
                    <a:pt x="65" y="41"/>
                  </a:cubicBezTo>
                  <a:cubicBezTo>
                    <a:pt x="68" y="44"/>
                    <a:pt x="70" y="48"/>
                    <a:pt x="70" y="5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55" name="Freeform 455"/>
            <p:cNvSpPr/>
            <p:nvPr/>
          </p:nvSpPr>
          <p:spPr bwMode="auto">
            <a:xfrm>
              <a:off x="735013" y="2451100"/>
              <a:ext cx="130175" cy="107950"/>
            </a:xfrm>
            <a:custGeom>
              <a:avLst/>
              <a:gdLst>
                <a:gd name="T0" fmla="*/ 41 w 41"/>
                <a:gd name="T1" fmla="*/ 17 h 34"/>
                <a:gd name="T2" fmla="*/ 24 w 41"/>
                <a:gd name="T3" fmla="*/ 34 h 34"/>
                <a:gd name="T4" fmla="*/ 13 w 41"/>
                <a:gd name="T5" fmla="*/ 30 h 34"/>
                <a:gd name="T6" fmla="*/ 11 w 41"/>
                <a:gd name="T7" fmla="*/ 28 h 34"/>
                <a:gd name="T8" fmla="*/ 0 w 41"/>
                <a:gd name="T9" fmla="*/ 17 h 34"/>
                <a:gd name="T10" fmla="*/ 11 w 41"/>
                <a:gd name="T11" fmla="*/ 6 h 34"/>
                <a:gd name="T12" fmla="*/ 13 w 41"/>
                <a:gd name="T13" fmla="*/ 4 h 34"/>
                <a:gd name="T14" fmla="*/ 24 w 41"/>
                <a:gd name="T15" fmla="*/ 0 h 34"/>
                <a:gd name="T16" fmla="*/ 41 w 41"/>
                <a:gd name="T1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41" y="17"/>
                  </a:moveTo>
                  <a:cubicBezTo>
                    <a:pt x="41" y="27"/>
                    <a:pt x="34" y="34"/>
                    <a:pt x="24" y="34"/>
                  </a:cubicBezTo>
                  <a:cubicBezTo>
                    <a:pt x="20" y="34"/>
                    <a:pt x="16" y="33"/>
                    <a:pt x="13" y="30"/>
                  </a:cubicBezTo>
                  <a:cubicBezTo>
                    <a:pt x="11" y="28"/>
                    <a:pt x="11" y="28"/>
                    <a:pt x="11" y="28"/>
                  </a:cubicBezTo>
                  <a:cubicBezTo>
                    <a:pt x="0" y="17"/>
                    <a:pt x="0" y="17"/>
                    <a:pt x="0" y="17"/>
                  </a:cubicBezTo>
                  <a:cubicBezTo>
                    <a:pt x="11" y="6"/>
                    <a:pt x="11" y="6"/>
                    <a:pt x="11" y="6"/>
                  </a:cubicBezTo>
                  <a:cubicBezTo>
                    <a:pt x="13" y="4"/>
                    <a:pt x="13" y="4"/>
                    <a:pt x="13" y="4"/>
                  </a:cubicBezTo>
                  <a:cubicBezTo>
                    <a:pt x="16" y="2"/>
                    <a:pt x="20" y="0"/>
                    <a:pt x="24" y="0"/>
                  </a:cubicBezTo>
                  <a:cubicBezTo>
                    <a:pt x="34" y="0"/>
                    <a:pt x="41" y="8"/>
                    <a:pt x="41" y="17"/>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56" name="Freeform 456"/>
            <p:cNvSpPr/>
            <p:nvPr/>
          </p:nvSpPr>
          <p:spPr bwMode="auto">
            <a:xfrm>
              <a:off x="681038" y="2451100"/>
              <a:ext cx="130175" cy="53975"/>
            </a:xfrm>
            <a:custGeom>
              <a:avLst/>
              <a:gdLst>
                <a:gd name="T0" fmla="*/ 41 w 41"/>
                <a:gd name="T1" fmla="*/ 0 h 17"/>
                <a:gd name="T2" fmla="*/ 30 w 41"/>
                <a:gd name="T3" fmla="*/ 4 h 17"/>
                <a:gd name="T4" fmla="*/ 28 w 41"/>
                <a:gd name="T5" fmla="*/ 6 h 17"/>
                <a:gd name="T6" fmla="*/ 17 w 41"/>
                <a:gd name="T7" fmla="*/ 17 h 17"/>
                <a:gd name="T8" fmla="*/ 0 w 41"/>
                <a:gd name="T9" fmla="*/ 0 h 17"/>
                <a:gd name="T10" fmla="*/ 41 w 41"/>
                <a:gd name="T11" fmla="*/ 0 h 17"/>
              </a:gdLst>
              <a:ahLst/>
              <a:cxnLst>
                <a:cxn ang="0">
                  <a:pos x="T0" y="T1"/>
                </a:cxn>
                <a:cxn ang="0">
                  <a:pos x="T2" y="T3"/>
                </a:cxn>
                <a:cxn ang="0">
                  <a:pos x="T4" y="T5"/>
                </a:cxn>
                <a:cxn ang="0">
                  <a:pos x="T6" y="T7"/>
                </a:cxn>
                <a:cxn ang="0">
                  <a:pos x="T8" y="T9"/>
                </a:cxn>
                <a:cxn ang="0">
                  <a:pos x="T10" y="T11"/>
                </a:cxn>
              </a:cxnLst>
              <a:rect l="0" t="0" r="r" b="b"/>
              <a:pathLst>
                <a:path w="41" h="17">
                  <a:moveTo>
                    <a:pt x="41" y="0"/>
                  </a:moveTo>
                  <a:cubicBezTo>
                    <a:pt x="37" y="0"/>
                    <a:pt x="33" y="2"/>
                    <a:pt x="30" y="4"/>
                  </a:cubicBezTo>
                  <a:cubicBezTo>
                    <a:pt x="28" y="6"/>
                    <a:pt x="28" y="6"/>
                    <a:pt x="28" y="6"/>
                  </a:cubicBezTo>
                  <a:cubicBezTo>
                    <a:pt x="17" y="17"/>
                    <a:pt x="17" y="17"/>
                    <a:pt x="17" y="17"/>
                  </a:cubicBezTo>
                  <a:cubicBezTo>
                    <a:pt x="0" y="0"/>
                    <a:pt x="0" y="0"/>
                    <a:pt x="0" y="0"/>
                  </a:cubicBezTo>
                  <a:lnTo>
                    <a:pt x="41"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57" name="Freeform 457"/>
            <p:cNvSpPr/>
            <p:nvPr/>
          </p:nvSpPr>
          <p:spPr bwMode="auto">
            <a:xfrm>
              <a:off x="681038" y="2505075"/>
              <a:ext cx="130175" cy="53975"/>
            </a:xfrm>
            <a:custGeom>
              <a:avLst/>
              <a:gdLst>
                <a:gd name="T0" fmla="*/ 41 w 41"/>
                <a:gd name="T1" fmla="*/ 17 h 17"/>
                <a:gd name="T2" fmla="*/ 30 w 41"/>
                <a:gd name="T3" fmla="*/ 13 h 17"/>
                <a:gd name="T4" fmla="*/ 28 w 41"/>
                <a:gd name="T5" fmla="*/ 11 h 17"/>
                <a:gd name="T6" fmla="*/ 17 w 41"/>
                <a:gd name="T7" fmla="*/ 0 h 17"/>
                <a:gd name="T8" fmla="*/ 0 w 41"/>
                <a:gd name="T9" fmla="*/ 17 h 17"/>
                <a:gd name="T10" fmla="*/ 41 w 41"/>
                <a:gd name="T11" fmla="*/ 17 h 17"/>
              </a:gdLst>
              <a:ahLst/>
              <a:cxnLst>
                <a:cxn ang="0">
                  <a:pos x="T0" y="T1"/>
                </a:cxn>
                <a:cxn ang="0">
                  <a:pos x="T2" y="T3"/>
                </a:cxn>
                <a:cxn ang="0">
                  <a:pos x="T4" y="T5"/>
                </a:cxn>
                <a:cxn ang="0">
                  <a:pos x="T6" y="T7"/>
                </a:cxn>
                <a:cxn ang="0">
                  <a:pos x="T8" y="T9"/>
                </a:cxn>
                <a:cxn ang="0">
                  <a:pos x="T10" y="T11"/>
                </a:cxn>
              </a:cxnLst>
              <a:rect l="0" t="0" r="r" b="b"/>
              <a:pathLst>
                <a:path w="41" h="17">
                  <a:moveTo>
                    <a:pt x="41" y="17"/>
                  </a:moveTo>
                  <a:cubicBezTo>
                    <a:pt x="37" y="17"/>
                    <a:pt x="33" y="16"/>
                    <a:pt x="30" y="13"/>
                  </a:cubicBezTo>
                  <a:cubicBezTo>
                    <a:pt x="28" y="11"/>
                    <a:pt x="28" y="11"/>
                    <a:pt x="28" y="11"/>
                  </a:cubicBezTo>
                  <a:cubicBezTo>
                    <a:pt x="17" y="0"/>
                    <a:pt x="17" y="0"/>
                    <a:pt x="17" y="0"/>
                  </a:cubicBezTo>
                  <a:cubicBezTo>
                    <a:pt x="0" y="17"/>
                    <a:pt x="0" y="17"/>
                    <a:pt x="0" y="17"/>
                  </a:cubicBezTo>
                  <a:lnTo>
                    <a:pt x="41" y="17"/>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71" name="Group 70"/>
          <p:cNvGrpSpPr/>
          <p:nvPr/>
        </p:nvGrpSpPr>
        <p:grpSpPr>
          <a:xfrm>
            <a:off x="642938" y="4222750"/>
            <a:ext cx="222250" cy="333375"/>
            <a:chOff x="642938" y="4222750"/>
            <a:chExt cx="222250" cy="333375"/>
          </a:xfrm>
        </p:grpSpPr>
        <p:sp>
          <p:nvSpPr>
            <p:cNvPr id="58" name="Freeform 458"/>
            <p:cNvSpPr/>
            <p:nvPr/>
          </p:nvSpPr>
          <p:spPr bwMode="auto">
            <a:xfrm>
              <a:off x="642938" y="4222750"/>
              <a:ext cx="222250" cy="333375"/>
            </a:xfrm>
            <a:custGeom>
              <a:avLst/>
              <a:gdLst>
                <a:gd name="T0" fmla="*/ 70 w 70"/>
                <a:gd name="T1" fmla="*/ 53 h 105"/>
                <a:gd name="T2" fmla="*/ 65 w 70"/>
                <a:gd name="T3" fmla="*/ 65 h 105"/>
                <a:gd name="T4" fmla="*/ 65 w 70"/>
                <a:gd name="T5" fmla="*/ 65 h 105"/>
                <a:gd name="T6" fmla="*/ 31 w 70"/>
                <a:gd name="T7" fmla="*/ 99 h 105"/>
                <a:gd name="T8" fmla="*/ 7 w 70"/>
                <a:gd name="T9" fmla="*/ 99 h 105"/>
                <a:gd name="T10" fmla="*/ 7 w 70"/>
                <a:gd name="T11" fmla="*/ 75 h 105"/>
                <a:gd name="T12" fmla="*/ 29 w 70"/>
                <a:gd name="T13" fmla="*/ 53 h 105"/>
                <a:gd name="T14" fmla="*/ 7 w 70"/>
                <a:gd name="T15" fmla="*/ 31 h 105"/>
                <a:gd name="T16" fmla="*/ 7 w 70"/>
                <a:gd name="T17" fmla="*/ 6 h 105"/>
                <a:gd name="T18" fmla="*/ 31 w 70"/>
                <a:gd name="T19" fmla="*/ 6 h 105"/>
                <a:gd name="T20" fmla="*/ 65 w 70"/>
                <a:gd name="T21" fmla="*/ 40 h 105"/>
                <a:gd name="T22" fmla="*/ 65 w 70"/>
                <a:gd name="T23" fmla="*/ 40 h 105"/>
                <a:gd name="T24" fmla="*/ 70 w 70"/>
                <a:gd name="T25"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5">
                  <a:moveTo>
                    <a:pt x="70" y="53"/>
                  </a:moveTo>
                  <a:cubicBezTo>
                    <a:pt x="70" y="57"/>
                    <a:pt x="68" y="62"/>
                    <a:pt x="65" y="65"/>
                  </a:cubicBezTo>
                  <a:cubicBezTo>
                    <a:pt x="65" y="65"/>
                    <a:pt x="65" y="65"/>
                    <a:pt x="65" y="65"/>
                  </a:cubicBezTo>
                  <a:cubicBezTo>
                    <a:pt x="31" y="99"/>
                    <a:pt x="31" y="99"/>
                    <a:pt x="31" y="99"/>
                  </a:cubicBezTo>
                  <a:cubicBezTo>
                    <a:pt x="25" y="105"/>
                    <a:pt x="14" y="105"/>
                    <a:pt x="7" y="99"/>
                  </a:cubicBezTo>
                  <a:cubicBezTo>
                    <a:pt x="0" y="92"/>
                    <a:pt x="0" y="81"/>
                    <a:pt x="7" y="75"/>
                  </a:cubicBezTo>
                  <a:cubicBezTo>
                    <a:pt x="29" y="53"/>
                    <a:pt x="29" y="53"/>
                    <a:pt x="29" y="53"/>
                  </a:cubicBezTo>
                  <a:cubicBezTo>
                    <a:pt x="7" y="31"/>
                    <a:pt x="7" y="31"/>
                    <a:pt x="7" y="31"/>
                  </a:cubicBezTo>
                  <a:cubicBezTo>
                    <a:pt x="0" y="24"/>
                    <a:pt x="0" y="13"/>
                    <a:pt x="7" y="6"/>
                  </a:cubicBezTo>
                  <a:cubicBezTo>
                    <a:pt x="14" y="0"/>
                    <a:pt x="25" y="0"/>
                    <a:pt x="31" y="6"/>
                  </a:cubicBezTo>
                  <a:cubicBezTo>
                    <a:pt x="65" y="40"/>
                    <a:pt x="65" y="40"/>
                    <a:pt x="65" y="40"/>
                  </a:cubicBezTo>
                  <a:cubicBezTo>
                    <a:pt x="65" y="40"/>
                    <a:pt x="65" y="40"/>
                    <a:pt x="65" y="40"/>
                  </a:cubicBezTo>
                  <a:cubicBezTo>
                    <a:pt x="68" y="43"/>
                    <a:pt x="70" y="48"/>
                    <a:pt x="70" y="53"/>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59" name="Freeform 459"/>
            <p:cNvSpPr/>
            <p:nvPr/>
          </p:nvSpPr>
          <p:spPr bwMode="auto">
            <a:xfrm>
              <a:off x="735013" y="4337050"/>
              <a:ext cx="130175" cy="107950"/>
            </a:xfrm>
            <a:custGeom>
              <a:avLst/>
              <a:gdLst>
                <a:gd name="T0" fmla="*/ 41 w 41"/>
                <a:gd name="T1" fmla="*/ 17 h 34"/>
                <a:gd name="T2" fmla="*/ 24 w 41"/>
                <a:gd name="T3" fmla="*/ 34 h 34"/>
                <a:gd name="T4" fmla="*/ 13 w 41"/>
                <a:gd name="T5" fmla="*/ 30 h 34"/>
                <a:gd name="T6" fmla="*/ 11 w 41"/>
                <a:gd name="T7" fmla="*/ 27 h 34"/>
                <a:gd name="T8" fmla="*/ 0 w 41"/>
                <a:gd name="T9" fmla="*/ 17 h 34"/>
                <a:gd name="T10" fmla="*/ 11 w 41"/>
                <a:gd name="T11" fmla="*/ 6 h 34"/>
                <a:gd name="T12" fmla="*/ 13 w 41"/>
                <a:gd name="T13" fmla="*/ 3 h 34"/>
                <a:gd name="T14" fmla="*/ 24 w 41"/>
                <a:gd name="T15" fmla="*/ 0 h 34"/>
                <a:gd name="T16" fmla="*/ 41 w 41"/>
                <a:gd name="T1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41" y="17"/>
                  </a:moveTo>
                  <a:cubicBezTo>
                    <a:pt x="41" y="26"/>
                    <a:pt x="34" y="34"/>
                    <a:pt x="24" y="34"/>
                  </a:cubicBezTo>
                  <a:cubicBezTo>
                    <a:pt x="20" y="34"/>
                    <a:pt x="16" y="32"/>
                    <a:pt x="13" y="30"/>
                  </a:cubicBezTo>
                  <a:cubicBezTo>
                    <a:pt x="11" y="27"/>
                    <a:pt x="11" y="27"/>
                    <a:pt x="11" y="27"/>
                  </a:cubicBezTo>
                  <a:cubicBezTo>
                    <a:pt x="0" y="17"/>
                    <a:pt x="0" y="17"/>
                    <a:pt x="0" y="17"/>
                  </a:cubicBezTo>
                  <a:cubicBezTo>
                    <a:pt x="11" y="6"/>
                    <a:pt x="11" y="6"/>
                    <a:pt x="11" y="6"/>
                  </a:cubicBezTo>
                  <a:cubicBezTo>
                    <a:pt x="13" y="3"/>
                    <a:pt x="13" y="3"/>
                    <a:pt x="13" y="3"/>
                  </a:cubicBezTo>
                  <a:cubicBezTo>
                    <a:pt x="16" y="1"/>
                    <a:pt x="20" y="0"/>
                    <a:pt x="24" y="0"/>
                  </a:cubicBezTo>
                  <a:cubicBezTo>
                    <a:pt x="34" y="0"/>
                    <a:pt x="41" y="7"/>
                    <a:pt x="41" y="17"/>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60" name="Freeform 460"/>
            <p:cNvSpPr/>
            <p:nvPr/>
          </p:nvSpPr>
          <p:spPr bwMode="auto">
            <a:xfrm>
              <a:off x="681038" y="4337050"/>
              <a:ext cx="130175" cy="53975"/>
            </a:xfrm>
            <a:custGeom>
              <a:avLst/>
              <a:gdLst>
                <a:gd name="T0" fmla="*/ 41 w 41"/>
                <a:gd name="T1" fmla="*/ 0 h 17"/>
                <a:gd name="T2" fmla="*/ 30 w 41"/>
                <a:gd name="T3" fmla="*/ 3 h 17"/>
                <a:gd name="T4" fmla="*/ 28 w 41"/>
                <a:gd name="T5" fmla="*/ 6 h 17"/>
                <a:gd name="T6" fmla="*/ 17 w 41"/>
                <a:gd name="T7" fmla="*/ 17 h 17"/>
                <a:gd name="T8" fmla="*/ 0 w 41"/>
                <a:gd name="T9" fmla="*/ 0 h 17"/>
                <a:gd name="T10" fmla="*/ 41 w 41"/>
                <a:gd name="T11" fmla="*/ 0 h 17"/>
              </a:gdLst>
              <a:ahLst/>
              <a:cxnLst>
                <a:cxn ang="0">
                  <a:pos x="T0" y="T1"/>
                </a:cxn>
                <a:cxn ang="0">
                  <a:pos x="T2" y="T3"/>
                </a:cxn>
                <a:cxn ang="0">
                  <a:pos x="T4" y="T5"/>
                </a:cxn>
                <a:cxn ang="0">
                  <a:pos x="T6" y="T7"/>
                </a:cxn>
                <a:cxn ang="0">
                  <a:pos x="T8" y="T9"/>
                </a:cxn>
                <a:cxn ang="0">
                  <a:pos x="T10" y="T11"/>
                </a:cxn>
              </a:cxnLst>
              <a:rect l="0" t="0" r="r" b="b"/>
              <a:pathLst>
                <a:path w="41" h="17">
                  <a:moveTo>
                    <a:pt x="41" y="0"/>
                  </a:moveTo>
                  <a:cubicBezTo>
                    <a:pt x="37" y="0"/>
                    <a:pt x="33" y="1"/>
                    <a:pt x="30" y="3"/>
                  </a:cubicBezTo>
                  <a:cubicBezTo>
                    <a:pt x="28" y="6"/>
                    <a:pt x="28" y="6"/>
                    <a:pt x="28" y="6"/>
                  </a:cubicBezTo>
                  <a:cubicBezTo>
                    <a:pt x="17" y="17"/>
                    <a:pt x="17" y="17"/>
                    <a:pt x="17" y="17"/>
                  </a:cubicBezTo>
                  <a:cubicBezTo>
                    <a:pt x="0" y="0"/>
                    <a:pt x="0" y="0"/>
                    <a:pt x="0" y="0"/>
                  </a:cubicBezTo>
                  <a:lnTo>
                    <a:pt x="41"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61" name="Freeform 461"/>
            <p:cNvSpPr/>
            <p:nvPr/>
          </p:nvSpPr>
          <p:spPr bwMode="auto">
            <a:xfrm>
              <a:off x="681038" y="4391025"/>
              <a:ext cx="130175" cy="53975"/>
            </a:xfrm>
            <a:custGeom>
              <a:avLst/>
              <a:gdLst>
                <a:gd name="T0" fmla="*/ 41 w 41"/>
                <a:gd name="T1" fmla="*/ 17 h 17"/>
                <a:gd name="T2" fmla="*/ 30 w 41"/>
                <a:gd name="T3" fmla="*/ 13 h 17"/>
                <a:gd name="T4" fmla="*/ 28 w 41"/>
                <a:gd name="T5" fmla="*/ 10 h 17"/>
                <a:gd name="T6" fmla="*/ 17 w 41"/>
                <a:gd name="T7" fmla="*/ 0 h 17"/>
                <a:gd name="T8" fmla="*/ 0 w 41"/>
                <a:gd name="T9" fmla="*/ 17 h 17"/>
                <a:gd name="T10" fmla="*/ 41 w 41"/>
                <a:gd name="T11" fmla="*/ 17 h 17"/>
              </a:gdLst>
              <a:ahLst/>
              <a:cxnLst>
                <a:cxn ang="0">
                  <a:pos x="T0" y="T1"/>
                </a:cxn>
                <a:cxn ang="0">
                  <a:pos x="T2" y="T3"/>
                </a:cxn>
                <a:cxn ang="0">
                  <a:pos x="T4" y="T5"/>
                </a:cxn>
                <a:cxn ang="0">
                  <a:pos x="T6" y="T7"/>
                </a:cxn>
                <a:cxn ang="0">
                  <a:pos x="T8" y="T9"/>
                </a:cxn>
                <a:cxn ang="0">
                  <a:pos x="T10" y="T11"/>
                </a:cxn>
              </a:cxnLst>
              <a:rect l="0" t="0" r="r" b="b"/>
              <a:pathLst>
                <a:path w="41" h="17">
                  <a:moveTo>
                    <a:pt x="41" y="17"/>
                  </a:moveTo>
                  <a:cubicBezTo>
                    <a:pt x="37" y="17"/>
                    <a:pt x="33" y="15"/>
                    <a:pt x="30" y="13"/>
                  </a:cubicBezTo>
                  <a:cubicBezTo>
                    <a:pt x="28" y="10"/>
                    <a:pt x="28" y="10"/>
                    <a:pt x="28" y="10"/>
                  </a:cubicBezTo>
                  <a:cubicBezTo>
                    <a:pt x="17" y="0"/>
                    <a:pt x="17" y="0"/>
                    <a:pt x="17" y="0"/>
                  </a:cubicBezTo>
                  <a:cubicBezTo>
                    <a:pt x="0" y="17"/>
                    <a:pt x="0" y="17"/>
                    <a:pt x="0" y="17"/>
                  </a:cubicBezTo>
                  <a:lnTo>
                    <a:pt x="41" y="17"/>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77" name="Group 76"/>
          <p:cNvGrpSpPr/>
          <p:nvPr/>
        </p:nvGrpSpPr>
        <p:grpSpPr>
          <a:xfrm>
            <a:off x="8411821" y="3222506"/>
            <a:ext cx="222250" cy="333375"/>
            <a:chOff x="8278813" y="3330575"/>
            <a:chExt cx="222250" cy="333375"/>
          </a:xfrm>
        </p:grpSpPr>
        <p:sp>
          <p:nvSpPr>
            <p:cNvPr id="62" name="Freeform 462"/>
            <p:cNvSpPr/>
            <p:nvPr/>
          </p:nvSpPr>
          <p:spPr bwMode="auto">
            <a:xfrm>
              <a:off x="8278813" y="3330575"/>
              <a:ext cx="222250" cy="333375"/>
            </a:xfrm>
            <a:custGeom>
              <a:avLst/>
              <a:gdLst>
                <a:gd name="T0" fmla="*/ 0 w 70"/>
                <a:gd name="T1" fmla="*/ 53 h 105"/>
                <a:gd name="T2" fmla="*/ 5 w 70"/>
                <a:gd name="T3" fmla="*/ 65 h 105"/>
                <a:gd name="T4" fmla="*/ 5 w 70"/>
                <a:gd name="T5" fmla="*/ 65 h 105"/>
                <a:gd name="T6" fmla="*/ 39 w 70"/>
                <a:gd name="T7" fmla="*/ 99 h 105"/>
                <a:gd name="T8" fmla="*/ 63 w 70"/>
                <a:gd name="T9" fmla="*/ 99 h 105"/>
                <a:gd name="T10" fmla="*/ 63 w 70"/>
                <a:gd name="T11" fmla="*/ 75 h 105"/>
                <a:gd name="T12" fmla="*/ 41 w 70"/>
                <a:gd name="T13" fmla="*/ 53 h 105"/>
                <a:gd name="T14" fmla="*/ 63 w 70"/>
                <a:gd name="T15" fmla="*/ 31 h 105"/>
                <a:gd name="T16" fmla="*/ 63 w 70"/>
                <a:gd name="T17" fmla="*/ 7 h 105"/>
                <a:gd name="T18" fmla="*/ 39 w 70"/>
                <a:gd name="T19" fmla="*/ 7 h 105"/>
                <a:gd name="T20" fmla="*/ 5 w 70"/>
                <a:gd name="T21" fmla="*/ 40 h 105"/>
                <a:gd name="T22" fmla="*/ 5 w 70"/>
                <a:gd name="T23" fmla="*/ 40 h 105"/>
                <a:gd name="T24" fmla="*/ 0 w 70"/>
                <a:gd name="T25"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5">
                  <a:moveTo>
                    <a:pt x="0" y="53"/>
                  </a:moveTo>
                  <a:cubicBezTo>
                    <a:pt x="0" y="58"/>
                    <a:pt x="2" y="62"/>
                    <a:pt x="5" y="65"/>
                  </a:cubicBezTo>
                  <a:cubicBezTo>
                    <a:pt x="5" y="65"/>
                    <a:pt x="5" y="65"/>
                    <a:pt x="5" y="65"/>
                  </a:cubicBezTo>
                  <a:cubicBezTo>
                    <a:pt x="39" y="99"/>
                    <a:pt x="39" y="99"/>
                    <a:pt x="39" y="99"/>
                  </a:cubicBezTo>
                  <a:cubicBezTo>
                    <a:pt x="46" y="105"/>
                    <a:pt x="56" y="105"/>
                    <a:pt x="63" y="99"/>
                  </a:cubicBezTo>
                  <a:cubicBezTo>
                    <a:pt x="70" y="92"/>
                    <a:pt x="70" y="81"/>
                    <a:pt x="63" y="75"/>
                  </a:cubicBezTo>
                  <a:cubicBezTo>
                    <a:pt x="41" y="53"/>
                    <a:pt x="41" y="53"/>
                    <a:pt x="41" y="53"/>
                  </a:cubicBezTo>
                  <a:cubicBezTo>
                    <a:pt x="63" y="31"/>
                    <a:pt x="63" y="31"/>
                    <a:pt x="63" y="31"/>
                  </a:cubicBezTo>
                  <a:cubicBezTo>
                    <a:pt x="70" y="24"/>
                    <a:pt x="70" y="13"/>
                    <a:pt x="63" y="7"/>
                  </a:cubicBezTo>
                  <a:cubicBezTo>
                    <a:pt x="56" y="0"/>
                    <a:pt x="46" y="0"/>
                    <a:pt x="39" y="7"/>
                  </a:cubicBezTo>
                  <a:cubicBezTo>
                    <a:pt x="5" y="40"/>
                    <a:pt x="5" y="40"/>
                    <a:pt x="5" y="40"/>
                  </a:cubicBezTo>
                  <a:cubicBezTo>
                    <a:pt x="5" y="40"/>
                    <a:pt x="5" y="40"/>
                    <a:pt x="5" y="40"/>
                  </a:cubicBezTo>
                  <a:cubicBezTo>
                    <a:pt x="2" y="43"/>
                    <a:pt x="0" y="48"/>
                    <a:pt x="0" y="53"/>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63" name="Freeform 463"/>
            <p:cNvSpPr/>
            <p:nvPr/>
          </p:nvSpPr>
          <p:spPr bwMode="auto">
            <a:xfrm>
              <a:off x="8278813" y="3444875"/>
              <a:ext cx="130175" cy="107950"/>
            </a:xfrm>
            <a:custGeom>
              <a:avLst/>
              <a:gdLst>
                <a:gd name="T0" fmla="*/ 0 w 41"/>
                <a:gd name="T1" fmla="*/ 17 h 34"/>
                <a:gd name="T2" fmla="*/ 17 w 41"/>
                <a:gd name="T3" fmla="*/ 34 h 34"/>
                <a:gd name="T4" fmla="*/ 28 w 41"/>
                <a:gd name="T5" fmla="*/ 30 h 34"/>
                <a:gd name="T6" fmla="*/ 30 w 41"/>
                <a:gd name="T7" fmla="*/ 27 h 34"/>
                <a:gd name="T8" fmla="*/ 41 w 41"/>
                <a:gd name="T9" fmla="*/ 17 h 34"/>
                <a:gd name="T10" fmla="*/ 30 w 41"/>
                <a:gd name="T11" fmla="*/ 6 h 34"/>
                <a:gd name="T12" fmla="*/ 28 w 41"/>
                <a:gd name="T13" fmla="*/ 4 h 34"/>
                <a:gd name="T14" fmla="*/ 17 w 41"/>
                <a:gd name="T15" fmla="*/ 0 h 34"/>
                <a:gd name="T16" fmla="*/ 0 w 41"/>
                <a:gd name="T1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0" y="17"/>
                  </a:moveTo>
                  <a:cubicBezTo>
                    <a:pt x="0" y="26"/>
                    <a:pt x="7" y="34"/>
                    <a:pt x="17" y="34"/>
                  </a:cubicBezTo>
                  <a:cubicBezTo>
                    <a:pt x="21" y="34"/>
                    <a:pt x="25" y="32"/>
                    <a:pt x="28" y="30"/>
                  </a:cubicBezTo>
                  <a:cubicBezTo>
                    <a:pt x="30" y="27"/>
                    <a:pt x="30" y="27"/>
                    <a:pt x="30" y="27"/>
                  </a:cubicBezTo>
                  <a:cubicBezTo>
                    <a:pt x="41" y="17"/>
                    <a:pt x="41" y="17"/>
                    <a:pt x="41" y="17"/>
                  </a:cubicBezTo>
                  <a:cubicBezTo>
                    <a:pt x="30" y="6"/>
                    <a:pt x="30" y="6"/>
                    <a:pt x="30" y="6"/>
                  </a:cubicBezTo>
                  <a:cubicBezTo>
                    <a:pt x="28" y="4"/>
                    <a:pt x="28" y="4"/>
                    <a:pt x="28" y="4"/>
                  </a:cubicBezTo>
                  <a:cubicBezTo>
                    <a:pt x="25" y="1"/>
                    <a:pt x="21" y="0"/>
                    <a:pt x="17" y="0"/>
                  </a:cubicBezTo>
                  <a:cubicBezTo>
                    <a:pt x="7" y="0"/>
                    <a:pt x="0" y="7"/>
                    <a:pt x="0" y="17"/>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64" name="Freeform 464"/>
            <p:cNvSpPr/>
            <p:nvPr/>
          </p:nvSpPr>
          <p:spPr bwMode="auto">
            <a:xfrm>
              <a:off x="8332788" y="3444875"/>
              <a:ext cx="130175" cy="53975"/>
            </a:xfrm>
            <a:custGeom>
              <a:avLst/>
              <a:gdLst>
                <a:gd name="T0" fmla="*/ 0 w 41"/>
                <a:gd name="T1" fmla="*/ 0 h 17"/>
                <a:gd name="T2" fmla="*/ 11 w 41"/>
                <a:gd name="T3" fmla="*/ 4 h 17"/>
                <a:gd name="T4" fmla="*/ 13 w 41"/>
                <a:gd name="T5" fmla="*/ 6 h 17"/>
                <a:gd name="T6" fmla="*/ 24 w 41"/>
                <a:gd name="T7" fmla="*/ 17 h 17"/>
                <a:gd name="T8" fmla="*/ 41 w 41"/>
                <a:gd name="T9" fmla="*/ 0 h 17"/>
                <a:gd name="T10" fmla="*/ 0 w 41"/>
                <a:gd name="T11" fmla="*/ 0 h 17"/>
              </a:gdLst>
              <a:ahLst/>
              <a:cxnLst>
                <a:cxn ang="0">
                  <a:pos x="T0" y="T1"/>
                </a:cxn>
                <a:cxn ang="0">
                  <a:pos x="T2" y="T3"/>
                </a:cxn>
                <a:cxn ang="0">
                  <a:pos x="T4" y="T5"/>
                </a:cxn>
                <a:cxn ang="0">
                  <a:pos x="T6" y="T7"/>
                </a:cxn>
                <a:cxn ang="0">
                  <a:pos x="T8" y="T9"/>
                </a:cxn>
                <a:cxn ang="0">
                  <a:pos x="T10" y="T11"/>
                </a:cxn>
              </a:cxnLst>
              <a:rect l="0" t="0" r="r" b="b"/>
              <a:pathLst>
                <a:path w="41" h="17">
                  <a:moveTo>
                    <a:pt x="0" y="0"/>
                  </a:moveTo>
                  <a:cubicBezTo>
                    <a:pt x="4" y="0"/>
                    <a:pt x="8" y="1"/>
                    <a:pt x="11" y="4"/>
                  </a:cubicBezTo>
                  <a:cubicBezTo>
                    <a:pt x="13" y="6"/>
                    <a:pt x="13" y="6"/>
                    <a:pt x="13" y="6"/>
                  </a:cubicBezTo>
                  <a:cubicBezTo>
                    <a:pt x="24" y="17"/>
                    <a:pt x="24" y="17"/>
                    <a:pt x="24" y="17"/>
                  </a:cubicBezTo>
                  <a:cubicBezTo>
                    <a:pt x="41" y="0"/>
                    <a:pt x="41" y="0"/>
                    <a:pt x="41" y="0"/>
                  </a:cubicBezTo>
                  <a:lnTo>
                    <a:pt x="0"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65" name="Freeform 465"/>
            <p:cNvSpPr/>
            <p:nvPr/>
          </p:nvSpPr>
          <p:spPr bwMode="auto">
            <a:xfrm>
              <a:off x="8332788" y="3498850"/>
              <a:ext cx="130175" cy="53975"/>
            </a:xfrm>
            <a:custGeom>
              <a:avLst/>
              <a:gdLst>
                <a:gd name="T0" fmla="*/ 0 w 41"/>
                <a:gd name="T1" fmla="*/ 17 h 17"/>
                <a:gd name="T2" fmla="*/ 11 w 41"/>
                <a:gd name="T3" fmla="*/ 13 h 17"/>
                <a:gd name="T4" fmla="*/ 13 w 41"/>
                <a:gd name="T5" fmla="*/ 10 h 17"/>
                <a:gd name="T6" fmla="*/ 24 w 41"/>
                <a:gd name="T7" fmla="*/ 0 h 17"/>
                <a:gd name="T8" fmla="*/ 41 w 41"/>
                <a:gd name="T9" fmla="*/ 17 h 17"/>
                <a:gd name="T10" fmla="*/ 0 w 41"/>
                <a:gd name="T11" fmla="*/ 17 h 17"/>
              </a:gdLst>
              <a:ahLst/>
              <a:cxnLst>
                <a:cxn ang="0">
                  <a:pos x="T0" y="T1"/>
                </a:cxn>
                <a:cxn ang="0">
                  <a:pos x="T2" y="T3"/>
                </a:cxn>
                <a:cxn ang="0">
                  <a:pos x="T4" y="T5"/>
                </a:cxn>
                <a:cxn ang="0">
                  <a:pos x="T6" y="T7"/>
                </a:cxn>
                <a:cxn ang="0">
                  <a:pos x="T8" y="T9"/>
                </a:cxn>
                <a:cxn ang="0">
                  <a:pos x="T10" y="T11"/>
                </a:cxn>
              </a:cxnLst>
              <a:rect l="0" t="0" r="r" b="b"/>
              <a:pathLst>
                <a:path w="41" h="17">
                  <a:moveTo>
                    <a:pt x="0" y="17"/>
                  </a:moveTo>
                  <a:cubicBezTo>
                    <a:pt x="4" y="17"/>
                    <a:pt x="8" y="15"/>
                    <a:pt x="11" y="13"/>
                  </a:cubicBezTo>
                  <a:cubicBezTo>
                    <a:pt x="13" y="10"/>
                    <a:pt x="13" y="10"/>
                    <a:pt x="13" y="10"/>
                  </a:cubicBezTo>
                  <a:cubicBezTo>
                    <a:pt x="24" y="0"/>
                    <a:pt x="24" y="0"/>
                    <a:pt x="24" y="0"/>
                  </a:cubicBezTo>
                  <a:cubicBezTo>
                    <a:pt x="41" y="17"/>
                    <a:pt x="41" y="17"/>
                    <a:pt x="41" y="17"/>
                  </a:cubicBezTo>
                  <a:lnTo>
                    <a:pt x="0" y="17"/>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grpSp>
        <p:nvGrpSpPr>
          <p:cNvPr id="76" name="Group 75"/>
          <p:cNvGrpSpPr/>
          <p:nvPr/>
        </p:nvGrpSpPr>
        <p:grpSpPr>
          <a:xfrm>
            <a:off x="8278813" y="5191125"/>
            <a:ext cx="222250" cy="333375"/>
            <a:chOff x="8278813" y="5191125"/>
            <a:chExt cx="222250" cy="333375"/>
          </a:xfrm>
        </p:grpSpPr>
        <p:sp>
          <p:nvSpPr>
            <p:cNvPr id="66" name="Freeform 466"/>
            <p:cNvSpPr/>
            <p:nvPr/>
          </p:nvSpPr>
          <p:spPr bwMode="auto">
            <a:xfrm>
              <a:off x="8278813" y="5191125"/>
              <a:ext cx="222250" cy="333375"/>
            </a:xfrm>
            <a:custGeom>
              <a:avLst/>
              <a:gdLst>
                <a:gd name="T0" fmla="*/ 0 w 70"/>
                <a:gd name="T1" fmla="*/ 52 h 105"/>
                <a:gd name="T2" fmla="*/ 5 w 70"/>
                <a:gd name="T3" fmla="*/ 65 h 105"/>
                <a:gd name="T4" fmla="*/ 5 w 70"/>
                <a:gd name="T5" fmla="*/ 65 h 105"/>
                <a:gd name="T6" fmla="*/ 39 w 70"/>
                <a:gd name="T7" fmla="*/ 98 h 105"/>
                <a:gd name="T8" fmla="*/ 63 w 70"/>
                <a:gd name="T9" fmla="*/ 98 h 105"/>
                <a:gd name="T10" fmla="*/ 63 w 70"/>
                <a:gd name="T11" fmla="*/ 74 h 105"/>
                <a:gd name="T12" fmla="*/ 41 w 70"/>
                <a:gd name="T13" fmla="*/ 52 h 105"/>
                <a:gd name="T14" fmla="*/ 63 w 70"/>
                <a:gd name="T15" fmla="*/ 30 h 105"/>
                <a:gd name="T16" fmla="*/ 63 w 70"/>
                <a:gd name="T17" fmla="*/ 6 h 105"/>
                <a:gd name="T18" fmla="*/ 39 w 70"/>
                <a:gd name="T19" fmla="*/ 6 h 105"/>
                <a:gd name="T20" fmla="*/ 5 w 70"/>
                <a:gd name="T21" fmla="*/ 40 h 105"/>
                <a:gd name="T22" fmla="*/ 5 w 70"/>
                <a:gd name="T23" fmla="*/ 40 h 105"/>
                <a:gd name="T24" fmla="*/ 0 w 70"/>
                <a:gd name="T25" fmla="*/ 5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5">
                  <a:moveTo>
                    <a:pt x="0" y="52"/>
                  </a:moveTo>
                  <a:cubicBezTo>
                    <a:pt x="0" y="57"/>
                    <a:pt x="2" y="61"/>
                    <a:pt x="5" y="65"/>
                  </a:cubicBezTo>
                  <a:cubicBezTo>
                    <a:pt x="5" y="65"/>
                    <a:pt x="5" y="65"/>
                    <a:pt x="5" y="65"/>
                  </a:cubicBezTo>
                  <a:cubicBezTo>
                    <a:pt x="39" y="98"/>
                    <a:pt x="39" y="98"/>
                    <a:pt x="39" y="98"/>
                  </a:cubicBezTo>
                  <a:cubicBezTo>
                    <a:pt x="46" y="105"/>
                    <a:pt x="56" y="105"/>
                    <a:pt x="63" y="98"/>
                  </a:cubicBezTo>
                  <a:cubicBezTo>
                    <a:pt x="70" y="92"/>
                    <a:pt x="70" y="81"/>
                    <a:pt x="63" y="74"/>
                  </a:cubicBezTo>
                  <a:cubicBezTo>
                    <a:pt x="41" y="52"/>
                    <a:pt x="41" y="52"/>
                    <a:pt x="41" y="52"/>
                  </a:cubicBezTo>
                  <a:cubicBezTo>
                    <a:pt x="63" y="30"/>
                    <a:pt x="63" y="30"/>
                    <a:pt x="63" y="30"/>
                  </a:cubicBezTo>
                  <a:cubicBezTo>
                    <a:pt x="70" y="24"/>
                    <a:pt x="70" y="13"/>
                    <a:pt x="63" y="6"/>
                  </a:cubicBezTo>
                  <a:cubicBezTo>
                    <a:pt x="56" y="0"/>
                    <a:pt x="46" y="0"/>
                    <a:pt x="39" y="6"/>
                  </a:cubicBezTo>
                  <a:cubicBezTo>
                    <a:pt x="5" y="40"/>
                    <a:pt x="5" y="40"/>
                    <a:pt x="5" y="40"/>
                  </a:cubicBezTo>
                  <a:cubicBezTo>
                    <a:pt x="5" y="40"/>
                    <a:pt x="5" y="40"/>
                    <a:pt x="5" y="40"/>
                  </a:cubicBezTo>
                  <a:cubicBezTo>
                    <a:pt x="2" y="43"/>
                    <a:pt x="0" y="47"/>
                    <a:pt x="0" y="52"/>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67" name="Freeform 467"/>
            <p:cNvSpPr/>
            <p:nvPr/>
          </p:nvSpPr>
          <p:spPr bwMode="auto">
            <a:xfrm>
              <a:off x="8278813" y="5302250"/>
              <a:ext cx="130175" cy="107950"/>
            </a:xfrm>
            <a:custGeom>
              <a:avLst/>
              <a:gdLst>
                <a:gd name="T0" fmla="*/ 0 w 41"/>
                <a:gd name="T1" fmla="*/ 17 h 34"/>
                <a:gd name="T2" fmla="*/ 17 w 41"/>
                <a:gd name="T3" fmla="*/ 34 h 34"/>
                <a:gd name="T4" fmla="*/ 28 w 41"/>
                <a:gd name="T5" fmla="*/ 30 h 34"/>
                <a:gd name="T6" fmla="*/ 30 w 41"/>
                <a:gd name="T7" fmla="*/ 28 h 34"/>
                <a:gd name="T8" fmla="*/ 41 w 41"/>
                <a:gd name="T9" fmla="*/ 17 h 34"/>
                <a:gd name="T10" fmla="*/ 30 w 41"/>
                <a:gd name="T11" fmla="*/ 6 h 34"/>
                <a:gd name="T12" fmla="*/ 28 w 41"/>
                <a:gd name="T13" fmla="*/ 4 h 34"/>
                <a:gd name="T14" fmla="*/ 17 w 41"/>
                <a:gd name="T15" fmla="*/ 0 h 34"/>
                <a:gd name="T16" fmla="*/ 0 w 41"/>
                <a:gd name="T1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4">
                  <a:moveTo>
                    <a:pt x="0" y="17"/>
                  </a:moveTo>
                  <a:cubicBezTo>
                    <a:pt x="0" y="27"/>
                    <a:pt x="7" y="34"/>
                    <a:pt x="17" y="34"/>
                  </a:cubicBezTo>
                  <a:cubicBezTo>
                    <a:pt x="21" y="34"/>
                    <a:pt x="25" y="33"/>
                    <a:pt x="28" y="30"/>
                  </a:cubicBezTo>
                  <a:cubicBezTo>
                    <a:pt x="30" y="28"/>
                    <a:pt x="30" y="28"/>
                    <a:pt x="30" y="28"/>
                  </a:cubicBezTo>
                  <a:cubicBezTo>
                    <a:pt x="41" y="17"/>
                    <a:pt x="41" y="17"/>
                    <a:pt x="41" y="17"/>
                  </a:cubicBezTo>
                  <a:cubicBezTo>
                    <a:pt x="30" y="6"/>
                    <a:pt x="30" y="6"/>
                    <a:pt x="30" y="6"/>
                  </a:cubicBezTo>
                  <a:cubicBezTo>
                    <a:pt x="28" y="4"/>
                    <a:pt x="28" y="4"/>
                    <a:pt x="28" y="4"/>
                  </a:cubicBezTo>
                  <a:cubicBezTo>
                    <a:pt x="25" y="2"/>
                    <a:pt x="21" y="0"/>
                    <a:pt x="17" y="0"/>
                  </a:cubicBezTo>
                  <a:cubicBezTo>
                    <a:pt x="7" y="0"/>
                    <a:pt x="0" y="8"/>
                    <a:pt x="0" y="17"/>
                  </a:cubicBezTo>
                  <a:close/>
                </a:path>
              </a:pathLst>
            </a:custGeom>
            <a:solidFill>
              <a:schemeClr val="tx1">
                <a:alpha val="20000"/>
              </a:schemeClr>
            </a:solidFill>
            <a:ln>
              <a:noFill/>
            </a:ln>
          </p:spPr>
          <p:txBody>
            <a:bodyPr vert="horz" wrap="square" lIns="91440" tIns="45720" rIns="91440" bIns="45720" numCol="1" anchor="t" anchorCtr="0" compatLnSpc="1"/>
            <a:lstStyle/>
            <a:p>
              <a:endParaRPr lang="en-US"/>
            </a:p>
          </p:txBody>
        </p:sp>
        <p:sp>
          <p:nvSpPr>
            <p:cNvPr id="68" name="Freeform 468"/>
            <p:cNvSpPr/>
            <p:nvPr/>
          </p:nvSpPr>
          <p:spPr bwMode="auto">
            <a:xfrm>
              <a:off x="8332788" y="5302250"/>
              <a:ext cx="130175" cy="53975"/>
            </a:xfrm>
            <a:custGeom>
              <a:avLst/>
              <a:gdLst>
                <a:gd name="T0" fmla="*/ 0 w 41"/>
                <a:gd name="T1" fmla="*/ 0 h 17"/>
                <a:gd name="T2" fmla="*/ 11 w 41"/>
                <a:gd name="T3" fmla="*/ 4 h 17"/>
                <a:gd name="T4" fmla="*/ 13 w 41"/>
                <a:gd name="T5" fmla="*/ 7 h 17"/>
                <a:gd name="T6" fmla="*/ 24 w 41"/>
                <a:gd name="T7" fmla="*/ 17 h 17"/>
                <a:gd name="T8" fmla="*/ 41 w 41"/>
                <a:gd name="T9" fmla="*/ 0 h 17"/>
                <a:gd name="T10" fmla="*/ 0 w 41"/>
                <a:gd name="T11" fmla="*/ 0 h 17"/>
              </a:gdLst>
              <a:ahLst/>
              <a:cxnLst>
                <a:cxn ang="0">
                  <a:pos x="T0" y="T1"/>
                </a:cxn>
                <a:cxn ang="0">
                  <a:pos x="T2" y="T3"/>
                </a:cxn>
                <a:cxn ang="0">
                  <a:pos x="T4" y="T5"/>
                </a:cxn>
                <a:cxn ang="0">
                  <a:pos x="T6" y="T7"/>
                </a:cxn>
                <a:cxn ang="0">
                  <a:pos x="T8" y="T9"/>
                </a:cxn>
                <a:cxn ang="0">
                  <a:pos x="T10" y="T11"/>
                </a:cxn>
              </a:cxnLst>
              <a:rect l="0" t="0" r="r" b="b"/>
              <a:pathLst>
                <a:path w="41" h="17">
                  <a:moveTo>
                    <a:pt x="0" y="0"/>
                  </a:moveTo>
                  <a:cubicBezTo>
                    <a:pt x="4" y="0"/>
                    <a:pt x="8" y="2"/>
                    <a:pt x="11" y="4"/>
                  </a:cubicBezTo>
                  <a:cubicBezTo>
                    <a:pt x="13" y="7"/>
                    <a:pt x="13" y="7"/>
                    <a:pt x="13" y="7"/>
                  </a:cubicBezTo>
                  <a:cubicBezTo>
                    <a:pt x="24" y="17"/>
                    <a:pt x="24" y="17"/>
                    <a:pt x="24" y="17"/>
                  </a:cubicBezTo>
                  <a:cubicBezTo>
                    <a:pt x="41" y="0"/>
                    <a:pt x="41" y="0"/>
                    <a:pt x="41" y="0"/>
                  </a:cubicBezTo>
                  <a:lnTo>
                    <a:pt x="0" y="0"/>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69" name="Freeform 469"/>
            <p:cNvSpPr/>
            <p:nvPr/>
          </p:nvSpPr>
          <p:spPr bwMode="auto">
            <a:xfrm>
              <a:off x="8332788" y="5356225"/>
              <a:ext cx="130175" cy="53975"/>
            </a:xfrm>
            <a:custGeom>
              <a:avLst/>
              <a:gdLst>
                <a:gd name="T0" fmla="*/ 0 w 41"/>
                <a:gd name="T1" fmla="*/ 17 h 17"/>
                <a:gd name="T2" fmla="*/ 11 w 41"/>
                <a:gd name="T3" fmla="*/ 13 h 17"/>
                <a:gd name="T4" fmla="*/ 13 w 41"/>
                <a:gd name="T5" fmla="*/ 11 h 17"/>
                <a:gd name="T6" fmla="*/ 24 w 41"/>
                <a:gd name="T7" fmla="*/ 0 h 17"/>
                <a:gd name="T8" fmla="*/ 41 w 41"/>
                <a:gd name="T9" fmla="*/ 17 h 17"/>
                <a:gd name="T10" fmla="*/ 0 w 41"/>
                <a:gd name="T11" fmla="*/ 17 h 17"/>
              </a:gdLst>
              <a:ahLst/>
              <a:cxnLst>
                <a:cxn ang="0">
                  <a:pos x="T0" y="T1"/>
                </a:cxn>
                <a:cxn ang="0">
                  <a:pos x="T2" y="T3"/>
                </a:cxn>
                <a:cxn ang="0">
                  <a:pos x="T4" y="T5"/>
                </a:cxn>
                <a:cxn ang="0">
                  <a:pos x="T6" y="T7"/>
                </a:cxn>
                <a:cxn ang="0">
                  <a:pos x="T8" y="T9"/>
                </a:cxn>
                <a:cxn ang="0">
                  <a:pos x="T10" y="T11"/>
                </a:cxn>
              </a:cxnLst>
              <a:rect l="0" t="0" r="r" b="b"/>
              <a:pathLst>
                <a:path w="41" h="17">
                  <a:moveTo>
                    <a:pt x="0" y="17"/>
                  </a:moveTo>
                  <a:cubicBezTo>
                    <a:pt x="4" y="17"/>
                    <a:pt x="8" y="16"/>
                    <a:pt x="11" y="13"/>
                  </a:cubicBezTo>
                  <a:cubicBezTo>
                    <a:pt x="13" y="11"/>
                    <a:pt x="13" y="11"/>
                    <a:pt x="13" y="11"/>
                  </a:cubicBezTo>
                  <a:cubicBezTo>
                    <a:pt x="24" y="0"/>
                    <a:pt x="24" y="0"/>
                    <a:pt x="24" y="0"/>
                  </a:cubicBezTo>
                  <a:cubicBezTo>
                    <a:pt x="41" y="17"/>
                    <a:pt x="41" y="17"/>
                    <a:pt x="41" y="17"/>
                  </a:cubicBezTo>
                  <a:lnTo>
                    <a:pt x="0" y="17"/>
                  </a:lnTo>
                  <a:close/>
                </a:path>
              </a:pathLst>
            </a:custGeom>
            <a:solidFill>
              <a:schemeClr val="tx1">
                <a:alpha val="10000"/>
              </a:schemeClr>
            </a:solidFill>
            <a:ln>
              <a:noFill/>
            </a:ln>
          </p:spPr>
          <p:txBody>
            <a:bodyPr vert="horz" wrap="square" lIns="91440" tIns="45720" rIns="91440" bIns="45720" numCol="1" anchor="t" anchorCtr="0" compatLnSpc="1"/>
            <a:lstStyle/>
            <a:p>
              <a:endParaRPr lang="en-US"/>
            </a:p>
          </p:txBody>
        </p:sp>
      </p:grpSp>
    </p:spTree>
    <p:extLst>
      <p:ext uri="{BB962C8B-B14F-4D97-AF65-F5344CB8AC3E}">
        <p14:creationId xmlns:p14="http://schemas.microsoft.com/office/powerpoint/2010/main" val="869560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8"/>
          <p:cNvSpPr/>
          <p:nvPr/>
        </p:nvSpPr>
        <p:spPr bwMode="auto">
          <a:xfrm>
            <a:off x="1588" y="4305300"/>
            <a:ext cx="6864350" cy="2552700"/>
          </a:xfrm>
          <a:custGeom>
            <a:avLst/>
            <a:gdLst>
              <a:gd name="T0" fmla="*/ 0 w 4324"/>
              <a:gd name="T1" fmla="*/ 1608 h 1608"/>
              <a:gd name="T2" fmla="*/ 2267 w 4324"/>
              <a:gd name="T3" fmla="*/ 1608 h 1608"/>
              <a:gd name="T4" fmla="*/ 4324 w 4324"/>
              <a:gd name="T5" fmla="*/ 0 h 1608"/>
              <a:gd name="T6" fmla="*/ 3937 w 4324"/>
              <a:gd name="T7" fmla="*/ 0 h 1608"/>
              <a:gd name="T8" fmla="*/ 0 w 4324"/>
              <a:gd name="T9" fmla="*/ 1608 h 1608"/>
            </a:gdLst>
            <a:ahLst/>
            <a:cxnLst>
              <a:cxn ang="0">
                <a:pos x="T0" y="T1"/>
              </a:cxn>
              <a:cxn ang="0">
                <a:pos x="T2" y="T3"/>
              </a:cxn>
              <a:cxn ang="0">
                <a:pos x="T4" y="T5"/>
              </a:cxn>
              <a:cxn ang="0">
                <a:pos x="T6" y="T7"/>
              </a:cxn>
              <a:cxn ang="0">
                <a:pos x="T8" y="T9"/>
              </a:cxn>
            </a:cxnLst>
            <a:rect l="0" t="0" r="r" b="b"/>
            <a:pathLst>
              <a:path w="4324" h="1608">
                <a:moveTo>
                  <a:pt x="0" y="1608"/>
                </a:moveTo>
                <a:lnTo>
                  <a:pt x="2267" y="1608"/>
                </a:lnTo>
                <a:lnTo>
                  <a:pt x="4324" y="0"/>
                </a:lnTo>
                <a:lnTo>
                  <a:pt x="3937" y="0"/>
                </a:lnTo>
                <a:lnTo>
                  <a:pt x="0" y="1608"/>
                </a:lnTo>
                <a:close/>
              </a:path>
            </a:pathLst>
          </a:custGeom>
          <a:solidFill>
            <a:schemeClr val="bg2">
              <a:alpha val="20000"/>
            </a:schemeClr>
          </a:solidFill>
          <a:ln>
            <a:noFill/>
          </a:ln>
        </p:spPr>
        <p:txBody>
          <a:bodyPr vert="horz" wrap="square" lIns="91440" tIns="45720" rIns="91440" bIns="45720" numCol="1" anchor="t" anchorCtr="0" compatLnSpc="1"/>
          <a:lstStyle/>
          <a:p>
            <a:endParaRPr lang="en-US"/>
          </a:p>
        </p:txBody>
      </p:sp>
      <p:sp>
        <p:nvSpPr>
          <p:cNvPr id="8" name="Freeform 59"/>
          <p:cNvSpPr/>
          <p:nvPr/>
        </p:nvSpPr>
        <p:spPr bwMode="auto">
          <a:xfrm>
            <a:off x="6251576" y="2416175"/>
            <a:ext cx="1512888" cy="1889125"/>
          </a:xfrm>
          <a:custGeom>
            <a:avLst/>
            <a:gdLst>
              <a:gd name="T0" fmla="*/ 953 w 953"/>
              <a:gd name="T1" fmla="*/ 230 h 1190"/>
              <a:gd name="T2" fmla="*/ 845 w 953"/>
              <a:gd name="T3" fmla="*/ 0 h 1190"/>
              <a:gd name="T4" fmla="*/ 511 w 953"/>
              <a:gd name="T5" fmla="*/ 230 h 1190"/>
              <a:gd name="T6" fmla="*/ 619 w 953"/>
              <a:gd name="T7" fmla="*/ 230 h 1190"/>
              <a:gd name="T8" fmla="*/ 0 w 953"/>
              <a:gd name="T9" fmla="*/ 1190 h 1190"/>
              <a:gd name="T10" fmla="*/ 387 w 953"/>
              <a:gd name="T11" fmla="*/ 1190 h 1190"/>
              <a:gd name="T12" fmla="*/ 845 w 953"/>
              <a:gd name="T13" fmla="*/ 230 h 1190"/>
              <a:gd name="T14" fmla="*/ 953 w 953"/>
              <a:gd name="T15" fmla="*/ 230 h 1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190">
                <a:moveTo>
                  <a:pt x="953" y="230"/>
                </a:moveTo>
                <a:lnTo>
                  <a:pt x="845" y="0"/>
                </a:lnTo>
                <a:lnTo>
                  <a:pt x="511" y="230"/>
                </a:lnTo>
                <a:lnTo>
                  <a:pt x="619" y="230"/>
                </a:lnTo>
                <a:lnTo>
                  <a:pt x="0" y="1190"/>
                </a:lnTo>
                <a:lnTo>
                  <a:pt x="387" y="1190"/>
                </a:lnTo>
                <a:lnTo>
                  <a:pt x="845" y="230"/>
                </a:lnTo>
                <a:lnTo>
                  <a:pt x="953" y="230"/>
                </a:lnTo>
                <a:close/>
              </a:path>
            </a:pathLst>
          </a:custGeom>
          <a:solidFill>
            <a:schemeClr val="bg2">
              <a:alpha val="35000"/>
            </a:schemeClr>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42938" y="300279"/>
            <a:ext cx="7921625" cy="593682"/>
          </a:xfrm>
        </p:spPr>
        <p:txBody>
          <a:bodyPr>
            <a:normAutofit/>
          </a:bodyPr>
          <a:lstStyle/>
          <a:p>
            <a:r>
              <a:rPr lang="zh-CN" altLang="en-US" dirty="0" smtClean="0"/>
              <a:t>基于特征工程的方法</a:t>
            </a:r>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6</a:t>
            </a:fld>
            <a:endParaRPr lang="en-US"/>
          </a:p>
        </p:txBody>
      </p:sp>
      <p:sp>
        <p:nvSpPr>
          <p:cNvPr id="9" name="Freeform 60"/>
          <p:cNvSpPr/>
          <p:nvPr/>
        </p:nvSpPr>
        <p:spPr bwMode="auto">
          <a:xfrm>
            <a:off x="6276976" y="4225549"/>
            <a:ext cx="2128838" cy="850900"/>
          </a:xfrm>
          <a:custGeom>
            <a:avLst/>
            <a:gdLst>
              <a:gd name="T0" fmla="*/ 1341 w 1341"/>
              <a:gd name="T1" fmla="*/ 536 h 536"/>
              <a:gd name="T2" fmla="*/ 298 w 1341"/>
              <a:gd name="T3" fmla="*/ 536 h 536"/>
              <a:gd name="T4" fmla="*/ 0 w 1341"/>
              <a:gd name="T5" fmla="*/ 0 h 536"/>
            </a:gdLst>
            <a:ahLst/>
            <a:cxnLst>
              <a:cxn ang="0">
                <a:pos x="T0" y="T1"/>
              </a:cxn>
              <a:cxn ang="0">
                <a:pos x="T2" y="T3"/>
              </a:cxn>
              <a:cxn ang="0">
                <a:pos x="T4" y="T5"/>
              </a:cxn>
            </a:cxnLst>
            <a:rect l="0" t="0" r="r" b="b"/>
            <a:pathLst>
              <a:path w="1341" h="536">
                <a:moveTo>
                  <a:pt x="1341" y="536"/>
                </a:moveTo>
                <a:lnTo>
                  <a:pt x="298" y="536"/>
                </a:lnTo>
                <a:lnTo>
                  <a:pt x="0" y="0"/>
                </a:lnTo>
              </a:path>
            </a:pathLst>
          </a:custGeom>
          <a:noFill/>
          <a:ln w="3175" cap="flat">
            <a:solidFill>
              <a:schemeClr val="accent4"/>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Freeform 61"/>
          <p:cNvSpPr/>
          <p:nvPr/>
        </p:nvSpPr>
        <p:spPr bwMode="auto">
          <a:xfrm>
            <a:off x="779463" y="4044062"/>
            <a:ext cx="2478088" cy="1438275"/>
          </a:xfrm>
          <a:custGeom>
            <a:avLst/>
            <a:gdLst>
              <a:gd name="T0" fmla="*/ 0 w 1561"/>
              <a:gd name="T1" fmla="*/ 0 h 906"/>
              <a:gd name="T2" fmla="*/ 1017 w 1561"/>
              <a:gd name="T3" fmla="*/ 0 h 906"/>
              <a:gd name="T4" fmla="*/ 1561 w 1561"/>
              <a:gd name="T5" fmla="*/ 906 h 906"/>
            </a:gdLst>
            <a:ahLst/>
            <a:cxnLst>
              <a:cxn ang="0">
                <a:pos x="T0" y="T1"/>
              </a:cxn>
              <a:cxn ang="0">
                <a:pos x="T2" y="T3"/>
              </a:cxn>
              <a:cxn ang="0">
                <a:pos x="T4" y="T5"/>
              </a:cxn>
            </a:cxnLst>
            <a:rect l="0" t="0" r="r" b="b"/>
            <a:pathLst>
              <a:path w="1561" h="906">
                <a:moveTo>
                  <a:pt x="0" y="0"/>
                </a:moveTo>
                <a:lnTo>
                  <a:pt x="1017" y="0"/>
                </a:lnTo>
                <a:lnTo>
                  <a:pt x="1561" y="906"/>
                </a:lnTo>
              </a:path>
            </a:pathLst>
          </a:custGeom>
          <a:noFill/>
          <a:ln w="3175"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Freeform 62"/>
          <p:cNvSpPr/>
          <p:nvPr/>
        </p:nvSpPr>
        <p:spPr bwMode="auto">
          <a:xfrm>
            <a:off x="779463" y="2112023"/>
            <a:ext cx="3722688" cy="2819400"/>
          </a:xfrm>
          <a:custGeom>
            <a:avLst/>
            <a:gdLst>
              <a:gd name="T0" fmla="*/ 0 w 2345"/>
              <a:gd name="T1" fmla="*/ 0 h 1776"/>
              <a:gd name="T2" fmla="*/ 1267 w 2345"/>
              <a:gd name="T3" fmla="*/ 0 h 1776"/>
              <a:gd name="T4" fmla="*/ 2345 w 2345"/>
              <a:gd name="T5" fmla="*/ 1776 h 1776"/>
            </a:gdLst>
            <a:ahLst/>
            <a:cxnLst>
              <a:cxn ang="0">
                <a:pos x="T0" y="T1"/>
              </a:cxn>
              <a:cxn ang="0">
                <a:pos x="T2" y="T3"/>
              </a:cxn>
              <a:cxn ang="0">
                <a:pos x="T4" y="T5"/>
              </a:cxn>
            </a:cxnLst>
            <a:rect l="0" t="0" r="r" b="b"/>
            <a:pathLst>
              <a:path w="2345" h="1776">
                <a:moveTo>
                  <a:pt x="0" y="0"/>
                </a:moveTo>
                <a:lnTo>
                  <a:pt x="1267" y="0"/>
                </a:lnTo>
                <a:lnTo>
                  <a:pt x="2345" y="1776"/>
                </a:lnTo>
              </a:path>
            </a:pathLst>
          </a:custGeom>
          <a:noFill/>
          <a:ln w="3175" cap="flat">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Freeform 63"/>
          <p:cNvSpPr/>
          <p:nvPr/>
        </p:nvSpPr>
        <p:spPr bwMode="auto">
          <a:xfrm>
            <a:off x="3708401" y="2112023"/>
            <a:ext cx="1790700" cy="2413000"/>
          </a:xfrm>
          <a:custGeom>
            <a:avLst/>
            <a:gdLst>
              <a:gd name="T0" fmla="*/ 0 w 1128"/>
              <a:gd name="T1" fmla="*/ 0 h 1520"/>
              <a:gd name="T2" fmla="*/ 1128 w 1128"/>
              <a:gd name="T3" fmla="*/ 0 h 1520"/>
              <a:gd name="T4" fmla="*/ 1128 w 1128"/>
              <a:gd name="T5" fmla="*/ 1520 h 1520"/>
            </a:gdLst>
            <a:ahLst/>
            <a:cxnLst>
              <a:cxn ang="0">
                <a:pos x="T0" y="T1"/>
              </a:cxn>
              <a:cxn ang="0">
                <a:pos x="T2" y="T3"/>
              </a:cxn>
              <a:cxn ang="0">
                <a:pos x="T4" y="T5"/>
              </a:cxn>
            </a:cxnLst>
            <a:rect l="0" t="0" r="r" b="b"/>
            <a:pathLst>
              <a:path w="1128" h="1520">
                <a:moveTo>
                  <a:pt x="0" y="0"/>
                </a:moveTo>
                <a:lnTo>
                  <a:pt x="1128" y="0"/>
                </a:lnTo>
                <a:lnTo>
                  <a:pt x="1128" y="1520"/>
                </a:lnTo>
              </a:path>
            </a:pathLst>
          </a:custGeom>
          <a:noFill/>
          <a:ln w="3175" cap="flat">
            <a:solidFill>
              <a:schemeClr val="accent3"/>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64"/>
          <p:cNvSpPr>
            <a:spLocks noChangeArrowheads="1"/>
          </p:cNvSpPr>
          <p:nvPr/>
        </p:nvSpPr>
        <p:spPr bwMode="auto">
          <a:xfrm>
            <a:off x="2574926" y="6054725"/>
            <a:ext cx="1368425" cy="2730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14" name="Oval 65"/>
          <p:cNvSpPr>
            <a:spLocks noChangeArrowheads="1"/>
          </p:cNvSpPr>
          <p:nvPr/>
        </p:nvSpPr>
        <p:spPr bwMode="auto">
          <a:xfrm>
            <a:off x="2574926" y="4822825"/>
            <a:ext cx="1368425" cy="1368425"/>
          </a:xfrm>
          <a:prstGeom prst="ellipse">
            <a:avLst/>
          </a:prstGeom>
          <a:solidFill>
            <a:schemeClr val="accent1"/>
          </a:solidFill>
          <a:ln>
            <a:noFill/>
          </a:ln>
        </p:spPr>
        <p:txBody>
          <a:bodyPr vert="horz" wrap="square" lIns="91440" tIns="45720" rIns="91440" bIns="45720" numCol="1" anchor="t" anchorCtr="0" compatLnSpc="1"/>
          <a:lstStyle/>
          <a:p>
            <a:pPr lvl="1"/>
            <a:endParaRPr lang="zh-CN" altLang="zh-CN" sz="2000" b="1" dirty="0"/>
          </a:p>
        </p:txBody>
      </p:sp>
      <p:sp>
        <p:nvSpPr>
          <p:cNvPr id="16" name="Oval 67"/>
          <p:cNvSpPr>
            <a:spLocks noChangeArrowheads="1"/>
          </p:cNvSpPr>
          <p:nvPr/>
        </p:nvSpPr>
        <p:spPr bwMode="auto">
          <a:xfrm>
            <a:off x="3978276" y="5362575"/>
            <a:ext cx="1044575" cy="206375"/>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17" name="Oval 68"/>
          <p:cNvSpPr>
            <a:spLocks noChangeArrowheads="1"/>
          </p:cNvSpPr>
          <p:nvPr/>
        </p:nvSpPr>
        <p:spPr bwMode="auto">
          <a:xfrm>
            <a:off x="3978276" y="4422775"/>
            <a:ext cx="1044575" cy="1041400"/>
          </a:xfrm>
          <a:prstGeom prst="ellipse">
            <a:avLst/>
          </a:prstGeom>
          <a:solidFill>
            <a:schemeClr val="accent2"/>
          </a:solidFill>
          <a:ln>
            <a:noFill/>
          </a:ln>
        </p:spPr>
        <p:txBody>
          <a:bodyPr vert="horz" wrap="square" lIns="91440" tIns="45720" rIns="91440" bIns="45720" numCol="1" anchor="t" anchorCtr="0" compatLnSpc="1"/>
          <a:lstStyle/>
          <a:p>
            <a:endParaRPr lang="en-US"/>
          </a:p>
        </p:txBody>
      </p:sp>
      <p:sp>
        <p:nvSpPr>
          <p:cNvPr id="19" name="Oval 70"/>
          <p:cNvSpPr>
            <a:spLocks noChangeArrowheads="1"/>
          </p:cNvSpPr>
          <p:nvPr/>
        </p:nvSpPr>
        <p:spPr bwMode="auto">
          <a:xfrm>
            <a:off x="5102226" y="4841875"/>
            <a:ext cx="793750" cy="1587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20" name="Oval 71"/>
          <p:cNvSpPr>
            <a:spLocks noChangeArrowheads="1"/>
          </p:cNvSpPr>
          <p:nvPr/>
        </p:nvSpPr>
        <p:spPr bwMode="auto">
          <a:xfrm>
            <a:off x="5102226" y="4130675"/>
            <a:ext cx="793750" cy="790575"/>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endParaRPr lang="en-US"/>
          </a:p>
        </p:txBody>
      </p:sp>
      <p:sp>
        <p:nvSpPr>
          <p:cNvPr id="22" name="Oval 73"/>
          <p:cNvSpPr>
            <a:spLocks noChangeArrowheads="1"/>
          </p:cNvSpPr>
          <p:nvPr/>
        </p:nvSpPr>
        <p:spPr bwMode="auto">
          <a:xfrm>
            <a:off x="6019801" y="4422775"/>
            <a:ext cx="539750" cy="1079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23" name="Oval 74"/>
          <p:cNvSpPr>
            <a:spLocks noChangeArrowheads="1"/>
          </p:cNvSpPr>
          <p:nvPr/>
        </p:nvSpPr>
        <p:spPr bwMode="auto">
          <a:xfrm>
            <a:off x="6019801" y="3937000"/>
            <a:ext cx="539750" cy="539750"/>
          </a:xfrm>
          <a:prstGeom prst="ellipse">
            <a:avLst/>
          </a:prstGeo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endParaRPr lang="en-US"/>
          </a:p>
        </p:txBody>
      </p:sp>
      <p:sp>
        <p:nvSpPr>
          <p:cNvPr id="26" name="TextBox 25"/>
          <p:cNvSpPr txBox="1"/>
          <p:nvPr/>
        </p:nvSpPr>
        <p:spPr>
          <a:xfrm>
            <a:off x="473076" y="4120263"/>
            <a:ext cx="1903412" cy="1846659"/>
          </a:xfrm>
          <a:prstGeom prst="rect">
            <a:avLst/>
          </a:prstGeom>
          <a:noFill/>
        </p:spPr>
        <p:txBody>
          <a:bodyPr wrap="square" lIns="0" tIns="0" rIns="0" bIns="0" rtlCol="0">
            <a:spAutoFit/>
          </a:bodyPr>
          <a:lstStyle/>
          <a:p>
            <a:pPr>
              <a:lnSpc>
                <a:spcPts val="1800"/>
              </a:lnSpc>
            </a:pPr>
            <a:r>
              <a:rPr lang="zh-CN" altLang="zh-CN" sz="1600" dirty="0">
                <a:solidFill>
                  <a:schemeClr val="bg1">
                    <a:alpha val="80000"/>
                  </a:schemeClr>
                </a:solidFill>
                <a:latin typeface="华文新魏" panose="02010800040101010101" pitchFamily="2" charset="-122"/>
                <a:ea typeface="华文新魏" panose="02010800040101010101" pitchFamily="2" charset="-122"/>
              </a:rPr>
              <a:t>方向梯度直方图（</a:t>
            </a:r>
            <a:r>
              <a:rPr lang="en-US" altLang="zh-CN" sz="1600" dirty="0">
                <a:solidFill>
                  <a:schemeClr val="bg1">
                    <a:alpha val="80000"/>
                  </a:schemeClr>
                </a:solidFill>
                <a:latin typeface="华文新魏" panose="02010800040101010101" pitchFamily="2" charset="-122"/>
                <a:ea typeface="华文新魏" panose="02010800040101010101" pitchFamily="2" charset="-122"/>
              </a:rPr>
              <a:t>HOG</a:t>
            </a:r>
            <a:r>
              <a:rPr lang="zh-CN" altLang="zh-CN" sz="1600" dirty="0">
                <a:solidFill>
                  <a:schemeClr val="bg1">
                    <a:alpha val="80000"/>
                  </a:schemeClr>
                </a:solidFill>
                <a:latin typeface="华文新魏" panose="02010800040101010101" pitchFamily="2" charset="-122"/>
                <a:ea typeface="华文新魏" panose="02010800040101010101" pitchFamily="2" charset="-122"/>
              </a:rPr>
              <a:t>）特征是一种在计算机视觉和图像处理中用来进行物体检测的特征描述子。它通过计算和统计图像局部区域的梯度方向直方图来构成特征</a:t>
            </a:r>
            <a:r>
              <a:rPr lang="zh-CN" altLang="zh-CN" dirty="0"/>
              <a:t>。</a:t>
            </a:r>
            <a:endParaRPr lang="en-US" sz="1000" dirty="0">
              <a:solidFill>
                <a:schemeClr val="bg2"/>
              </a:solidFill>
            </a:endParaRPr>
          </a:p>
        </p:txBody>
      </p:sp>
      <p:cxnSp>
        <p:nvCxnSpPr>
          <p:cNvPr id="27" name="Straight Connector 26"/>
          <p:cNvCxnSpPr/>
          <p:nvPr/>
        </p:nvCxnSpPr>
        <p:spPr>
          <a:xfrm>
            <a:off x="611188" y="4044062"/>
            <a:ext cx="180000"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1188" y="3696930"/>
            <a:ext cx="1890254" cy="246221"/>
          </a:xfrm>
          <a:prstGeom prst="rect">
            <a:avLst/>
          </a:prstGeom>
          <a:noFill/>
        </p:spPr>
        <p:txBody>
          <a:bodyPr wrap="square" lIns="0" tIns="0" rIns="0" bIns="0" rtlCol="0">
            <a:spAutoFit/>
          </a:bodyPr>
          <a:lstStyle/>
          <a:p>
            <a:r>
              <a:rPr lang="zh-CN" altLang="en-US" sz="1600" b="1" dirty="0" smtClean="0">
                <a:solidFill>
                  <a:schemeClr val="accent1"/>
                </a:solidFill>
              </a:rPr>
              <a:t>提取样本的</a:t>
            </a:r>
            <a:r>
              <a:rPr lang="en-US" altLang="zh-CN" sz="1600" b="1" dirty="0" smtClean="0">
                <a:solidFill>
                  <a:schemeClr val="accent1"/>
                </a:solidFill>
              </a:rPr>
              <a:t>HOG</a:t>
            </a:r>
            <a:r>
              <a:rPr lang="zh-CN" altLang="en-US" sz="1600" b="1" dirty="0" smtClean="0">
                <a:solidFill>
                  <a:schemeClr val="accent1"/>
                </a:solidFill>
              </a:rPr>
              <a:t>特征</a:t>
            </a:r>
            <a:endParaRPr lang="en-US" sz="1600" b="1" dirty="0">
              <a:solidFill>
                <a:schemeClr val="accent1"/>
              </a:solidFill>
            </a:endParaRPr>
          </a:p>
        </p:txBody>
      </p:sp>
      <p:sp>
        <p:nvSpPr>
          <p:cNvPr id="36" name="TextBox 35"/>
          <p:cNvSpPr txBox="1"/>
          <p:nvPr/>
        </p:nvSpPr>
        <p:spPr>
          <a:xfrm>
            <a:off x="611188" y="2188224"/>
            <a:ext cx="1765300" cy="692497"/>
          </a:xfrm>
          <a:prstGeom prst="rect">
            <a:avLst/>
          </a:prstGeom>
          <a:noFill/>
        </p:spPr>
        <p:txBody>
          <a:bodyPr wrap="square" lIns="0" tIns="0" rIns="0" bIns="0" rtlCol="0">
            <a:spAutoFit/>
          </a:bodyPr>
          <a:lstStyle/>
          <a:p>
            <a:pP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设计线性</a:t>
            </a:r>
            <a:r>
              <a:rPr lang="en-US" altLang="zh-CN" sz="1600" dirty="0">
                <a:solidFill>
                  <a:schemeClr val="bg1">
                    <a:alpha val="80000"/>
                  </a:schemeClr>
                </a:solidFill>
                <a:latin typeface="华文新魏" panose="02010800040101010101" pitchFamily="2" charset="-122"/>
                <a:ea typeface="华文新魏" panose="02010800040101010101" pitchFamily="2" charset="-122"/>
              </a:rPr>
              <a:t>SVM</a:t>
            </a:r>
            <a:r>
              <a:rPr lang="zh-CN" altLang="en-US" sz="1600" dirty="0">
                <a:solidFill>
                  <a:schemeClr val="bg1">
                    <a:alpha val="80000"/>
                  </a:schemeClr>
                </a:solidFill>
                <a:latin typeface="华文新魏" panose="02010800040101010101" pitchFamily="2" charset="-122"/>
                <a:ea typeface="华文新魏" panose="02010800040101010101" pitchFamily="2" charset="-122"/>
              </a:rPr>
              <a:t>分类器作为对比实验，惩罚因子设为</a:t>
            </a:r>
            <a:r>
              <a:rPr lang="en-US" altLang="zh-CN" sz="1600" dirty="0" smtClean="0">
                <a:solidFill>
                  <a:schemeClr val="bg1">
                    <a:alpha val="80000"/>
                  </a:schemeClr>
                </a:solidFill>
                <a:latin typeface="华文新魏" panose="02010800040101010101" pitchFamily="2" charset="-122"/>
                <a:ea typeface="华文新魏" panose="02010800040101010101" pitchFamily="2" charset="-122"/>
              </a:rPr>
              <a:t>1</a:t>
            </a:r>
            <a:r>
              <a:rPr lang="zh-CN" altLang="en-US" sz="1600" dirty="0" smtClean="0">
                <a:solidFill>
                  <a:schemeClr val="bg1">
                    <a:alpha val="80000"/>
                  </a:schemeClr>
                </a:solidFill>
                <a:latin typeface="华文新魏" panose="02010800040101010101" pitchFamily="2" charset="-122"/>
                <a:ea typeface="华文新魏" panose="02010800040101010101" pitchFamily="2" charset="-122"/>
              </a:rPr>
              <a:t>。</a:t>
            </a:r>
            <a:endParaRPr lang="en-US" sz="1600" dirty="0">
              <a:solidFill>
                <a:schemeClr val="bg1">
                  <a:alpha val="80000"/>
                </a:schemeClr>
              </a:solidFill>
              <a:latin typeface="华文新魏" panose="02010800040101010101" pitchFamily="2" charset="-122"/>
              <a:ea typeface="华文新魏" panose="02010800040101010101" pitchFamily="2" charset="-122"/>
            </a:endParaRPr>
          </a:p>
        </p:txBody>
      </p:sp>
      <p:cxnSp>
        <p:nvCxnSpPr>
          <p:cNvPr id="37" name="Straight Connector 36"/>
          <p:cNvCxnSpPr/>
          <p:nvPr/>
        </p:nvCxnSpPr>
        <p:spPr>
          <a:xfrm>
            <a:off x="611188" y="2112023"/>
            <a:ext cx="180000"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1188" y="1764891"/>
            <a:ext cx="1765300" cy="246221"/>
          </a:xfrm>
          <a:prstGeom prst="rect">
            <a:avLst/>
          </a:prstGeom>
          <a:noFill/>
        </p:spPr>
        <p:txBody>
          <a:bodyPr wrap="square" lIns="0" tIns="0" rIns="0" bIns="0" rtlCol="0">
            <a:spAutoFit/>
          </a:bodyPr>
          <a:lstStyle/>
          <a:p>
            <a:r>
              <a:rPr lang="zh-CN" altLang="en-US" sz="1600" b="1" dirty="0" smtClean="0">
                <a:solidFill>
                  <a:schemeClr val="accent2"/>
                </a:solidFill>
              </a:rPr>
              <a:t>线性</a:t>
            </a:r>
            <a:r>
              <a:rPr lang="en-US" altLang="zh-CN" sz="1600" b="1" dirty="0" smtClean="0">
                <a:solidFill>
                  <a:schemeClr val="accent2"/>
                </a:solidFill>
              </a:rPr>
              <a:t>SVM</a:t>
            </a:r>
            <a:r>
              <a:rPr lang="zh-CN" altLang="en-US" sz="1600" b="1" dirty="0" smtClean="0">
                <a:solidFill>
                  <a:schemeClr val="accent2"/>
                </a:solidFill>
              </a:rPr>
              <a:t>分类器</a:t>
            </a:r>
            <a:endParaRPr lang="en-US" sz="1600" b="1" dirty="0">
              <a:solidFill>
                <a:schemeClr val="accent2"/>
              </a:solidFill>
            </a:endParaRPr>
          </a:p>
        </p:txBody>
      </p:sp>
      <p:sp>
        <p:nvSpPr>
          <p:cNvPr id="40" name="TextBox 39"/>
          <p:cNvSpPr txBox="1"/>
          <p:nvPr/>
        </p:nvSpPr>
        <p:spPr>
          <a:xfrm>
            <a:off x="3574384" y="2188224"/>
            <a:ext cx="1832576" cy="1154162"/>
          </a:xfrm>
          <a:prstGeom prst="rect">
            <a:avLst/>
          </a:prstGeom>
          <a:noFill/>
        </p:spPr>
        <p:txBody>
          <a:bodyPr wrap="square" lIns="0" tIns="0" rIns="0" bIns="0" rtlCol="0">
            <a:spAutoFit/>
          </a:bodyPr>
          <a:lstStyle/>
          <a:p>
            <a:pPr>
              <a:lnSpc>
                <a:spcPts val="1800"/>
              </a:lnSpc>
            </a:pPr>
            <a:r>
              <a:rPr lang="en-US" sz="1600" dirty="0" err="1">
                <a:solidFill>
                  <a:schemeClr val="bg1">
                    <a:alpha val="80000"/>
                  </a:schemeClr>
                </a:solidFill>
                <a:latin typeface="华文新魏" panose="02010800040101010101" pitchFamily="2" charset="-122"/>
                <a:ea typeface="华文新魏" panose="02010800040101010101" pitchFamily="2" charset="-122"/>
              </a:rPr>
              <a:t>Softmax</a:t>
            </a:r>
            <a:r>
              <a:rPr lang="zh-CN" altLang="en-US" sz="1600" dirty="0">
                <a:solidFill>
                  <a:schemeClr val="bg1">
                    <a:alpha val="80000"/>
                  </a:schemeClr>
                </a:solidFill>
                <a:latin typeface="华文新魏" panose="02010800040101010101" pitchFamily="2" charset="-122"/>
                <a:ea typeface="华文新魏" panose="02010800040101010101" pitchFamily="2" charset="-122"/>
              </a:rPr>
              <a:t>分类器是对多类目标分类的线性模型，通过</a:t>
            </a:r>
            <a:r>
              <a:rPr lang="en-US" altLang="zh-CN" sz="1600" dirty="0" err="1">
                <a:solidFill>
                  <a:schemeClr val="bg1">
                    <a:alpha val="80000"/>
                  </a:schemeClr>
                </a:solidFill>
                <a:latin typeface="华文新魏" panose="02010800040101010101" pitchFamily="2" charset="-122"/>
                <a:ea typeface="华文新魏" panose="02010800040101010101" pitchFamily="2" charset="-122"/>
              </a:rPr>
              <a:t>Softmax</a:t>
            </a:r>
            <a:r>
              <a:rPr lang="zh-CN" altLang="en-US" sz="1600" dirty="0">
                <a:solidFill>
                  <a:schemeClr val="bg1">
                    <a:alpha val="80000"/>
                  </a:schemeClr>
                </a:solidFill>
                <a:latin typeface="华文新魏" panose="02010800040101010101" pitchFamily="2" charset="-122"/>
                <a:ea typeface="华文新魏" panose="02010800040101010101" pitchFamily="2" charset="-122"/>
              </a:rPr>
              <a:t>函数预测样本属于每一类的概率。</a:t>
            </a:r>
            <a:endParaRPr lang="en-US" sz="1600" dirty="0">
              <a:solidFill>
                <a:schemeClr val="bg1">
                  <a:alpha val="80000"/>
                </a:schemeClr>
              </a:solidFill>
              <a:latin typeface="华文新魏" panose="02010800040101010101" pitchFamily="2" charset="-122"/>
              <a:ea typeface="华文新魏" panose="02010800040101010101" pitchFamily="2" charset="-122"/>
            </a:endParaRPr>
          </a:p>
        </p:txBody>
      </p:sp>
      <p:cxnSp>
        <p:nvCxnSpPr>
          <p:cNvPr id="41" name="Straight Connector 40"/>
          <p:cNvCxnSpPr/>
          <p:nvPr/>
        </p:nvCxnSpPr>
        <p:spPr>
          <a:xfrm>
            <a:off x="3574384" y="2112023"/>
            <a:ext cx="180000"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74384" y="1764891"/>
            <a:ext cx="1765300" cy="246221"/>
          </a:xfrm>
          <a:prstGeom prst="rect">
            <a:avLst/>
          </a:prstGeom>
          <a:noFill/>
        </p:spPr>
        <p:txBody>
          <a:bodyPr wrap="square" lIns="0" tIns="0" rIns="0" bIns="0" rtlCol="0">
            <a:spAutoFit/>
          </a:bodyPr>
          <a:lstStyle/>
          <a:p>
            <a:r>
              <a:rPr lang="en-US" sz="1600" b="1" dirty="0" err="1" smtClean="0">
                <a:solidFill>
                  <a:schemeClr val="accent3"/>
                </a:solidFill>
              </a:rPr>
              <a:t>Softmax</a:t>
            </a:r>
            <a:r>
              <a:rPr lang="zh-CN" altLang="en-US" sz="1600" b="1" dirty="0" smtClean="0">
                <a:solidFill>
                  <a:schemeClr val="accent3"/>
                </a:solidFill>
              </a:rPr>
              <a:t>分类器</a:t>
            </a:r>
            <a:endParaRPr lang="en-US" sz="1600" b="1" dirty="0">
              <a:solidFill>
                <a:schemeClr val="accent3"/>
              </a:solidFill>
            </a:endParaRPr>
          </a:p>
        </p:txBody>
      </p:sp>
      <p:sp>
        <p:nvSpPr>
          <p:cNvPr id="44" name="TextBox 43"/>
          <p:cNvSpPr txBox="1"/>
          <p:nvPr/>
        </p:nvSpPr>
        <p:spPr>
          <a:xfrm>
            <a:off x="6639413" y="5152650"/>
            <a:ext cx="1893400" cy="692497"/>
          </a:xfrm>
          <a:prstGeom prst="rect">
            <a:avLst/>
          </a:prstGeom>
          <a:noFill/>
        </p:spPr>
        <p:txBody>
          <a:bodyPr wrap="square" lIns="0" tIns="0" rIns="0" bIns="0" rtlCol="0">
            <a:spAutoFit/>
          </a:bodyPr>
          <a:lstStyle/>
          <a:p>
            <a:pPr algn="r">
              <a:lnSpc>
                <a:spcPts val="1800"/>
              </a:lnSpc>
            </a:pPr>
            <a:r>
              <a:rPr lang="zh-CN" altLang="en-US" sz="1600" dirty="0">
                <a:solidFill>
                  <a:schemeClr val="bg1">
                    <a:alpha val="80000"/>
                  </a:schemeClr>
                </a:solidFill>
                <a:latin typeface="华文新魏" panose="02010800040101010101" pitchFamily="2" charset="-122"/>
                <a:ea typeface="华文新魏" panose="02010800040101010101" pitchFamily="2" charset="-122"/>
              </a:rPr>
              <a:t>设计非线性</a:t>
            </a:r>
            <a:r>
              <a:rPr lang="en-US" altLang="zh-CN" sz="1600" dirty="0">
                <a:solidFill>
                  <a:schemeClr val="bg1">
                    <a:alpha val="80000"/>
                  </a:schemeClr>
                </a:solidFill>
                <a:latin typeface="华文新魏" panose="02010800040101010101" pitchFamily="2" charset="-122"/>
                <a:ea typeface="华文新魏" panose="02010800040101010101" pitchFamily="2" charset="-122"/>
              </a:rPr>
              <a:t>SVM</a:t>
            </a:r>
            <a:r>
              <a:rPr lang="zh-CN" altLang="en-US" sz="1600" dirty="0">
                <a:solidFill>
                  <a:schemeClr val="bg1">
                    <a:alpha val="80000"/>
                  </a:schemeClr>
                </a:solidFill>
                <a:latin typeface="华文新魏" panose="02010800040101010101" pitchFamily="2" charset="-122"/>
                <a:ea typeface="华文新魏" panose="02010800040101010101" pitchFamily="2" charset="-122"/>
              </a:rPr>
              <a:t>分类器，核函数采用</a:t>
            </a:r>
            <a:r>
              <a:rPr lang="en-US" altLang="zh-CN" sz="1600" dirty="0">
                <a:solidFill>
                  <a:schemeClr val="bg1">
                    <a:alpha val="80000"/>
                  </a:schemeClr>
                </a:solidFill>
                <a:latin typeface="华文新魏" panose="02010800040101010101" pitchFamily="2" charset="-122"/>
                <a:ea typeface="华文新魏" panose="02010800040101010101" pitchFamily="2" charset="-122"/>
              </a:rPr>
              <a:t>RBF</a:t>
            </a:r>
            <a:r>
              <a:rPr lang="zh-CN" altLang="en-US" sz="1600" dirty="0">
                <a:solidFill>
                  <a:schemeClr val="bg1">
                    <a:alpha val="80000"/>
                  </a:schemeClr>
                </a:solidFill>
                <a:latin typeface="华文新魏" panose="02010800040101010101" pitchFamily="2" charset="-122"/>
                <a:ea typeface="华文新魏" panose="02010800040101010101" pitchFamily="2" charset="-122"/>
              </a:rPr>
              <a:t>核，惩罚因子设为</a:t>
            </a:r>
            <a:r>
              <a:rPr lang="en-US" altLang="zh-CN" sz="1600" dirty="0">
                <a:solidFill>
                  <a:schemeClr val="bg1">
                    <a:alpha val="80000"/>
                  </a:schemeClr>
                </a:solidFill>
                <a:latin typeface="华文新魏" panose="02010800040101010101" pitchFamily="2" charset="-122"/>
                <a:ea typeface="华文新魏" panose="02010800040101010101" pitchFamily="2" charset="-122"/>
              </a:rPr>
              <a:t>1</a:t>
            </a:r>
            <a:endParaRPr lang="en-US" sz="1600" dirty="0">
              <a:solidFill>
                <a:schemeClr val="bg1">
                  <a:alpha val="80000"/>
                </a:schemeClr>
              </a:solidFill>
              <a:latin typeface="华文新魏" panose="02010800040101010101" pitchFamily="2" charset="-122"/>
              <a:ea typeface="华文新魏" panose="02010800040101010101" pitchFamily="2" charset="-122"/>
            </a:endParaRPr>
          </a:p>
        </p:txBody>
      </p:sp>
      <p:cxnSp>
        <p:nvCxnSpPr>
          <p:cNvPr id="45" name="Straight Connector 44"/>
          <p:cNvCxnSpPr/>
          <p:nvPr/>
        </p:nvCxnSpPr>
        <p:spPr>
          <a:xfrm>
            <a:off x="8352813" y="5076449"/>
            <a:ext cx="180000"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67513" y="4729317"/>
            <a:ext cx="1765300" cy="246221"/>
          </a:xfrm>
          <a:prstGeom prst="rect">
            <a:avLst/>
          </a:prstGeom>
          <a:noFill/>
        </p:spPr>
        <p:txBody>
          <a:bodyPr wrap="square" lIns="0" tIns="0" rIns="0" bIns="0" rtlCol="0">
            <a:spAutoFit/>
          </a:bodyPr>
          <a:lstStyle/>
          <a:p>
            <a:pPr algn="r"/>
            <a:r>
              <a:rPr lang="zh-CN" altLang="en-US" sz="1600" b="1" dirty="0" smtClean="0">
                <a:solidFill>
                  <a:schemeClr val="accent4"/>
                </a:solidFill>
              </a:rPr>
              <a:t>非线性</a:t>
            </a:r>
            <a:r>
              <a:rPr lang="en-US" altLang="zh-CN" sz="1600" b="1" dirty="0" smtClean="0">
                <a:solidFill>
                  <a:schemeClr val="accent4"/>
                </a:solidFill>
              </a:rPr>
              <a:t>SVM</a:t>
            </a:r>
            <a:endParaRPr lang="en-US" sz="1600" b="1" dirty="0">
              <a:solidFill>
                <a:schemeClr val="accent4"/>
              </a:solidFill>
            </a:endParaRPr>
          </a:p>
        </p:txBody>
      </p:sp>
      <p:sp>
        <p:nvSpPr>
          <p:cNvPr id="49" name="TextBox 48"/>
          <p:cNvSpPr txBox="1"/>
          <p:nvPr/>
        </p:nvSpPr>
        <p:spPr>
          <a:xfrm>
            <a:off x="6403910" y="1750438"/>
            <a:ext cx="2492506" cy="512961"/>
          </a:xfrm>
          <a:prstGeom prst="rect">
            <a:avLst/>
          </a:prstGeom>
          <a:noFill/>
        </p:spPr>
        <p:txBody>
          <a:bodyPr wrap="square" lIns="0" tIns="0" rIns="0" bIns="0" rtlCol="0">
            <a:spAutoFit/>
          </a:bodyPr>
          <a:lstStyle/>
          <a:p>
            <a:pPr algn="ctr">
              <a:lnSpc>
                <a:spcPts val="2000"/>
              </a:lnSpc>
            </a:pPr>
            <a:r>
              <a:rPr lang="en-US" altLang="zh-CN" sz="2400" b="1" dirty="0" smtClean="0">
                <a:solidFill>
                  <a:schemeClr val="bg1"/>
                </a:solidFill>
                <a:latin typeface="Emmett" pitchFamily="2" charset="0"/>
              </a:rPr>
              <a:t>Image Categorization</a:t>
            </a:r>
          </a:p>
        </p:txBody>
      </p:sp>
      <p:sp>
        <p:nvSpPr>
          <p:cNvPr id="25" name="文本框 24"/>
          <p:cNvSpPr txBox="1"/>
          <p:nvPr/>
        </p:nvSpPr>
        <p:spPr>
          <a:xfrm>
            <a:off x="2816270" y="5087203"/>
            <a:ext cx="938114" cy="830997"/>
          </a:xfrm>
          <a:prstGeom prst="rect">
            <a:avLst/>
          </a:prstGeom>
          <a:noFill/>
        </p:spPr>
        <p:txBody>
          <a:bodyPr wrap="square" rtlCol="0">
            <a:spAutoFit/>
          </a:bodyPr>
          <a:lstStyle/>
          <a:p>
            <a:r>
              <a:rPr lang="en-US" altLang="zh-CN" sz="2400" b="1" dirty="0">
                <a:solidFill>
                  <a:schemeClr val="tx2"/>
                </a:solidFill>
                <a:latin typeface="+mj-lt"/>
                <a:ea typeface="+mj-ea"/>
                <a:cs typeface="+mj-cs"/>
              </a:rPr>
              <a:t>HOG</a:t>
            </a:r>
            <a:r>
              <a:rPr lang="zh-CN" altLang="en-US" sz="2400" b="1" dirty="0">
                <a:solidFill>
                  <a:schemeClr val="tx2"/>
                </a:solidFill>
                <a:latin typeface="+mj-lt"/>
                <a:ea typeface="+mj-ea"/>
                <a:cs typeface="+mj-cs"/>
              </a:rPr>
              <a:t>特征</a:t>
            </a:r>
          </a:p>
        </p:txBody>
      </p:sp>
      <p:sp>
        <p:nvSpPr>
          <p:cNvPr id="39" name="文本框 38"/>
          <p:cNvSpPr txBox="1"/>
          <p:nvPr/>
        </p:nvSpPr>
        <p:spPr>
          <a:xfrm>
            <a:off x="4074369" y="4532312"/>
            <a:ext cx="938114" cy="830997"/>
          </a:xfrm>
          <a:prstGeom prst="rect">
            <a:avLst/>
          </a:prstGeom>
          <a:noFill/>
        </p:spPr>
        <p:txBody>
          <a:bodyPr wrap="square" rtlCol="0">
            <a:spAutoFit/>
          </a:bodyPr>
          <a:lstStyle/>
          <a:p>
            <a:r>
              <a:rPr lang="zh-CN" altLang="en-US" sz="2400" b="1" dirty="0" smtClean="0">
                <a:solidFill>
                  <a:schemeClr val="tx2"/>
                </a:solidFill>
                <a:latin typeface="+mj-lt"/>
                <a:ea typeface="+mj-ea"/>
                <a:cs typeface="+mj-cs"/>
              </a:rPr>
              <a:t>线性</a:t>
            </a:r>
            <a:r>
              <a:rPr lang="en-US" altLang="zh-CN" sz="2400" b="1" dirty="0" smtClean="0">
                <a:solidFill>
                  <a:schemeClr val="tx2"/>
                </a:solidFill>
                <a:latin typeface="+mj-lt"/>
                <a:ea typeface="+mj-ea"/>
                <a:cs typeface="+mj-cs"/>
              </a:rPr>
              <a:t>SVM</a:t>
            </a:r>
            <a:endParaRPr lang="zh-CN" altLang="en-US" sz="2400" b="1" dirty="0">
              <a:solidFill>
                <a:schemeClr val="tx2"/>
              </a:solidFill>
              <a:latin typeface="+mj-lt"/>
              <a:ea typeface="+mj-ea"/>
              <a:cs typeface="+mj-cs"/>
            </a:endParaRPr>
          </a:p>
        </p:txBody>
      </p:sp>
      <p:sp>
        <p:nvSpPr>
          <p:cNvPr id="43" name="文本框 42"/>
          <p:cNvSpPr txBox="1"/>
          <p:nvPr/>
        </p:nvSpPr>
        <p:spPr>
          <a:xfrm>
            <a:off x="5129055" y="4294190"/>
            <a:ext cx="824665" cy="461665"/>
          </a:xfrm>
          <a:prstGeom prst="rect">
            <a:avLst/>
          </a:prstGeom>
          <a:noFill/>
        </p:spPr>
        <p:txBody>
          <a:bodyPr wrap="square" rtlCol="0">
            <a:spAutoFit/>
          </a:bodyPr>
          <a:lstStyle/>
          <a:p>
            <a:r>
              <a:rPr lang="en-US" altLang="zh-CN" sz="1200" b="1" dirty="0" err="1" smtClean="0">
                <a:solidFill>
                  <a:schemeClr val="tx2"/>
                </a:solidFill>
                <a:latin typeface="+mj-lt"/>
                <a:ea typeface="+mj-ea"/>
                <a:cs typeface="+mj-cs"/>
              </a:rPr>
              <a:t>Softmax</a:t>
            </a:r>
            <a:r>
              <a:rPr lang="zh-CN" altLang="en-US" sz="1200" b="1" dirty="0" smtClean="0">
                <a:solidFill>
                  <a:schemeClr val="tx2"/>
                </a:solidFill>
                <a:latin typeface="+mj-lt"/>
                <a:ea typeface="+mj-ea"/>
                <a:cs typeface="+mj-cs"/>
              </a:rPr>
              <a:t>分类器</a:t>
            </a:r>
            <a:endParaRPr lang="zh-CN" altLang="en-US" sz="1200" b="1" dirty="0">
              <a:solidFill>
                <a:schemeClr val="tx2"/>
              </a:solidFill>
              <a:latin typeface="+mj-lt"/>
              <a:ea typeface="+mj-ea"/>
              <a:cs typeface="+mj-cs"/>
            </a:endParaRPr>
          </a:p>
        </p:txBody>
      </p:sp>
      <p:sp>
        <p:nvSpPr>
          <p:cNvPr id="47" name="文本框 46"/>
          <p:cNvSpPr txBox="1"/>
          <p:nvPr/>
        </p:nvSpPr>
        <p:spPr>
          <a:xfrm>
            <a:off x="5978854" y="4001659"/>
            <a:ext cx="660559" cy="461665"/>
          </a:xfrm>
          <a:prstGeom prst="rect">
            <a:avLst/>
          </a:prstGeom>
          <a:noFill/>
        </p:spPr>
        <p:txBody>
          <a:bodyPr wrap="square" rtlCol="0">
            <a:spAutoFit/>
          </a:bodyPr>
          <a:lstStyle/>
          <a:p>
            <a:r>
              <a:rPr lang="zh-CN" altLang="en-US" sz="1200" b="1" dirty="0" smtClean="0">
                <a:solidFill>
                  <a:schemeClr val="tx2"/>
                </a:solidFill>
                <a:latin typeface="+mj-lt"/>
                <a:ea typeface="+mj-ea"/>
                <a:cs typeface="+mj-cs"/>
              </a:rPr>
              <a:t>非线性</a:t>
            </a:r>
            <a:r>
              <a:rPr lang="en-US" altLang="zh-CN" sz="1200" b="1" dirty="0" smtClean="0">
                <a:solidFill>
                  <a:schemeClr val="tx2"/>
                </a:solidFill>
                <a:latin typeface="+mj-lt"/>
                <a:ea typeface="+mj-ea"/>
                <a:cs typeface="+mj-cs"/>
              </a:rPr>
              <a:t>SVM</a:t>
            </a:r>
            <a:endParaRPr lang="zh-CN" altLang="en-US" sz="1200" b="1" dirty="0">
              <a:solidFill>
                <a:schemeClr val="tx2"/>
              </a:solidFill>
              <a:latin typeface="+mj-lt"/>
              <a:ea typeface="+mj-ea"/>
              <a:cs typeface="+mj-cs"/>
            </a:endParaRPr>
          </a:p>
        </p:txBody>
      </p:sp>
    </p:spTree>
    <p:extLst>
      <p:ext uri="{BB962C8B-B14F-4D97-AF65-F5344CB8AC3E}">
        <p14:creationId xmlns:p14="http://schemas.microsoft.com/office/powerpoint/2010/main" val="2529091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神经网络</a:t>
            </a:r>
            <a:endParaRPr lang="en-US" dirty="0"/>
          </a:p>
        </p:txBody>
      </p:sp>
      <p:sp>
        <p:nvSpPr>
          <p:cNvPr id="5" name="Text Placeholder 4"/>
          <p:cNvSpPr>
            <a:spLocks noGrp="1"/>
          </p:cNvSpPr>
          <p:nvPr>
            <p:ph type="body" sz="quarter" idx="13"/>
          </p:nvPr>
        </p:nvSpPr>
        <p:spPr/>
        <p:txBody>
          <a:bodyPr/>
          <a:lstStyle/>
          <a:p>
            <a:r>
              <a:rPr lang="zh-CN" altLang="en-US" sz="1600" dirty="0" smtClean="0"/>
              <a:t>卷积神经网络</a:t>
            </a:r>
            <a:endParaRPr lang="en-US" sz="1600" dirty="0"/>
          </a:p>
        </p:txBody>
      </p:sp>
      <p:sp>
        <p:nvSpPr>
          <p:cNvPr id="6" name="矩形 5"/>
          <p:cNvSpPr/>
          <p:nvPr/>
        </p:nvSpPr>
        <p:spPr>
          <a:xfrm>
            <a:off x="839585" y="1482174"/>
            <a:ext cx="7464829" cy="923330"/>
          </a:xfrm>
          <a:prstGeom prst="rect">
            <a:avLst/>
          </a:prstGeom>
        </p:spPr>
        <p:txBody>
          <a:bodyPr wrap="square">
            <a:spAutoFit/>
          </a:bodyPr>
          <a:lstStyle/>
          <a:p>
            <a:pPr indent="457200"/>
            <a:r>
              <a:rPr lang="zh-CN" altLang="en-US" dirty="0">
                <a:solidFill>
                  <a:schemeClr val="bg1">
                    <a:alpha val="80000"/>
                  </a:schemeClr>
                </a:solidFill>
                <a:latin typeface="华文新魏" panose="02010800040101010101" pitchFamily="2" charset="-122"/>
                <a:ea typeface="华文新魏" panose="02010800040101010101" pitchFamily="2" charset="-122"/>
              </a:rPr>
              <a:t>设计卷积神经网络</a:t>
            </a:r>
            <a:r>
              <a:rPr lang="zh-CN" altLang="zh-CN" dirty="0">
                <a:solidFill>
                  <a:schemeClr val="bg1">
                    <a:alpha val="80000"/>
                  </a:schemeClr>
                </a:solidFill>
                <a:latin typeface="华文新魏" panose="02010800040101010101" pitchFamily="2" charset="-122"/>
                <a:ea typeface="华文新魏" panose="02010800040101010101" pitchFamily="2" charset="-122"/>
              </a:rPr>
              <a:t>使用了</a:t>
            </a:r>
            <a:r>
              <a:rPr lang="en-US" altLang="zh-CN" dirty="0">
                <a:solidFill>
                  <a:schemeClr val="bg1">
                    <a:alpha val="80000"/>
                  </a:schemeClr>
                </a:solidFill>
                <a:latin typeface="华文新魏" panose="02010800040101010101" pitchFamily="2" charset="-122"/>
                <a:ea typeface="华文新魏" panose="02010800040101010101" pitchFamily="2" charset="-122"/>
              </a:rPr>
              <a:t>7</a:t>
            </a:r>
            <a:r>
              <a:rPr lang="zh-CN" altLang="zh-CN" dirty="0">
                <a:solidFill>
                  <a:schemeClr val="bg1">
                    <a:alpha val="80000"/>
                  </a:schemeClr>
                </a:solidFill>
                <a:latin typeface="华文新魏" panose="02010800040101010101" pitchFamily="2" charset="-122"/>
                <a:ea typeface="华文新魏" panose="02010800040101010101" pitchFamily="2" charset="-122"/>
              </a:rPr>
              <a:t>个隐藏层，前</a:t>
            </a:r>
            <a:r>
              <a:rPr lang="en-US" altLang="zh-CN" dirty="0">
                <a:solidFill>
                  <a:schemeClr val="bg1">
                    <a:alpha val="80000"/>
                  </a:schemeClr>
                </a:solidFill>
                <a:latin typeface="华文新魏" panose="02010800040101010101" pitchFamily="2" charset="-122"/>
                <a:ea typeface="华文新魏" panose="02010800040101010101" pitchFamily="2" charset="-122"/>
              </a:rPr>
              <a:t>5</a:t>
            </a:r>
            <a:r>
              <a:rPr lang="zh-CN" altLang="zh-CN" dirty="0">
                <a:solidFill>
                  <a:schemeClr val="bg1">
                    <a:alpha val="80000"/>
                  </a:schemeClr>
                </a:solidFill>
                <a:latin typeface="华文新魏" panose="02010800040101010101" pitchFamily="2" charset="-122"/>
                <a:ea typeface="华文新魏" panose="02010800040101010101" pitchFamily="2" charset="-122"/>
              </a:rPr>
              <a:t>个是卷积层（有些使用了</a:t>
            </a:r>
            <a:r>
              <a:rPr lang="en-US" altLang="zh-CN" dirty="0">
                <a:solidFill>
                  <a:schemeClr val="bg1">
                    <a:alpha val="80000"/>
                  </a:schemeClr>
                </a:solidFill>
                <a:latin typeface="华文新魏" panose="02010800040101010101" pitchFamily="2" charset="-122"/>
                <a:ea typeface="华文新魏" panose="02010800040101010101" pitchFamily="2" charset="-122"/>
              </a:rPr>
              <a:t>max-pooling</a:t>
            </a:r>
            <a:r>
              <a:rPr lang="zh-CN" altLang="zh-CN" dirty="0">
                <a:solidFill>
                  <a:schemeClr val="bg1">
                    <a:alpha val="80000"/>
                  </a:schemeClr>
                </a:solidFill>
                <a:latin typeface="华文新魏" panose="02010800040101010101" pitchFamily="2" charset="-122"/>
                <a:ea typeface="华文新魏" panose="02010800040101010101" pitchFamily="2" charset="-122"/>
              </a:rPr>
              <a:t>）。后两个是全连接层，输出层是有</a:t>
            </a:r>
            <a:r>
              <a:rPr lang="en-US" altLang="zh-CN" dirty="0">
                <a:solidFill>
                  <a:schemeClr val="bg1">
                    <a:alpha val="80000"/>
                  </a:schemeClr>
                </a:solidFill>
                <a:latin typeface="华文新魏" panose="02010800040101010101" pitchFamily="2" charset="-122"/>
                <a:ea typeface="华文新魏" panose="02010800040101010101" pitchFamily="2" charset="-122"/>
              </a:rPr>
              <a:t>10</a:t>
            </a:r>
            <a:r>
              <a:rPr lang="zh-CN" altLang="zh-CN" dirty="0">
                <a:solidFill>
                  <a:schemeClr val="bg1">
                    <a:alpha val="80000"/>
                  </a:schemeClr>
                </a:solidFill>
                <a:latin typeface="华文新魏" panose="02010800040101010101" pitchFamily="2" charset="-122"/>
                <a:ea typeface="华文新魏" panose="02010800040101010101" pitchFamily="2" charset="-122"/>
              </a:rPr>
              <a:t>个单元的</a:t>
            </a:r>
            <a:r>
              <a:rPr lang="en-US" altLang="zh-CN" dirty="0" err="1">
                <a:solidFill>
                  <a:schemeClr val="bg1">
                    <a:alpha val="80000"/>
                  </a:schemeClr>
                </a:solidFill>
                <a:latin typeface="华文新魏" panose="02010800040101010101" pitchFamily="2" charset="-122"/>
                <a:ea typeface="华文新魏" panose="02010800040101010101" pitchFamily="2" charset="-122"/>
              </a:rPr>
              <a:t>softmax</a:t>
            </a:r>
            <a:r>
              <a:rPr lang="zh-CN" altLang="zh-CN" dirty="0">
                <a:solidFill>
                  <a:schemeClr val="bg1">
                    <a:alpha val="80000"/>
                  </a:schemeClr>
                </a:solidFill>
                <a:latin typeface="华文新魏" panose="02010800040101010101" pitchFamily="2" charset="-122"/>
                <a:ea typeface="华文新魏" panose="02010800040101010101" pitchFamily="2" charset="-122"/>
              </a:rPr>
              <a:t>层，分别对应</a:t>
            </a:r>
            <a:r>
              <a:rPr lang="en-US" altLang="zh-CN" dirty="0">
                <a:solidFill>
                  <a:schemeClr val="bg1">
                    <a:alpha val="80000"/>
                  </a:schemeClr>
                </a:solidFill>
                <a:latin typeface="华文新魏" panose="02010800040101010101" pitchFamily="2" charset="-122"/>
                <a:ea typeface="华文新魏" panose="02010800040101010101" pitchFamily="2" charset="-122"/>
              </a:rPr>
              <a:t>10</a:t>
            </a:r>
            <a:r>
              <a:rPr lang="zh-CN" altLang="zh-CN" dirty="0">
                <a:solidFill>
                  <a:schemeClr val="bg1">
                    <a:alpha val="80000"/>
                  </a:schemeClr>
                </a:solidFill>
                <a:latin typeface="华文新魏" panose="02010800040101010101" pitchFamily="2" charset="-122"/>
                <a:ea typeface="华文新魏" panose="02010800040101010101" pitchFamily="2" charset="-122"/>
              </a:rPr>
              <a:t>个图像类别。</a:t>
            </a:r>
            <a:r>
              <a:rPr lang="zh-CN" altLang="en-US" dirty="0">
                <a:solidFill>
                  <a:schemeClr val="bg1">
                    <a:alpha val="80000"/>
                  </a:schemeClr>
                </a:solidFill>
                <a:latin typeface="华文新魏" panose="02010800040101010101" pitchFamily="2" charset="-122"/>
                <a:ea typeface="华文新魏" panose="02010800040101010101" pitchFamily="2" charset="-122"/>
              </a:rPr>
              <a:t>结构如下：</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647" y="2405504"/>
            <a:ext cx="5262704" cy="4263457"/>
          </a:xfrm>
          <a:prstGeom prst="rect">
            <a:avLst/>
          </a:prstGeom>
        </p:spPr>
      </p:pic>
    </p:spTree>
    <p:extLst>
      <p:ext uri="{BB962C8B-B14F-4D97-AF65-F5344CB8AC3E}">
        <p14:creationId xmlns:p14="http://schemas.microsoft.com/office/powerpoint/2010/main" val="614306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神经网络</a:t>
            </a:r>
            <a:endParaRPr lang="en-US" dirty="0"/>
          </a:p>
        </p:txBody>
      </p:sp>
      <p:sp>
        <p:nvSpPr>
          <p:cNvPr id="5" name="Text Placeholder 4"/>
          <p:cNvSpPr>
            <a:spLocks noGrp="1"/>
          </p:cNvSpPr>
          <p:nvPr>
            <p:ph type="body" sz="quarter" idx="13"/>
          </p:nvPr>
        </p:nvSpPr>
        <p:spPr/>
        <p:txBody>
          <a:bodyPr/>
          <a:lstStyle/>
          <a:p>
            <a:r>
              <a:rPr lang="zh-CN" altLang="en-US" sz="1600" dirty="0" smtClean="0"/>
              <a:t>深度残差网络</a:t>
            </a:r>
            <a:endParaRPr lang="en-US" sz="1600" dirty="0"/>
          </a:p>
        </p:txBody>
      </p:sp>
      <p:sp>
        <p:nvSpPr>
          <p:cNvPr id="6" name="矩形 5"/>
          <p:cNvSpPr/>
          <p:nvPr/>
        </p:nvSpPr>
        <p:spPr>
          <a:xfrm>
            <a:off x="839585" y="1482174"/>
            <a:ext cx="7464829" cy="923330"/>
          </a:xfrm>
          <a:prstGeom prst="rect">
            <a:avLst/>
          </a:prstGeom>
        </p:spPr>
        <p:txBody>
          <a:bodyPr wrap="square">
            <a:spAutoFit/>
          </a:bodyPr>
          <a:lstStyle/>
          <a:p>
            <a:pPr indent="457200"/>
            <a:r>
              <a:rPr lang="zh-CN" altLang="en-US" dirty="0">
                <a:solidFill>
                  <a:schemeClr val="bg1">
                    <a:alpha val="80000"/>
                  </a:schemeClr>
                </a:solidFill>
                <a:latin typeface="华文新魏" panose="02010800040101010101" pitchFamily="2" charset="-122"/>
                <a:ea typeface="华文新魏" panose="02010800040101010101" pitchFamily="2" charset="-122"/>
              </a:rPr>
              <a:t>设计深度残差网络</a:t>
            </a:r>
            <a:r>
              <a:rPr lang="zh-CN" altLang="zh-CN" dirty="0">
                <a:solidFill>
                  <a:schemeClr val="bg1">
                    <a:alpha val="80000"/>
                  </a:schemeClr>
                </a:solidFill>
                <a:latin typeface="华文新魏" panose="02010800040101010101" pitchFamily="2" charset="-122"/>
                <a:ea typeface="华文新魏" panose="02010800040101010101" pitchFamily="2" charset="-122"/>
              </a:rPr>
              <a:t>使用了</a:t>
            </a:r>
            <a:r>
              <a:rPr lang="en-US" altLang="zh-CN" dirty="0">
                <a:solidFill>
                  <a:schemeClr val="bg1">
                    <a:alpha val="80000"/>
                  </a:schemeClr>
                </a:solidFill>
                <a:latin typeface="华文新魏" panose="02010800040101010101" pitchFamily="2" charset="-122"/>
                <a:ea typeface="华文新魏" panose="02010800040101010101" pitchFamily="2" charset="-122"/>
              </a:rPr>
              <a:t>34</a:t>
            </a:r>
            <a:r>
              <a:rPr lang="zh-CN" altLang="zh-CN" dirty="0">
                <a:solidFill>
                  <a:schemeClr val="bg1">
                    <a:alpha val="80000"/>
                  </a:schemeClr>
                </a:solidFill>
                <a:latin typeface="华文新魏" panose="02010800040101010101" pitchFamily="2" charset="-122"/>
                <a:ea typeface="华文新魏" panose="02010800040101010101" pitchFamily="2" charset="-122"/>
              </a:rPr>
              <a:t>个隐藏层，包含</a:t>
            </a:r>
            <a:r>
              <a:rPr lang="en-US" altLang="zh-CN" dirty="0">
                <a:solidFill>
                  <a:schemeClr val="bg1">
                    <a:alpha val="80000"/>
                  </a:schemeClr>
                </a:solidFill>
                <a:latin typeface="华文新魏" panose="02010800040101010101" pitchFamily="2" charset="-122"/>
                <a:ea typeface="华文新魏" panose="02010800040101010101" pitchFamily="2" charset="-122"/>
              </a:rPr>
              <a:t>5</a:t>
            </a:r>
            <a:r>
              <a:rPr lang="zh-CN" altLang="zh-CN" dirty="0">
                <a:solidFill>
                  <a:schemeClr val="bg1">
                    <a:alpha val="80000"/>
                  </a:schemeClr>
                </a:solidFill>
                <a:latin typeface="华文新魏" panose="02010800040101010101" pitchFamily="2" charset="-122"/>
                <a:ea typeface="华文新魏" panose="02010800040101010101" pitchFamily="2" charset="-122"/>
              </a:rPr>
              <a:t>个残差块，最后一层是一个包含</a:t>
            </a:r>
            <a:r>
              <a:rPr lang="en-US" altLang="zh-CN" dirty="0">
                <a:solidFill>
                  <a:schemeClr val="bg1">
                    <a:alpha val="80000"/>
                  </a:schemeClr>
                </a:solidFill>
                <a:latin typeface="华文新魏" panose="02010800040101010101" pitchFamily="2" charset="-122"/>
                <a:ea typeface="华文新魏" panose="02010800040101010101" pitchFamily="2" charset="-122"/>
              </a:rPr>
              <a:t>10</a:t>
            </a:r>
            <a:r>
              <a:rPr lang="zh-CN" altLang="zh-CN" dirty="0">
                <a:solidFill>
                  <a:schemeClr val="bg1">
                    <a:alpha val="80000"/>
                  </a:schemeClr>
                </a:solidFill>
                <a:latin typeface="华文新魏" panose="02010800040101010101" pitchFamily="2" charset="-122"/>
                <a:ea typeface="华文新魏" panose="02010800040101010101" pitchFamily="2" charset="-122"/>
              </a:rPr>
              <a:t>个节点的全连接层，对应</a:t>
            </a:r>
            <a:r>
              <a:rPr lang="en-US" altLang="zh-CN" dirty="0">
                <a:solidFill>
                  <a:schemeClr val="bg1">
                    <a:alpha val="80000"/>
                  </a:schemeClr>
                </a:solidFill>
                <a:latin typeface="华文新魏" panose="02010800040101010101" pitchFamily="2" charset="-122"/>
                <a:ea typeface="华文新魏" panose="02010800040101010101" pitchFamily="2" charset="-122"/>
              </a:rPr>
              <a:t>10</a:t>
            </a:r>
            <a:r>
              <a:rPr lang="zh-CN" altLang="zh-CN" dirty="0">
                <a:solidFill>
                  <a:schemeClr val="bg1">
                    <a:alpha val="80000"/>
                  </a:schemeClr>
                </a:solidFill>
                <a:latin typeface="华文新魏" panose="02010800040101010101" pitchFamily="2" charset="-122"/>
                <a:ea typeface="华文新魏" panose="02010800040101010101" pitchFamily="2" charset="-122"/>
              </a:rPr>
              <a:t>个类别，激活函数为</a:t>
            </a:r>
            <a:r>
              <a:rPr lang="en-US" altLang="zh-CN" dirty="0" err="1">
                <a:solidFill>
                  <a:schemeClr val="bg1">
                    <a:alpha val="80000"/>
                  </a:schemeClr>
                </a:solidFill>
                <a:latin typeface="华文新魏" panose="02010800040101010101" pitchFamily="2" charset="-122"/>
                <a:ea typeface="华文新魏" panose="02010800040101010101" pitchFamily="2" charset="-122"/>
              </a:rPr>
              <a:t>Softmax</a:t>
            </a:r>
            <a:r>
              <a:rPr lang="zh-CN" altLang="zh-CN" dirty="0">
                <a:solidFill>
                  <a:schemeClr val="bg1">
                    <a:alpha val="80000"/>
                  </a:schemeClr>
                </a:solidFill>
                <a:latin typeface="华文新魏" panose="02010800040101010101" pitchFamily="2" charset="-122"/>
                <a:ea typeface="华文新魏" panose="02010800040101010101" pitchFamily="2" charset="-122"/>
              </a:rPr>
              <a:t>函数。</a:t>
            </a:r>
            <a:r>
              <a:rPr lang="zh-CN" altLang="en-US" dirty="0">
                <a:solidFill>
                  <a:schemeClr val="bg1">
                    <a:alpha val="80000"/>
                  </a:schemeClr>
                </a:solidFill>
                <a:latin typeface="华文新魏" panose="02010800040101010101" pitchFamily="2" charset="-122"/>
                <a:ea typeface="华文新魏" panose="02010800040101010101" pitchFamily="2" charset="-122"/>
              </a:rPr>
              <a:t>结构如下：</a:t>
            </a: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1835321" y="2405504"/>
            <a:ext cx="5479877" cy="4086736"/>
          </a:xfrm>
          <a:prstGeom prst="rect">
            <a:avLst/>
          </a:prstGeom>
        </p:spPr>
      </p:pic>
    </p:spTree>
    <p:extLst>
      <p:ext uri="{BB962C8B-B14F-4D97-AF65-F5344CB8AC3E}">
        <p14:creationId xmlns:p14="http://schemas.microsoft.com/office/powerpoint/2010/main" val="1759018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z="4800" dirty="0" smtClean="0"/>
              <a:t>实验结果分析</a:t>
            </a:r>
            <a:endParaRPr lang="en-US" sz="4800"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0007_3">
      <a:dk1>
        <a:sysClr val="windowText" lastClr="000000"/>
      </a:dk1>
      <a:lt1>
        <a:srgbClr val="3D485D"/>
      </a:lt1>
      <a:dk2>
        <a:srgbClr val="FFFFFF"/>
      </a:dk2>
      <a:lt2>
        <a:srgbClr val="85898F"/>
      </a:lt2>
      <a:accent1>
        <a:srgbClr val="F15B67"/>
      </a:accent1>
      <a:accent2>
        <a:srgbClr val="5A6783"/>
      </a:accent2>
      <a:accent3>
        <a:srgbClr val="B5B5B5"/>
      </a:accent3>
      <a:accent4>
        <a:srgbClr val="B5B5B5"/>
      </a:accent4>
      <a:accent5>
        <a:srgbClr val="B5B5B5"/>
      </a:accent5>
      <a:accent6>
        <a:srgbClr val="B5B5B5"/>
      </a:accent6>
      <a:hlink>
        <a:srgbClr val="B5B5B5"/>
      </a:hlink>
      <a:folHlink>
        <a:srgbClr val="B5B5B5"/>
      </a:folHlink>
    </a:clrScheme>
    <a:fontScheme name="Style_Awesome">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TotalTime>
  <Words>680</Words>
  <Application>Microsoft Office PowerPoint</Application>
  <PresentationFormat>全屏显示(4:3)</PresentationFormat>
  <Paragraphs>88</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Algerian</vt:lpstr>
      <vt:lpstr>Calibri</vt:lpstr>
      <vt:lpstr>华文新魏</vt:lpstr>
      <vt:lpstr>arial</vt:lpstr>
      <vt:lpstr>Emmett</vt:lpstr>
      <vt:lpstr>arial</vt:lpstr>
      <vt:lpstr>宋体</vt:lpstr>
      <vt:lpstr>Office Theme</vt:lpstr>
      <vt:lpstr>图像分类系统</vt:lpstr>
      <vt:lpstr>项目背景</vt:lpstr>
      <vt:lpstr>整体架构</vt:lpstr>
      <vt:lpstr>数据集介绍</vt:lpstr>
      <vt:lpstr>算法介绍</vt:lpstr>
      <vt:lpstr>基于特征工程的方法</vt:lpstr>
      <vt:lpstr>神经网络</vt:lpstr>
      <vt:lpstr>神经网络</vt:lpstr>
      <vt:lpstr>实验结果分析</vt:lpstr>
      <vt:lpstr>实验结果分析</vt:lpstr>
      <vt:lpstr>实验结果分析</vt:lpstr>
      <vt:lpstr>实验结果分析</vt:lpstr>
      <vt:lpstr>实验结果分析</vt:lpstr>
      <vt:lpstr>小组分工</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Lunik</dc:creator>
  <cp:lastModifiedBy>Ernest Zhao</cp:lastModifiedBy>
  <cp:revision>343</cp:revision>
  <dcterms:created xsi:type="dcterms:W3CDTF">2016-02-11T06:09:00Z</dcterms:created>
  <dcterms:modified xsi:type="dcterms:W3CDTF">2017-05-05T13:23:33Z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