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58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3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5CF95A-7EAE-D3BE-E961-D7A8DFE4B579}" v="788" dt="2025-05-14T19:46:46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3B9AD-C64C-19EB-B7AC-5A0A78135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60C503-9EE8-67F5-0620-AFB2C20A5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7AE03-BF26-9B3C-F15B-0FE513299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00F06-5844-C027-6521-DEB6B1B7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91704-3574-F9FA-D4FE-B7164581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7488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E26D9-598A-63E9-717B-44F32E28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CC006-0C22-7D55-89D8-43C161D4D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03743-5CE6-F540-A12E-53693FC81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405F5-9C9D-5800-062C-5010E72DD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17350-46C6-4FEC-5DAD-0CAF348F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1709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71C466-5846-06B4-A56D-F719D7E48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772553-B594-0524-9D4C-3EF29759E5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4ABD2-9744-2BFF-18FA-6B6BD7CC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9CD06-0D63-48F9-6DB5-9FBB9D608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5EDEC-592A-2AF6-18EE-B3BDDCC1A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022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60E1E-B2D8-B4FC-CDA0-16EA4CC9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D3874-A808-9C56-521D-9FB95581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EA833-3595-DDF5-EB43-F9DFB0BE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0947E-3775-D52F-AD6A-C0849157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6FC0A-C7CC-82F0-5E34-CF09ECA80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303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D898-5D4A-B476-7A24-C93A08F5C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53C4F-775F-4D35-C5C3-07780202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9A56E-388D-2FEF-B913-4DA698D4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18B5F-2052-039F-98F4-E99FA41F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39D11-69A3-104D-7A4C-CA57F1334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452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E5FB3-09A0-20EF-2BC1-34FCFC00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BE5E-6408-CCE4-84BC-03B03E757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DAC134-93A4-C70F-2319-5A6198EC4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06117-9F16-DDB4-B039-3FA028D0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74FBE-4BA2-3943-8165-F7ABD2103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D3268-B625-9E59-5591-FAC66A5C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092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7163-9D8C-0C84-149E-4FA86F73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6DE84-4253-14F1-9A2B-3D6DB2D62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0B904-32E9-FA48-9462-EE497AD4F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281D2-1B02-48C0-30E6-DC9F32758B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0DEF5-1FD6-0487-6DDF-3E187EADF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A8917-7B86-B4AE-B29C-A4D5CB18E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2B4E0-5D8F-1C43-71A2-1DED27CA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5AD42A-C412-6497-AA81-E61C50407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95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8E66E-595D-2924-C052-2B78AFBC4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1C17F-7607-8FFE-0FD3-97B97FE6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D7B7F-C3E6-525C-3251-CB3BAE90C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4CB9D-E159-39C4-7885-02EE9B0D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16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49D12F-CF70-6F65-6393-52622071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C74519-1320-2F13-F143-7FF50A4C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7E6E2-FD7F-17BE-475A-AC5BB3C3B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713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EEEC-C03C-CE19-5D1A-F16A1BF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E20FA-B790-CD16-2800-9A7565FF8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5179A-B8D9-9153-64C6-7AD8DB77C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4D1CEE-59F2-F047-79C7-A98A89F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044EB-4754-C112-A460-F41D2716C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86376-07B9-B4D0-F5B2-8A35E277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536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70C1-32F7-0F84-98D4-686418F2C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53FE5F-92FB-9780-D1C8-57D13A92B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35BBE-3EB9-53AD-5347-EE83335C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833BF-0217-78F5-C96B-41F485FC5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9446F3-8AF5-C00D-7CF3-B057D0D10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99A23-5A02-419E-8BD9-9857F675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990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801F1-46E2-C8AD-DDF1-1FECB974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DF93A-C9E0-579C-7526-A706E96D0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168DA-17B4-C18E-0E73-32976669B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1AF8CC-A30B-4D45-A03B-221D55C4D5DA}" type="datetimeFigureOut">
              <a:rPr lang="es-ES" smtClean="0"/>
              <a:t>16/05/2025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55639-1A07-40ED-5A22-4DCF1BB25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202D6-1EA8-82EE-C24C-5650E05C17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51CEE2-8541-4BF6-BF9B-6937CAA2C1C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39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18" Type="http://schemas.openxmlformats.org/officeDocument/2006/relationships/image" Target="../media/image12.png"/><Relationship Id="rId3" Type="http://schemas.openxmlformats.org/officeDocument/2006/relationships/image" Target="../media/image2.png"/><Relationship Id="rId21" Type="http://schemas.openxmlformats.org/officeDocument/2006/relationships/image" Target="../media/image17.sv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1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4.png"/><Relationship Id="rId24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6.svg"/><Relationship Id="rId23" Type="http://schemas.openxmlformats.org/officeDocument/2006/relationships/image" Target="../media/image19.svg"/><Relationship Id="rId10" Type="http://schemas.openxmlformats.org/officeDocument/2006/relationships/image" Target="../media/image9.png"/><Relationship Id="rId19" Type="http://schemas.openxmlformats.org/officeDocument/2006/relationships/image" Target="../media/image13.sv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25.png"/><Relationship Id="rId22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BC874C3-A948-693C-74BC-C312F5EB1749}"/>
              </a:ext>
            </a:extLst>
          </p:cNvPr>
          <p:cNvSpPr/>
          <p:nvPr/>
        </p:nvSpPr>
        <p:spPr>
          <a:xfrm>
            <a:off x="636265" y="2645507"/>
            <a:ext cx="5819530" cy="380999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67A349-8161-D979-E9A3-E434A74DCDB7}"/>
              </a:ext>
            </a:extLst>
          </p:cNvPr>
          <p:cNvSpPr/>
          <p:nvPr/>
        </p:nvSpPr>
        <p:spPr>
          <a:xfrm>
            <a:off x="636264" y="4628661"/>
            <a:ext cx="4549531" cy="18268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501BA82-A942-6D45-594D-A968ED713C70}"/>
              </a:ext>
            </a:extLst>
          </p:cNvPr>
          <p:cNvSpPr/>
          <p:nvPr/>
        </p:nvSpPr>
        <p:spPr>
          <a:xfrm>
            <a:off x="8240823" y="731427"/>
            <a:ext cx="2556608" cy="309928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7B59B0-2817-EFC1-9B3C-2736A29707EA}"/>
              </a:ext>
            </a:extLst>
          </p:cNvPr>
          <p:cNvSpPr/>
          <p:nvPr/>
        </p:nvSpPr>
        <p:spPr>
          <a:xfrm>
            <a:off x="636265" y="2645507"/>
            <a:ext cx="3113454" cy="195384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70EDA1-E4ED-059C-BA2A-FCEE0DB2D2D4}"/>
              </a:ext>
            </a:extLst>
          </p:cNvPr>
          <p:cNvSpPr/>
          <p:nvPr/>
        </p:nvSpPr>
        <p:spPr>
          <a:xfrm>
            <a:off x="815261" y="537752"/>
            <a:ext cx="4051300" cy="203444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Lala Logo PNG Transparent &amp; SVG Vector - Freebie Supply">
            <a:extLst>
              <a:ext uri="{FF2B5EF4-FFF2-40B4-BE49-F238E27FC236}">
                <a16:creationId xmlns:a16="http://schemas.microsoft.com/office/drawing/2014/main" id="{FE596DB0-80CD-D324-F98F-8A8BAF36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88" y="544018"/>
            <a:ext cx="94615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XICO SABE 2024 AUTOSERVICIOS – Demente Agencia Creativa">
            <a:extLst>
              <a:ext uri="{FF2B5EF4-FFF2-40B4-BE49-F238E27FC236}">
                <a16:creationId xmlns:a16="http://schemas.microsoft.com/office/drawing/2014/main" id="{F9EACDCC-CE73-7F9B-8E4C-B820B8FF7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140" y="1711308"/>
            <a:ext cx="733647" cy="7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Apps para Android de Humand en Google Play">
            <a:extLst>
              <a:ext uri="{FF2B5EF4-FFF2-40B4-BE49-F238E27FC236}">
                <a16:creationId xmlns:a16="http://schemas.microsoft.com/office/drawing/2014/main" id="{3059B08E-4E05-D283-A1DF-30487BB9C2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4" name="Picture 10" descr="Humand Logo &amp; Brand Assets (SVG, PNG and vector) - Brandfetch">
            <a:extLst>
              <a:ext uri="{FF2B5EF4-FFF2-40B4-BE49-F238E27FC236}">
                <a16:creationId xmlns:a16="http://schemas.microsoft.com/office/drawing/2014/main" id="{6A11463B-AFA8-CD00-65D6-463EC604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779" y="5350035"/>
            <a:ext cx="766399" cy="76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loud outline">
            <a:extLst>
              <a:ext uri="{FF2B5EF4-FFF2-40B4-BE49-F238E27FC236}">
                <a16:creationId xmlns:a16="http://schemas.microsoft.com/office/drawing/2014/main" id="{C1A7FA19-D8A8-AD28-755A-3A4AB5F77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00601" y="1603881"/>
            <a:ext cx="914400" cy="91440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D4083CAE-7E38-5213-EBB4-1AC957B307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24077" y="618569"/>
            <a:ext cx="914400" cy="914400"/>
          </a:xfrm>
          <a:prstGeom prst="rect">
            <a:avLst/>
          </a:prstGeom>
        </p:spPr>
      </p:pic>
      <p:pic>
        <p:nvPicPr>
          <p:cNvPr id="1038" name="Picture 14" descr="Free Sap Logo Icon - Free Download Logos Logo Icons | IconScout">
            <a:extLst>
              <a:ext uri="{FF2B5EF4-FFF2-40B4-BE49-F238E27FC236}">
                <a16:creationId xmlns:a16="http://schemas.microsoft.com/office/drawing/2014/main" id="{38E55A9B-2E68-2B6E-85B2-6417D5549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8427" y="141708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AE3EC560-D1B6-618D-4AA7-278FE9BF6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126" y="758781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786DBA-9A48-B5EB-5C03-42735627F6AB}"/>
              </a:ext>
            </a:extLst>
          </p:cNvPr>
          <p:cNvCxnSpPr/>
          <p:nvPr/>
        </p:nvCxnSpPr>
        <p:spPr>
          <a:xfrm>
            <a:off x="2266950" y="2058089"/>
            <a:ext cx="654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DB556662-1F1B-5073-8407-21CFAF5C2B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00601" y="2261881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7D5DBDC-7DAC-977C-0467-93A0C304B369}"/>
              </a:ext>
            </a:extLst>
          </p:cNvPr>
          <p:cNvSpPr txBox="1"/>
          <p:nvPr/>
        </p:nvSpPr>
        <p:spPr>
          <a:xfrm>
            <a:off x="9349201" y="3049216"/>
            <a:ext cx="13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Motor </a:t>
            </a:r>
            <a:r>
              <a:rPr lang="es-ES" sz="1600" dirty="0" err="1"/>
              <a:t>loyalty</a:t>
            </a:r>
            <a:endParaRPr lang="es-ES" sz="1600" dirty="0"/>
          </a:p>
        </p:txBody>
      </p:sp>
      <p:pic>
        <p:nvPicPr>
          <p:cNvPr id="25" name="Graphic 24" descr="Monitor outline">
            <a:extLst>
              <a:ext uri="{FF2B5EF4-FFF2-40B4-BE49-F238E27FC236}">
                <a16:creationId xmlns:a16="http://schemas.microsoft.com/office/drawing/2014/main" id="{EE37E186-5DCB-E9CB-2A4F-94E23612CEA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510828" y="727283"/>
            <a:ext cx="788003" cy="788003"/>
          </a:xfrm>
          <a:prstGeom prst="rect">
            <a:avLst/>
          </a:prstGeom>
        </p:spPr>
      </p:pic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1001CFAB-1478-181D-6AE7-3F74FF806A40}"/>
              </a:ext>
            </a:extLst>
          </p:cNvPr>
          <p:cNvSpPr/>
          <p:nvPr/>
        </p:nvSpPr>
        <p:spPr>
          <a:xfrm rot="540000">
            <a:off x="4502829" y="1049756"/>
            <a:ext cx="4235031" cy="3693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0" name="Graphic 39" descr="Office worker male outline">
            <a:extLst>
              <a:ext uri="{FF2B5EF4-FFF2-40B4-BE49-F238E27FC236}">
                <a16:creationId xmlns:a16="http://schemas.microsoft.com/office/drawing/2014/main" id="{7F9FEB1E-D806-8F58-2201-7458725B009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369630" y="15910"/>
            <a:ext cx="638396" cy="63839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64C7BFA-EF90-A925-5A59-029D38FC6366}"/>
              </a:ext>
            </a:extLst>
          </p:cNvPr>
          <p:cNvSpPr txBox="1"/>
          <p:nvPr/>
        </p:nvSpPr>
        <p:spPr>
          <a:xfrm>
            <a:off x="3838836" y="4066489"/>
            <a:ext cx="66832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dirty="0"/>
              <a:t>Chat</a:t>
            </a:r>
            <a:endParaRPr lang="es-E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C4A2B7-844F-275E-773E-331DB319EAD8}"/>
              </a:ext>
            </a:extLst>
          </p:cNvPr>
          <p:cNvSpPr txBox="1"/>
          <p:nvPr/>
        </p:nvSpPr>
        <p:spPr>
          <a:xfrm>
            <a:off x="9900184" y="278373"/>
            <a:ext cx="1042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Admin</a:t>
            </a:r>
            <a:r>
              <a:rPr lang="es-ES" sz="1200" dirty="0"/>
              <a:t> TMKT</a:t>
            </a:r>
          </a:p>
        </p:txBody>
      </p:sp>
      <p:pic>
        <p:nvPicPr>
          <p:cNvPr id="48" name="Graphic 47" descr="Users outline">
            <a:extLst>
              <a:ext uri="{FF2B5EF4-FFF2-40B4-BE49-F238E27FC236}">
                <a16:creationId xmlns:a16="http://schemas.microsoft.com/office/drawing/2014/main" id="{34B62A04-BE3C-0DDA-483D-0D05396948C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89133" y="1290041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C7713C1-7263-12D5-8078-FC259AE0F518}"/>
              </a:ext>
            </a:extLst>
          </p:cNvPr>
          <p:cNvCxnSpPr>
            <a:cxnSpLocks/>
          </p:cNvCxnSpPr>
          <p:nvPr/>
        </p:nvCxnSpPr>
        <p:spPr>
          <a:xfrm flipV="1">
            <a:off x="4325489" y="1832563"/>
            <a:ext cx="2031271" cy="1953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0687D2A-5603-4975-ECD6-6673F6717EC3}"/>
              </a:ext>
            </a:extLst>
          </p:cNvPr>
          <p:cNvSpPr txBox="1"/>
          <p:nvPr/>
        </p:nvSpPr>
        <p:spPr>
          <a:xfrm>
            <a:off x="6649223" y="2088159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FDV</a:t>
            </a:r>
          </a:p>
        </p:txBody>
      </p: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C2BFA1EC-9EAF-C175-35FF-688C7BC3CDA9}"/>
              </a:ext>
            </a:extLst>
          </p:cNvPr>
          <p:cNvSpPr/>
          <p:nvPr/>
        </p:nvSpPr>
        <p:spPr>
          <a:xfrm rot="19020000">
            <a:off x="5749720" y="3653861"/>
            <a:ext cx="3454174" cy="35647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7" name="Graphic 56" descr="Medal outline">
            <a:extLst>
              <a:ext uri="{FF2B5EF4-FFF2-40B4-BE49-F238E27FC236}">
                <a16:creationId xmlns:a16="http://schemas.microsoft.com/office/drawing/2014/main" id="{ECCA27BD-06F2-C156-3B02-D44E38685E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97086" y="3011007"/>
            <a:ext cx="796720" cy="796720"/>
          </a:xfrm>
          <a:prstGeom prst="rect">
            <a:avLst/>
          </a:prstGeom>
        </p:spPr>
      </p:pic>
      <p:pic>
        <p:nvPicPr>
          <p:cNvPr id="59" name="Graphic 58" descr="Books outline">
            <a:extLst>
              <a:ext uri="{FF2B5EF4-FFF2-40B4-BE49-F238E27FC236}">
                <a16:creationId xmlns:a16="http://schemas.microsoft.com/office/drawing/2014/main" id="{4B8EF180-C2C8-2786-DBC5-1E24BBFC345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85967" y="4716025"/>
            <a:ext cx="914400" cy="914400"/>
          </a:xfrm>
          <a:prstGeom prst="rect">
            <a:avLst/>
          </a:prstGeom>
        </p:spPr>
      </p:pic>
      <p:pic>
        <p:nvPicPr>
          <p:cNvPr id="63" name="Graphic 62" descr="Connections outline">
            <a:extLst>
              <a:ext uri="{FF2B5EF4-FFF2-40B4-BE49-F238E27FC236}">
                <a16:creationId xmlns:a16="http://schemas.microsoft.com/office/drawing/2014/main" id="{81590FFD-9E21-DE18-F630-04180D485F00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25027" y="2913066"/>
            <a:ext cx="914400" cy="914400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11CF1AC2-CACE-6CF3-C33D-48A39E7638D0}"/>
              </a:ext>
            </a:extLst>
          </p:cNvPr>
          <p:cNvSpPr txBox="1"/>
          <p:nvPr/>
        </p:nvSpPr>
        <p:spPr>
          <a:xfrm>
            <a:off x="2028814" y="3785994"/>
            <a:ext cx="141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Reconocimientos</a:t>
            </a:r>
            <a:r>
              <a:rPr lang="es-ES" sz="1200" baseline="30000" dirty="0"/>
              <a:t>1</a:t>
            </a:r>
            <a:endParaRPr lang="es-ES" sz="120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50940E91-3D1C-58E6-8CE1-DFEF99B2B0B5}"/>
              </a:ext>
            </a:extLst>
          </p:cNvPr>
          <p:cNvSpPr txBox="1"/>
          <p:nvPr/>
        </p:nvSpPr>
        <p:spPr>
          <a:xfrm>
            <a:off x="787277" y="3723277"/>
            <a:ext cx="136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Muro de publicaciones</a:t>
            </a:r>
            <a:r>
              <a:rPr lang="es-ES" sz="1200" baseline="30000" dirty="0"/>
              <a:t>1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50D80136-127B-1B96-7CB7-0107AB79D343}"/>
              </a:ext>
            </a:extLst>
          </p:cNvPr>
          <p:cNvSpPr txBox="1"/>
          <p:nvPr/>
        </p:nvSpPr>
        <p:spPr>
          <a:xfrm>
            <a:off x="3287987" y="1846315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0BBAA6C0-4DDE-5EF2-3BB5-C359156B0497}"/>
              </a:ext>
            </a:extLst>
          </p:cNvPr>
          <p:cNvSpPr txBox="1"/>
          <p:nvPr/>
        </p:nvSpPr>
        <p:spPr>
          <a:xfrm>
            <a:off x="750052" y="5532739"/>
            <a:ext cx="13670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200" dirty="0"/>
              <a:t>Catalogo videos y </a:t>
            </a:r>
            <a:r>
              <a:rPr lang="es-ES" sz="1200" dirty="0" err="1"/>
              <a:t>quizzes</a:t>
            </a:r>
            <a:r>
              <a:rPr lang="es-ES" sz="1200" dirty="0"/>
              <a:t> para validar vista</a:t>
            </a:r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79F19970-2234-1FF8-20D1-1C1DCE382F4F}"/>
              </a:ext>
            </a:extLst>
          </p:cNvPr>
          <p:cNvCxnSpPr>
            <a:cxnSpLocks/>
          </p:cNvCxnSpPr>
          <p:nvPr/>
        </p:nvCxnSpPr>
        <p:spPr>
          <a:xfrm flipH="1" flipV="1">
            <a:off x="9772209" y="1385645"/>
            <a:ext cx="163872" cy="2871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C3F570B6-6B3B-B8F0-5DB1-3A6D7A2251E3}"/>
              </a:ext>
            </a:extLst>
          </p:cNvPr>
          <p:cNvCxnSpPr>
            <a:cxnSpLocks/>
          </p:cNvCxnSpPr>
          <p:nvPr/>
        </p:nvCxnSpPr>
        <p:spPr>
          <a:xfrm flipV="1">
            <a:off x="9239145" y="608216"/>
            <a:ext cx="255154" cy="217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6462CA16-D6A2-C5B0-DBF6-496B5D26C607}"/>
              </a:ext>
            </a:extLst>
          </p:cNvPr>
          <p:cNvSpPr txBox="1"/>
          <p:nvPr/>
        </p:nvSpPr>
        <p:spPr>
          <a:xfrm>
            <a:off x="9231292" y="900002"/>
            <a:ext cx="1309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Portal </a:t>
            </a:r>
            <a:r>
              <a:rPr lang="es-ES" sz="1600" dirty="0" err="1"/>
              <a:t>admin</a:t>
            </a:r>
            <a:endParaRPr lang="es-ES" sz="1600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C8E3FE2-5DF6-45E0-397D-AD5C89BA6AB2}"/>
              </a:ext>
            </a:extLst>
          </p:cNvPr>
          <p:cNvSpPr/>
          <p:nvPr/>
        </p:nvSpPr>
        <p:spPr>
          <a:xfrm>
            <a:off x="4868491" y="4054968"/>
            <a:ext cx="1504966" cy="547947"/>
          </a:xfrm>
          <a:prstGeom prst="wedgeRectCallout">
            <a:avLst/>
          </a:prstGeom>
          <a:solidFill>
            <a:srgbClr val="D63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/>
              <a:t>Contenido estructurado, listas, </a:t>
            </a:r>
            <a:r>
              <a:rPr lang="es-ES" sz="1200" dirty="0" err="1"/>
              <a:t>catalogos</a:t>
            </a:r>
          </a:p>
        </p:txBody>
      </p:sp>
      <p:sp>
        <p:nvSpPr>
          <p:cNvPr id="1049" name="Speech Bubble: Rectangle 1048">
            <a:extLst>
              <a:ext uri="{FF2B5EF4-FFF2-40B4-BE49-F238E27FC236}">
                <a16:creationId xmlns:a16="http://schemas.microsoft.com/office/drawing/2014/main" id="{F2A4BE99-09A8-8521-3EF6-5C571C527AA5}"/>
              </a:ext>
            </a:extLst>
          </p:cNvPr>
          <p:cNvSpPr/>
          <p:nvPr/>
        </p:nvSpPr>
        <p:spPr>
          <a:xfrm>
            <a:off x="4438646" y="3517661"/>
            <a:ext cx="1504966" cy="547947"/>
          </a:xfrm>
          <a:prstGeom prst="wedgeRectCallout">
            <a:avLst/>
          </a:prstGeom>
          <a:solidFill>
            <a:srgbClr val="D63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Sincronización de objetivos y alcance</a:t>
            </a:r>
          </a:p>
        </p:txBody>
      </p:sp>
      <p:sp>
        <p:nvSpPr>
          <p:cNvPr id="1050" name="Speech Bubble: Rectangle 1049">
            <a:extLst>
              <a:ext uri="{FF2B5EF4-FFF2-40B4-BE49-F238E27FC236}">
                <a16:creationId xmlns:a16="http://schemas.microsoft.com/office/drawing/2014/main" id="{383A1E65-BC17-57DB-31DD-470C02D65E4A}"/>
              </a:ext>
            </a:extLst>
          </p:cNvPr>
          <p:cNvSpPr/>
          <p:nvPr/>
        </p:nvSpPr>
        <p:spPr>
          <a:xfrm>
            <a:off x="6994218" y="64478"/>
            <a:ext cx="1941033" cy="655071"/>
          </a:xfrm>
          <a:prstGeom prst="wedgeRectCallout">
            <a:avLst>
              <a:gd name="adj1" fmla="val 40770"/>
              <a:gd name="adj2" fmla="val 8104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Panel de </a:t>
            </a:r>
            <a:r>
              <a:rPr lang="es-ES" sz="1200" dirty="0" err="1">
                <a:solidFill>
                  <a:schemeClr val="tx1"/>
                </a:solidFill>
              </a:rPr>
              <a:t>visualizacion</a:t>
            </a:r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051" name="Speech Bubble: Rectangle 1050">
            <a:extLst>
              <a:ext uri="{FF2B5EF4-FFF2-40B4-BE49-F238E27FC236}">
                <a16:creationId xmlns:a16="http://schemas.microsoft.com/office/drawing/2014/main" id="{52FAA81B-BD70-622F-51AB-62A90BAE7D3C}"/>
              </a:ext>
            </a:extLst>
          </p:cNvPr>
          <p:cNvSpPr/>
          <p:nvPr/>
        </p:nvSpPr>
        <p:spPr>
          <a:xfrm>
            <a:off x="3840986" y="2971830"/>
            <a:ext cx="1504966" cy="547947"/>
          </a:xfrm>
          <a:prstGeom prst="wedgeRectCallout">
            <a:avLst/>
          </a:prstGeom>
          <a:solidFill>
            <a:srgbClr val="D63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Consulta de puntos, alcance de objetivos y canje de premios</a:t>
            </a:r>
          </a:p>
        </p:txBody>
      </p:sp>
      <p:sp>
        <p:nvSpPr>
          <p:cNvPr id="1052" name="Speech Bubble: Rectangle 1051">
            <a:extLst>
              <a:ext uri="{FF2B5EF4-FFF2-40B4-BE49-F238E27FC236}">
                <a16:creationId xmlns:a16="http://schemas.microsoft.com/office/drawing/2014/main" id="{21DFBA4F-0A3D-DE04-0EA4-7058679C50E5}"/>
              </a:ext>
            </a:extLst>
          </p:cNvPr>
          <p:cNvSpPr/>
          <p:nvPr/>
        </p:nvSpPr>
        <p:spPr>
          <a:xfrm>
            <a:off x="276285" y="2283315"/>
            <a:ext cx="1504966" cy="722440"/>
          </a:xfrm>
          <a:prstGeom prst="wedgeRectCallout">
            <a:avLst>
              <a:gd name="adj1" fmla="val 88870"/>
              <a:gd name="adj2" fmla="val 46276"/>
            </a:avLst>
          </a:prstGeom>
          <a:solidFill>
            <a:srgbClr val="D63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Lanzamiento, comunicación masiva y generación de </a:t>
            </a:r>
            <a:r>
              <a:rPr lang="es-ES" sz="1000" dirty="0" err="1"/>
              <a:t>engagement</a:t>
            </a:r>
            <a:endParaRPr lang="es-ES" sz="1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860D0F6-FA3B-7C09-A487-5DCDE6F34FE7}"/>
              </a:ext>
            </a:extLst>
          </p:cNvPr>
          <p:cNvGrpSpPr/>
          <p:nvPr/>
        </p:nvGrpSpPr>
        <p:grpSpPr>
          <a:xfrm>
            <a:off x="7472523" y="4553437"/>
            <a:ext cx="4050861" cy="1542118"/>
            <a:chOff x="585216" y="4739053"/>
            <a:chExt cx="4050861" cy="1542118"/>
          </a:xfrm>
        </p:grpSpPr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C5F7F4DF-BD5B-F80A-48D0-8892E076F1FA}"/>
                </a:ext>
              </a:extLst>
            </p:cNvPr>
            <p:cNvSpPr/>
            <p:nvPr/>
          </p:nvSpPr>
          <p:spPr>
            <a:xfrm>
              <a:off x="585216" y="4739053"/>
              <a:ext cx="4050861" cy="15421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FBD3865F-E987-5A9B-8830-19F7132D8131}"/>
                </a:ext>
              </a:extLst>
            </p:cNvPr>
            <p:cNvSpPr txBox="1"/>
            <p:nvPr/>
          </p:nvSpPr>
          <p:spPr>
            <a:xfrm>
              <a:off x="586745" y="4833246"/>
              <a:ext cx="4011867" cy="1446550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1400" b="1" dirty="0">
                  <a:solidFill>
                    <a:schemeClr val="bg1"/>
                  </a:solidFill>
                </a:rPr>
                <a:t>Definiciones pendientes clave:</a:t>
              </a:r>
            </a:p>
            <a:p>
              <a:endParaRPr lang="es-ES" sz="1400" b="1" dirty="0">
                <a:solidFill>
                  <a:schemeClr val="bg1"/>
                </a:solidFill>
              </a:endParaRPr>
            </a:p>
            <a:p>
              <a:pPr marL="342900" indent="-342900">
                <a:buFont typeface="+mj-lt"/>
                <a:buAutoNum type="arabicPeriod"/>
              </a:pPr>
              <a:r>
                <a:rPr lang="es-ES" sz="1200" dirty="0">
                  <a:solidFill>
                    <a:schemeClr val="bg1"/>
                  </a:solidFill>
                </a:rPr>
                <a:t>Actualización de datos de equipo comercial </a:t>
              </a:r>
              <a:br>
                <a:rPr lang="es-ES" sz="1200" dirty="0">
                  <a:solidFill>
                    <a:schemeClr val="bg1"/>
                  </a:solidFill>
                </a:rPr>
              </a:br>
              <a:r>
                <a:rPr lang="es-ES" sz="1200" dirty="0">
                  <a:solidFill>
                    <a:schemeClr val="bg1"/>
                  </a:solidFill>
                </a:rPr>
                <a:t>	(</a:t>
              </a:r>
              <a:r>
                <a:rPr lang="es-ES" sz="1200" dirty="0" err="1">
                  <a:solidFill>
                    <a:schemeClr val="bg1"/>
                  </a:solidFill>
                </a:rPr>
                <a:t>nº</a:t>
              </a:r>
              <a:r>
                <a:rPr lang="es-ES" sz="1200" dirty="0">
                  <a:solidFill>
                    <a:schemeClr val="bg1"/>
                  </a:solidFill>
                </a:rPr>
                <a:t> empleado, teléfono, cambio de </a:t>
              </a:r>
              <a:r>
                <a:rPr lang="es-ES" sz="1200" dirty="0" err="1">
                  <a:solidFill>
                    <a:schemeClr val="bg1"/>
                  </a:solidFill>
                </a:rPr>
                <a:t>cel</a:t>
              </a:r>
              <a:r>
                <a:rPr lang="es-ES" sz="1200" dirty="0">
                  <a:solidFill>
                    <a:schemeClr val="bg1"/>
                  </a:solidFill>
                </a:rPr>
                <a:t>, etc.)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sz="1200" dirty="0">
                  <a:solidFill>
                    <a:schemeClr val="bg1"/>
                  </a:solidFill>
                </a:rPr>
                <a:t>Sincronización y autenticación de usuarios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s-ES" sz="1200" dirty="0">
                  <a:solidFill>
                    <a:schemeClr val="bg1"/>
                  </a:solidFill>
                </a:rPr>
                <a:t>Integración de motor </a:t>
              </a:r>
              <a:r>
                <a:rPr lang="es-ES" sz="1200" dirty="0" err="1">
                  <a:solidFill>
                    <a:schemeClr val="bg1"/>
                  </a:solidFill>
                </a:rPr>
                <a:t>loyalty</a:t>
              </a:r>
              <a:r>
                <a:rPr lang="es-ES" sz="1200" dirty="0">
                  <a:solidFill>
                    <a:schemeClr val="bg1"/>
                  </a:solidFill>
                </a:rPr>
                <a:t> con </a:t>
              </a:r>
              <a:r>
                <a:rPr lang="es-ES" sz="1200" dirty="0" err="1">
                  <a:solidFill>
                    <a:schemeClr val="bg1"/>
                  </a:solidFill>
                </a:rPr>
                <a:t>Humand</a:t>
              </a:r>
              <a:endParaRPr lang="es-ES" sz="1200" dirty="0">
                <a:solidFill>
                  <a:schemeClr val="bg1"/>
                </a:solidFill>
              </a:endParaRPr>
            </a:p>
            <a:p>
              <a:endParaRPr lang="es-E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FF61862-D7E8-BD32-E0EE-B3CF8D6656A0}"/>
              </a:ext>
            </a:extLst>
          </p:cNvPr>
          <p:cNvSpPr txBox="1"/>
          <p:nvPr/>
        </p:nvSpPr>
        <p:spPr>
          <a:xfrm>
            <a:off x="130072" y="6564640"/>
            <a:ext cx="5421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 Pendiente de validación de factibilidad de integración con la plataforma de </a:t>
            </a:r>
            <a:r>
              <a:rPr lang="es-ES" sz="1100" dirty="0" err="1"/>
              <a:t>Humand</a:t>
            </a:r>
            <a:endParaRPr lang="es-E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430E8F-2D0C-F390-261B-46B13156617E}"/>
              </a:ext>
            </a:extLst>
          </p:cNvPr>
          <p:cNvSpPr txBox="1"/>
          <p:nvPr/>
        </p:nvSpPr>
        <p:spPr>
          <a:xfrm>
            <a:off x="1783525" y="4181161"/>
            <a:ext cx="1590179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dirty="0"/>
              <a:t>Publicaciones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D62146-82F1-E4DB-D987-5859C1DC544C}"/>
              </a:ext>
            </a:extLst>
          </p:cNvPr>
          <p:cNvCxnSpPr>
            <a:cxnSpLocks/>
          </p:cNvCxnSpPr>
          <p:nvPr/>
        </p:nvCxnSpPr>
        <p:spPr>
          <a:xfrm flipV="1">
            <a:off x="5986257" y="2213562"/>
            <a:ext cx="624502" cy="86946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Prize - Free sports and competition icons">
            <a:extLst>
              <a:ext uri="{FF2B5EF4-FFF2-40B4-BE49-F238E27FC236}">
                <a16:creationId xmlns:a16="http://schemas.microsoft.com/office/drawing/2014/main" id="{161F4502-A9A9-FB85-9658-CB63F8F1AD2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495061" y="4820138"/>
            <a:ext cx="666262" cy="68580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32793EF-F925-777D-955F-A09094F58A5D}"/>
              </a:ext>
            </a:extLst>
          </p:cNvPr>
          <p:cNvSpPr txBox="1"/>
          <p:nvPr/>
        </p:nvSpPr>
        <p:spPr>
          <a:xfrm>
            <a:off x="2166589" y="5513200"/>
            <a:ext cx="136704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200" dirty="0"/>
              <a:t>Catalogo y </a:t>
            </a:r>
            <a:r>
              <a:rPr lang="es-ES" sz="1200" dirty="0">
                <a:ea typeface="+mn-lt"/>
                <a:cs typeface="+mn-lt"/>
              </a:rPr>
              <a:t>canje de premios</a:t>
            </a:r>
            <a:endParaRPr lang="en-US" dirty="0"/>
          </a:p>
        </p:txBody>
      </p:sp>
      <p:pic>
        <p:nvPicPr>
          <p:cNvPr id="24" name="Picture 23" descr="Project objectives Vector Icons free download in SVG, PNG Format">
            <a:extLst>
              <a:ext uri="{FF2B5EF4-FFF2-40B4-BE49-F238E27FC236}">
                <a16:creationId xmlns:a16="http://schemas.microsoft.com/office/drawing/2014/main" id="{645DAF0D-E634-3DF0-CBC0-74A5B124A8A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698631" y="4714630"/>
            <a:ext cx="955432" cy="91635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EA3AF8-C427-A39C-BABC-DECCAE04417C}"/>
              </a:ext>
            </a:extLst>
          </p:cNvPr>
          <p:cNvSpPr txBox="1"/>
          <p:nvPr/>
        </p:nvSpPr>
        <p:spPr>
          <a:xfrm>
            <a:off x="3544051" y="5620661"/>
            <a:ext cx="1367042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sz="1200" dirty="0"/>
              <a:t>Vista de puntos y objetivos con historial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7B11E93-47B5-8093-D02D-9121EE639797}"/>
              </a:ext>
            </a:extLst>
          </p:cNvPr>
          <p:cNvSpPr txBox="1"/>
          <p:nvPr/>
        </p:nvSpPr>
        <p:spPr>
          <a:xfrm>
            <a:off x="1900756" y="5998237"/>
            <a:ext cx="196284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s-ES" dirty="0" err="1"/>
              <a:t>Display</a:t>
            </a:r>
            <a:r>
              <a:rPr lang="es-ES" dirty="0"/>
              <a:t> de lealtad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3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39AC8BA-BFC8-6E99-6EF3-362705E47023}"/>
              </a:ext>
            </a:extLst>
          </p:cNvPr>
          <p:cNvSpPr/>
          <p:nvPr/>
        </p:nvSpPr>
        <p:spPr>
          <a:xfrm>
            <a:off x="5391676" y="3039203"/>
            <a:ext cx="6659246" cy="33005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1B62A3-FD18-39FA-3243-173E9733547D}"/>
              </a:ext>
            </a:extLst>
          </p:cNvPr>
          <p:cNvSpPr/>
          <p:nvPr/>
        </p:nvSpPr>
        <p:spPr>
          <a:xfrm>
            <a:off x="5391676" y="176820"/>
            <a:ext cx="6659246" cy="277304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70EC68-1A9E-B4C2-DA8F-A8C95B873856}"/>
              </a:ext>
            </a:extLst>
          </p:cNvPr>
          <p:cNvSpPr/>
          <p:nvPr/>
        </p:nvSpPr>
        <p:spPr>
          <a:xfrm>
            <a:off x="497292" y="294051"/>
            <a:ext cx="4666323" cy="584057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A7612B-2B0B-EEB1-6B6D-A5C319EAFF60}"/>
              </a:ext>
            </a:extLst>
          </p:cNvPr>
          <p:cNvSpPr txBox="1"/>
          <p:nvPr/>
        </p:nvSpPr>
        <p:spPr>
          <a:xfrm>
            <a:off x="751416" y="815731"/>
            <a:ext cx="4161692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General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La app se </a:t>
            </a:r>
            <a:r>
              <a:rPr lang="en-US" sz="1600" err="1">
                <a:ea typeface="+mn-lt"/>
                <a:cs typeface="+mn-lt"/>
              </a:rPr>
              <a:t>autentica</a:t>
            </a:r>
            <a:r>
              <a:rPr lang="en-US" sz="1600" dirty="0">
                <a:ea typeface="+mn-lt"/>
                <a:cs typeface="+mn-lt"/>
              </a:rPr>
              <a:t> con token o API key </a:t>
            </a:r>
            <a:r>
              <a:rPr lang="en-US" sz="1600" err="1">
                <a:ea typeface="+mn-lt"/>
                <a:cs typeface="+mn-lt"/>
              </a:rPr>
              <a:t>utilizando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identificadores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aprobados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por</a:t>
            </a:r>
            <a:r>
              <a:rPr lang="en-US" sz="1600" dirty="0">
                <a:ea typeface="+mn-lt"/>
                <a:cs typeface="+mn-lt"/>
              </a:rPr>
              <a:t> Lala (</a:t>
            </a:r>
            <a:r>
              <a:rPr lang="en-US" sz="1600" err="1">
                <a:ea typeface="+mn-lt"/>
                <a:cs typeface="+mn-lt"/>
              </a:rPr>
              <a:t>correo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teléfono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número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empleado</a:t>
            </a:r>
            <a:r>
              <a:rPr lang="en-US" sz="1600" dirty="0">
                <a:ea typeface="+mn-lt"/>
                <a:cs typeface="+mn-lt"/>
              </a:rPr>
              <a:t>).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El </a:t>
            </a:r>
            <a:r>
              <a:rPr lang="en-US" sz="1600" err="1">
                <a:ea typeface="+mn-lt"/>
                <a:cs typeface="+mn-lt"/>
              </a:rPr>
              <a:t>caché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debe</a:t>
            </a:r>
            <a:r>
              <a:rPr lang="en-US" sz="1600" dirty="0">
                <a:ea typeface="+mn-lt"/>
                <a:cs typeface="+mn-lt"/>
              </a:rPr>
              <a:t> ser de </a:t>
            </a:r>
            <a:r>
              <a:rPr lang="en-US" sz="1600" err="1">
                <a:ea typeface="+mn-lt"/>
                <a:cs typeface="+mn-lt"/>
              </a:rPr>
              <a:t>corta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duración</a:t>
            </a:r>
            <a:r>
              <a:rPr lang="en-US" sz="1600" dirty="0">
                <a:ea typeface="+mn-lt"/>
                <a:cs typeface="+mn-lt"/>
              </a:rPr>
              <a:t>; </a:t>
            </a:r>
            <a:r>
              <a:rPr lang="en-US" sz="1600" err="1">
                <a:ea typeface="+mn-lt"/>
                <a:cs typeface="+mn-lt"/>
              </a:rPr>
              <a:t>el</a:t>
            </a:r>
            <a:r>
              <a:rPr lang="en-US" sz="1600" dirty="0">
                <a:ea typeface="+mn-lt"/>
                <a:cs typeface="+mn-lt"/>
              </a:rPr>
              <a:t> backend </a:t>
            </a:r>
            <a:r>
              <a:rPr lang="en-US" sz="1600" err="1">
                <a:ea typeface="+mn-lt"/>
                <a:cs typeface="+mn-lt"/>
              </a:rPr>
              <a:t>controla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err="1">
                <a:ea typeface="+mn-lt"/>
                <a:cs typeface="+mn-lt"/>
              </a:rPr>
              <a:t>vigencia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err="1">
                <a:ea typeface="+mn-lt"/>
                <a:cs typeface="+mn-lt"/>
              </a:rPr>
              <a:t>los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datos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con TTLs</a:t>
            </a: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Se </a:t>
            </a:r>
            <a:r>
              <a:rPr lang="en-US" sz="1600" dirty="0" err="1">
                <a:ea typeface="+mn-lt"/>
                <a:cs typeface="+mn-lt"/>
              </a:rPr>
              <a:t>deben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manejar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errores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estados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vacíos</a:t>
            </a:r>
            <a:r>
              <a:rPr lang="en-US" sz="1600" dirty="0">
                <a:ea typeface="+mn-lt"/>
                <a:cs typeface="+mn-lt"/>
              </a:rPr>
              <a:t> y </a:t>
            </a:r>
            <a:r>
              <a:rPr lang="en-US" sz="1600" dirty="0" err="1">
                <a:ea typeface="+mn-lt"/>
                <a:cs typeface="+mn-lt"/>
              </a:rPr>
              <a:t>sesiones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expiradas</a:t>
            </a:r>
            <a:r>
              <a:rPr lang="en-US" sz="1600" dirty="0">
                <a:ea typeface="+mn-lt"/>
                <a:cs typeface="+mn-lt"/>
              </a:rPr>
              <a:t> con </a:t>
            </a:r>
            <a:r>
              <a:rPr lang="en-US" sz="1600" dirty="0" err="1">
                <a:ea typeface="+mn-lt"/>
                <a:cs typeface="+mn-lt"/>
              </a:rPr>
              <a:t>retroalimentación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clara</a:t>
            </a:r>
            <a:r>
              <a:rPr lang="en-US" sz="1600" dirty="0">
                <a:ea typeface="+mn-lt"/>
                <a:cs typeface="+mn-lt"/>
              </a:rPr>
              <a:t> al </a:t>
            </a:r>
            <a:r>
              <a:rPr lang="en-US" sz="1600" dirty="0" err="1">
                <a:ea typeface="+mn-lt"/>
                <a:cs typeface="+mn-lt"/>
              </a:rPr>
              <a:t>usuario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Se </a:t>
            </a:r>
            <a:r>
              <a:rPr lang="en-US" sz="1600" dirty="0" err="1">
                <a:ea typeface="+mn-lt"/>
                <a:cs typeface="+mn-lt"/>
              </a:rPr>
              <a:t>deben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mostrar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indicadores</a:t>
            </a:r>
            <a:r>
              <a:rPr lang="en-US" sz="1600" dirty="0">
                <a:ea typeface="+mn-lt"/>
                <a:cs typeface="+mn-lt"/>
              </a:rPr>
              <a:t> de carga </a:t>
            </a:r>
            <a:r>
              <a:rPr lang="en-US" sz="1600" dirty="0" err="1">
                <a:ea typeface="+mn-lt"/>
                <a:cs typeface="+mn-lt"/>
              </a:rPr>
              <a:t>mientras</a:t>
            </a:r>
            <a:r>
              <a:rPr lang="en-US" sz="1600" dirty="0">
                <a:ea typeface="+mn-lt"/>
                <a:cs typeface="+mn-lt"/>
              </a:rPr>
              <a:t> se </a:t>
            </a:r>
            <a:r>
              <a:rPr lang="en-US" sz="1600" dirty="0" err="1">
                <a:ea typeface="+mn-lt"/>
                <a:cs typeface="+mn-lt"/>
              </a:rPr>
              <a:t>obtienen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datos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La </a:t>
            </a:r>
            <a:r>
              <a:rPr lang="en-US" sz="1600" dirty="0" err="1">
                <a:ea typeface="+mn-lt"/>
                <a:cs typeface="+mn-lt"/>
              </a:rPr>
              <a:t>interfaz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debe</a:t>
            </a:r>
            <a:r>
              <a:rPr lang="en-US" sz="1600" dirty="0">
                <a:ea typeface="+mn-lt"/>
                <a:cs typeface="+mn-lt"/>
              </a:rPr>
              <a:t> ser </a:t>
            </a:r>
            <a:r>
              <a:rPr lang="en-US" sz="1600" dirty="0" err="1">
                <a:ea typeface="+mn-lt"/>
                <a:cs typeface="+mn-lt"/>
              </a:rPr>
              <a:t>responsiva</a:t>
            </a:r>
            <a:r>
              <a:rPr lang="en-US" sz="1600" dirty="0">
                <a:ea typeface="+mn-lt"/>
                <a:cs typeface="+mn-lt"/>
              </a:rPr>
              <a:t> y </a:t>
            </a:r>
            <a:r>
              <a:rPr lang="en-US" sz="1600" dirty="0" err="1">
                <a:ea typeface="+mn-lt"/>
                <a:cs typeface="+mn-lt"/>
              </a:rPr>
              <a:t>accesible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distintos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dispositivos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(</a:t>
            </a:r>
            <a:r>
              <a:rPr lang="en-US" sz="1600" err="1">
                <a:ea typeface="+mn-lt"/>
                <a:cs typeface="+mn-lt"/>
              </a:rPr>
              <a:t>Opcional</a:t>
            </a:r>
            <a:r>
              <a:rPr lang="en-US" sz="1600" dirty="0">
                <a:ea typeface="+mn-lt"/>
                <a:cs typeface="+mn-lt"/>
              </a:rPr>
              <a:t>) Se </a:t>
            </a:r>
            <a:r>
              <a:rPr lang="en-US" sz="1600" err="1">
                <a:ea typeface="+mn-lt"/>
                <a:cs typeface="+mn-lt"/>
              </a:rPr>
              <a:t>puede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habilitar</a:t>
            </a:r>
            <a:r>
              <a:rPr lang="en-US" sz="1600" dirty="0">
                <a:ea typeface="+mn-lt"/>
                <a:cs typeface="+mn-lt"/>
              </a:rPr>
              <a:t> deep linking para </a:t>
            </a:r>
            <a:r>
              <a:rPr lang="en-US" sz="1600" err="1">
                <a:ea typeface="+mn-lt"/>
                <a:cs typeface="+mn-lt"/>
              </a:rPr>
              <a:t>navegar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directamente</a:t>
            </a:r>
            <a:r>
              <a:rPr lang="en-US" sz="1600" dirty="0">
                <a:ea typeface="+mn-lt"/>
                <a:cs typeface="+mn-lt"/>
              </a:rPr>
              <a:t> a </a:t>
            </a:r>
            <a:r>
              <a:rPr lang="en-US" sz="1600" err="1">
                <a:ea typeface="+mn-lt"/>
                <a:cs typeface="+mn-lt"/>
              </a:rPr>
              <a:t>premios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err="1">
                <a:ea typeface="+mn-lt"/>
                <a:cs typeface="+mn-lt"/>
              </a:rPr>
              <a:t>objetivos</a:t>
            </a:r>
            <a:r>
              <a:rPr lang="en-US" sz="1600" dirty="0">
                <a:ea typeface="+mn-lt"/>
                <a:cs typeface="+mn-lt"/>
              </a:rPr>
              <a:t> o videos.</a:t>
            </a:r>
            <a:endParaRPr lang="en-US" sz="1600" dirty="0"/>
          </a:p>
          <a:p>
            <a:pPr algn="l"/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412FE3-1FD6-31F8-D2EA-3E64A56CE882}"/>
              </a:ext>
            </a:extLst>
          </p:cNvPr>
          <p:cNvSpPr txBox="1"/>
          <p:nvPr/>
        </p:nvSpPr>
        <p:spPr>
          <a:xfrm>
            <a:off x="5538339" y="327268"/>
            <a:ext cx="6525846" cy="23391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Chat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El chatbot, </a:t>
            </a:r>
            <a:r>
              <a:rPr lang="en-US" sz="1600" dirty="0" err="1">
                <a:ea typeface="+mn-lt"/>
                <a:cs typeface="+mn-lt"/>
              </a:rPr>
              <a:t>controlado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por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el</a:t>
            </a:r>
            <a:r>
              <a:rPr lang="en-US" sz="1600" dirty="0">
                <a:ea typeface="+mn-lt"/>
                <a:cs typeface="+mn-lt"/>
              </a:rPr>
              <a:t> backend, se integra </a:t>
            </a:r>
            <a:r>
              <a:rPr lang="en-US" sz="1600" dirty="0" err="1">
                <a:ea typeface="+mn-lt"/>
                <a:cs typeface="+mn-lt"/>
              </a:rPr>
              <a:t>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módulo</a:t>
            </a:r>
            <a:r>
              <a:rPr lang="en-US" sz="1600" dirty="0">
                <a:ea typeface="+mn-lt"/>
                <a:cs typeface="+mn-lt"/>
              </a:rPr>
              <a:t> de chat al de la app.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ea typeface="+mn-lt"/>
                <a:cs typeface="+mn-lt"/>
              </a:rPr>
              <a:t>Puede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iniciar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conversaciones</a:t>
            </a:r>
            <a:r>
              <a:rPr lang="en-US" sz="1600" dirty="0">
                <a:ea typeface="+mn-lt"/>
                <a:cs typeface="+mn-lt"/>
              </a:rPr>
              <a:t> </a:t>
            </a:r>
            <a:r>
              <a:rPr lang="en-US" sz="1600" dirty="0" err="1">
                <a:ea typeface="+mn-lt"/>
                <a:cs typeface="+mn-lt"/>
              </a:rPr>
              <a:t>individualmente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demanda</a:t>
            </a:r>
            <a:r>
              <a:rPr lang="en-US" sz="1600" dirty="0">
                <a:ea typeface="+mn-lt"/>
                <a:cs typeface="+mn-lt"/>
              </a:rPr>
              <a:t> y </a:t>
            </a:r>
            <a:r>
              <a:rPr lang="en-US" sz="1600" dirty="0" err="1">
                <a:ea typeface="+mn-lt"/>
                <a:cs typeface="+mn-lt"/>
              </a:rPr>
              <a:t>enviar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contenido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estructurado</a:t>
            </a:r>
            <a:r>
              <a:rPr lang="en-US" sz="1600" dirty="0">
                <a:ea typeface="+mn-lt"/>
                <a:cs typeface="+mn-lt"/>
              </a:rPr>
              <a:t> (puntos, </a:t>
            </a:r>
            <a:r>
              <a:rPr lang="en-US" sz="1600" dirty="0" err="1">
                <a:ea typeface="+mn-lt"/>
                <a:cs typeface="+mn-lt"/>
              </a:rPr>
              <a:t>objetivos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recordatorios</a:t>
            </a:r>
            <a:r>
              <a:rPr lang="en-US" sz="1600" dirty="0">
                <a:ea typeface="+mn-lt"/>
                <a:cs typeface="+mn-lt"/>
              </a:rPr>
              <a:t>).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Los </a:t>
            </a:r>
            <a:r>
              <a:rPr lang="en-US" sz="1600" err="1">
                <a:ea typeface="+mn-lt"/>
                <a:cs typeface="+mn-lt"/>
              </a:rPr>
              <a:t>mensajes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pueden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activar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notificaciones</a:t>
            </a:r>
            <a:r>
              <a:rPr lang="en-US" sz="1600" dirty="0">
                <a:ea typeface="+mn-lt"/>
                <a:cs typeface="+mn-lt"/>
              </a:rPr>
              <a:t> push a </a:t>
            </a:r>
            <a:r>
              <a:rPr lang="en-US" sz="1600" err="1">
                <a:ea typeface="+mn-lt"/>
                <a:cs typeface="+mn-lt"/>
              </a:rPr>
              <a:t>través</a:t>
            </a:r>
            <a:r>
              <a:rPr lang="en-US" sz="1600" dirty="0">
                <a:ea typeface="+mn-lt"/>
                <a:cs typeface="+mn-lt"/>
              </a:rPr>
              <a:t> del </a:t>
            </a:r>
            <a:r>
              <a:rPr lang="en-US" sz="1600" err="1">
                <a:ea typeface="+mn-lt"/>
                <a:cs typeface="+mn-lt"/>
              </a:rPr>
              <a:t>sistema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err="1">
                <a:ea typeface="+mn-lt"/>
                <a:cs typeface="+mn-lt"/>
              </a:rPr>
              <a:t>nativo</a:t>
            </a:r>
            <a:r>
              <a:rPr lang="en-US" sz="1600" dirty="0">
                <a:ea typeface="+mn-lt"/>
                <a:cs typeface="+mn-lt"/>
              </a:rPr>
              <a:t> de la app.</a:t>
            </a:r>
            <a:endParaRPr lang="en-US" sz="1600"/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La app solo se </a:t>
            </a:r>
            <a:r>
              <a:rPr lang="en-US" sz="1600" dirty="0" err="1">
                <a:ea typeface="+mn-lt"/>
                <a:cs typeface="+mn-lt"/>
              </a:rPr>
              <a:t>encarga</a:t>
            </a:r>
            <a:r>
              <a:rPr lang="en-US" sz="1600" dirty="0">
                <a:ea typeface="+mn-lt"/>
                <a:cs typeface="+mn-lt"/>
              </a:rPr>
              <a:t> de </a:t>
            </a:r>
            <a:r>
              <a:rPr lang="en-US" sz="1600" dirty="0" err="1">
                <a:ea typeface="+mn-lt"/>
                <a:cs typeface="+mn-lt"/>
              </a:rPr>
              <a:t>mostrar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los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mensajes</a:t>
            </a:r>
            <a:r>
              <a:rPr lang="en-US" sz="1600" dirty="0">
                <a:ea typeface="+mn-lt"/>
                <a:cs typeface="+mn-lt"/>
              </a:rPr>
              <a:t> — </a:t>
            </a:r>
            <a:r>
              <a:rPr lang="en-US" sz="1600" dirty="0" err="1">
                <a:ea typeface="+mn-lt"/>
                <a:cs typeface="+mn-lt"/>
              </a:rPr>
              <a:t>toda</a:t>
            </a:r>
            <a:r>
              <a:rPr lang="en-US" sz="1600" dirty="0">
                <a:ea typeface="+mn-lt"/>
                <a:cs typeface="+mn-lt"/>
              </a:rPr>
              <a:t> la </a:t>
            </a:r>
            <a:r>
              <a:rPr lang="en-US" sz="1600" dirty="0" err="1">
                <a:ea typeface="+mn-lt"/>
                <a:cs typeface="+mn-lt"/>
              </a:rPr>
              <a:t>lógica</a:t>
            </a:r>
            <a:r>
              <a:rPr lang="en-US" sz="1600" dirty="0">
                <a:ea typeface="+mn-lt"/>
                <a:cs typeface="+mn-lt"/>
              </a:rPr>
              <a:t> y </a:t>
            </a:r>
            <a:r>
              <a:rPr lang="en-US" sz="1600" dirty="0" err="1">
                <a:ea typeface="+mn-lt"/>
                <a:cs typeface="+mn-lt"/>
              </a:rPr>
              <a:t>disparadores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vienen</a:t>
            </a:r>
            <a:r>
              <a:rPr lang="en-US" sz="1600" dirty="0">
                <a:ea typeface="+mn-lt"/>
                <a:cs typeface="+mn-lt"/>
              </a:rPr>
              <a:t> del backend.</a:t>
            </a:r>
            <a:endParaRPr 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F335AD-771F-FA9A-79F8-23F13F6DC6FA}"/>
              </a:ext>
            </a:extLst>
          </p:cNvPr>
          <p:cNvSpPr txBox="1"/>
          <p:nvPr/>
        </p:nvSpPr>
        <p:spPr>
          <a:xfrm>
            <a:off x="5538339" y="3121268"/>
            <a:ext cx="6350000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ea typeface="+mn-lt"/>
                <a:cs typeface="+mn-lt"/>
              </a:rPr>
              <a:t>Visualización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Lealtad</a:t>
            </a:r>
            <a:endParaRPr lang="en-US" dirty="0" err="1"/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La app </a:t>
            </a:r>
            <a:r>
              <a:rPr lang="en-US" sz="1600" err="1"/>
              <a:t>obtiene</a:t>
            </a:r>
            <a:r>
              <a:rPr lang="en-US" sz="1600" dirty="0"/>
              <a:t> y </a:t>
            </a:r>
            <a:r>
              <a:rPr lang="en-US" sz="1600" err="1"/>
              <a:t>muestra</a:t>
            </a:r>
            <a:r>
              <a:rPr lang="en-US" sz="1600" dirty="0"/>
              <a:t> </a:t>
            </a:r>
            <a:r>
              <a:rPr lang="en-US" sz="1600" err="1"/>
              <a:t>el</a:t>
            </a:r>
            <a:r>
              <a:rPr lang="en-US" sz="1600" dirty="0"/>
              <a:t> </a:t>
            </a:r>
            <a:r>
              <a:rPr lang="en-US" sz="1600" err="1"/>
              <a:t>saldo</a:t>
            </a:r>
            <a:r>
              <a:rPr lang="en-US" sz="1600" dirty="0"/>
              <a:t> de puntos y </a:t>
            </a:r>
            <a:r>
              <a:rPr lang="en-US" sz="1600" err="1"/>
              <a:t>su</a:t>
            </a:r>
            <a:r>
              <a:rPr lang="en-US" sz="1600" dirty="0"/>
              <a:t> </a:t>
            </a:r>
            <a:r>
              <a:rPr lang="en-US" sz="1600" err="1"/>
              <a:t>historial</a:t>
            </a:r>
            <a:r>
              <a:rPr lang="en-US" sz="1600" dirty="0"/>
              <a:t>, sin </a:t>
            </a:r>
            <a:r>
              <a:rPr lang="en-US" sz="1600" err="1"/>
              <a:t>cálculos</a:t>
            </a:r>
            <a:r>
              <a:rPr lang="en-US" sz="1600" dirty="0"/>
              <a:t> locales.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Los </a:t>
            </a:r>
            <a:r>
              <a:rPr lang="en-US" sz="1600" err="1"/>
              <a:t>objetivos</a:t>
            </a:r>
            <a:r>
              <a:rPr lang="en-US" sz="1600" dirty="0"/>
              <a:t> se </a:t>
            </a:r>
            <a:r>
              <a:rPr lang="en-US" sz="1600" err="1"/>
              <a:t>muestran</a:t>
            </a:r>
            <a:r>
              <a:rPr lang="en-US" sz="1600" dirty="0"/>
              <a:t> </a:t>
            </a:r>
            <a:r>
              <a:rPr lang="en-US" sz="1600" err="1"/>
              <a:t>según</a:t>
            </a:r>
            <a:r>
              <a:rPr lang="en-US" sz="1600" dirty="0"/>
              <a:t>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datos</a:t>
            </a:r>
            <a:r>
              <a:rPr lang="en-US" sz="1600" dirty="0"/>
              <a:t> </a:t>
            </a:r>
            <a:r>
              <a:rPr lang="en-US" sz="1600" err="1"/>
              <a:t>recibidos</a:t>
            </a:r>
            <a:r>
              <a:rPr lang="en-US" sz="1600" dirty="0"/>
              <a:t>, </a:t>
            </a:r>
            <a:r>
              <a:rPr lang="en-US" sz="1600" err="1"/>
              <a:t>incluyendo</a:t>
            </a:r>
            <a:r>
              <a:rPr lang="en-US" sz="1600" dirty="0"/>
              <a:t> </a:t>
            </a:r>
            <a:r>
              <a:rPr lang="en-US" sz="1600" err="1"/>
              <a:t>progreso</a:t>
            </a:r>
            <a:r>
              <a:rPr lang="en-US" sz="1600" dirty="0"/>
              <a:t> y </a:t>
            </a:r>
            <a:r>
              <a:rPr lang="en-US" sz="1600" err="1"/>
              <a:t>recompensas</a:t>
            </a:r>
            <a:r>
              <a:rPr lang="en-US" sz="16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Se </a:t>
            </a:r>
            <a:r>
              <a:rPr lang="en-US" sz="1600" err="1"/>
              <a:t>despliega</a:t>
            </a:r>
            <a:r>
              <a:rPr lang="en-US" sz="1600" dirty="0"/>
              <a:t> un </a:t>
            </a:r>
            <a:r>
              <a:rPr lang="en-US" sz="1600" err="1"/>
              <a:t>catálogo</a:t>
            </a:r>
            <a:r>
              <a:rPr lang="en-US" sz="1600" dirty="0"/>
              <a:t> de </a:t>
            </a:r>
            <a:r>
              <a:rPr lang="en-US" sz="1600" err="1"/>
              <a:t>premios</a:t>
            </a:r>
            <a:r>
              <a:rPr lang="en-US" sz="1600" dirty="0"/>
              <a:t> con </a:t>
            </a:r>
            <a:r>
              <a:rPr lang="en-US" sz="1600" err="1"/>
              <a:t>búsqueda</a:t>
            </a:r>
            <a:r>
              <a:rPr lang="en-US" sz="1600" dirty="0"/>
              <a:t> y </a:t>
            </a:r>
            <a:r>
              <a:rPr lang="en-US" sz="1600" err="1"/>
              <a:t>filtros</a:t>
            </a:r>
            <a:r>
              <a:rPr lang="en-US" sz="1600" dirty="0"/>
              <a:t>; </a:t>
            </a:r>
            <a:r>
              <a:rPr lang="en-US" sz="1600" err="1"/>
              <a:t>los</a:t>
            </a:r>
            <a:r>
              <a:rPr lang="en-US" sz="1600" dirty="0"/>
              <a:t> </a:t>
            </a:r>
            <a:r>
              <a:rPr lang="en-US" sz="1600" err="1"/>
              <a:t>premios</a:t>
            </a:r>
            <a:r>
              <a:rPr lang="en-US" sz="1600" dirty="0"/>
              <a:t> </a:t>
            </a:r>
            <a:r>
              <a:rPr lang="en-US" sz="1600" err="1"/>
              <a:t>digitales</a:t>
            </a:r>
            <a:r>
              <a:rPr lang="en-US" sz="1600" dirty="0"/>
              <a:t> </a:t>
            </a:r>
            <a:r>
              <a:rPr lang="en-US" sz="1600" err="1"/>
              <a:t>muestran</a:t>
            </a:r>
            <a:r>
              <a:rPr lang="en-US" sz="1600" dirty="0"/>
              <a:t> </a:t>
            </a:r>
            <a:r>
              <a:rPr lang="en-US" sz="1600" err="1"/>
              <a:t>códigos</a:t>
            </a:r>
            <a:r>
              <a:rPr lang="en-US" sz="1600" dirty="0"/>
              <a:t> </a:t>
            </a:r>
            <a:r>
              <a:rPr lang="en-US" sz="1600" err="1"/>
              <a:t>tras</a:t>
            </a:r>
            <a:r>
              <a:rPr lang="en-US" sz="1600" dirty="0"/>
              <a:t> </a:t>
            </a:r>
            <a:r>
              <a:rPr lang="en-US" sz="1600" err="1"/>
              <a:t>redención</a:t>
            </a:r>
            <a:r>
              <a:rPr lang="en-US" sz="16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Los videos se </a:t>
            </a:r>
            <a:r>
              <a:rPr lang="en-US" sz="1600" dirty="0" err="1"/>
              <a:t>muestran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un </a:t>
            </a:r>
            <a:r>
              <a:rPr lang="en-US" sz="1600" dirty="0" err="1"/>
              <a:t>catálogo</a:t>
            </a:r>
            <a:r>
              <a:rPr lang="en-US" sz="1600" dirty="0"/>
              <a:t>; </a:t>
            </a:r>
            <a:r>
              <a:rPr lang="en-US" sz="1600" dirty="0" err="1"/>
              <a:t>cada</a:t>
            </a:r>
            <a:r>
              <a:rPr lang="en-US" sz="1600" dirty="0"/>
              <a:t> uno </a:t>
            </a:r>
            <a:r>
              <a:rPr lang="en-US" sz="1600" dirty="0" err="1"/>
              <a:t>incluye</a:t>
            </a:r>
            <a:r>
              <a:rPr lang="en-US" sz="1600" dirty="0"/>
              <a:t> un quiz de 5 </a:t>
            </a:r>
            <a:r>
              <a:rPr lang="en-US" sz="1600" dirty="0" err="1"/>
              <a:t>preguntas</a:t>
            </a:r>
            <a:r>
              <a:rPr lang="en-US" sz="1600" dirty="0"/>
              <a:t> al </a:t>
            </a:r>
            <a:r>
              <a:rPr lang="en-US" sz="1600" dirty="0" err="1"/>
              <a:t>finalizar</a:t>
            </a:r>
            <a:r>
              <a:rPr lang="en-US" sz="1600" dirty="0"/>
              <a:t> para </a:t>
            </a:r>
            <a:r>
              <a:rPr lang="en-US" sz="1600" dirty="0" err="1"/>
              <a:t>valida</a:t>
            </a:r>
            <a:r>
              <a:rPr lang="en-US" sz="1600" dirty="0"/>
              <a:t> </a:t>
            </a:r>
            <a:r>
              <a:rPr lang="en-US" sz="1600" dirty="0" err="1"/>
              <a:t>participacion</a:t>
            </a:r>
            <a:r>
              <a:rPr lang="en-US" sz="1600" dirty="0"/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/>
              <a:t>Las </a:t>
            </a:r>
            <a:r>
              <a:rPr lang="en-US" sz="1600" err="1"/>
              <a:t>únicas</a:t>
            </a:r>
            <a:r>
              <a:rPr lang="en-US" sz="1600" dirty="0"/>
              <a:t> </a:t>
            </a:r>
            <a:r>
              <a:rPr lang="en-US" sz="1600" err="1"/>
              <a:t>operaciones</a:t>
            </a:r>
            <a:r>
              <a:rPr lang="en-US" sz="1600" dirty="0"/>
              <a:t> de </a:t>
            </a:r>
            <a:r>
              <a:rPr lang="en-US" sz="1600" err="1"/>
              <a:t>escritura</a:t>
            </a:r>
            <a:r>
              <a:rPr lang="en-US" sz="1600" dirty="0"/>
              <a:t> que </a:t>
            </a:r>
            <a:r>
              <a:rPr lang="en-US" sz="1600" err="1"/>
              <a:t>realiza</a:t>
            </a:r>
            <a:r>
              <a:rPr lang="en-US" sz="1600" dirty="0"/>
              <a:t> la app son: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err="1"/>
              <a:t>Enviar</a:t>
            </a:r>
            <a:r>
              <a:rPr lang="en-US" sz="1600" dirty="0"/>
              <a:t> </a:t>
            </a:r>
            <a:r>
              <a:rPr lang="en-US" sz="1600" err="1"/>
              <a:t>respuestas</a:t>
            </a:r>
            <a:r>
              <a:rPr lang="en-US" sz="1600" dirty="0"/>
              <a:t> de quizzes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/>
              <a:t>Redimir </a:t>
            </a:r>
            <a:r>
              <a:rPr lang="en-US" sz="1600" dirty="0" err="1"/>
              <a:t>premios</a:t>
            </a:r>
            <a:r>
              <a:rPr lang="en-US" sz="1600" dirty="0"/>
              <a:t> y </a:t>
            </a:r>
            <a:r>
              <a:rPr lang="en-US" sz="1600" dirty="0" err="1"/>
              <a:t>mostrar</a:t>
            </a:r>
            <a:r>
              <a:rPr lang="en-US" sz="1600" dirty="0"/>
              <a:t> </a:t>
            </a:r>
            <a:r>
              <a:rPr lang="en-US" sz="1600" dirty="0" err="1"/>
              <a:t>codigos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es </a:t>
            </a:r>
            <a:r>
              <a:rPr lang="en-US" sz="1600" dirty="0" err="1"/>
              <a:t>necesario</a:t>
            </a:r>
          </a:p>
          <a:p>
            <a:pPr marL="285750" indent="-285750">
              <a:buFont typeface="Arial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436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E8B20-49CF-EE61-B639-03A7DE6F6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29B188E-32A8-DDD7-2CBE-2A41421C0935}"/>
              </a:ext>
            </a:extLst>
          </p:cNvPr>
          <p:cNvSpPr/>
          <p:nvPr/>
        </p:nvSpPr>
        <p:spPr>
          <a:xfrm>
            <a:off x="6746131" y="760734"/>
            <a:ext cx="4051300" cy="30797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7FEA0ED-5B7E-1157-91F7-67E0C968E327}"/>
              </a:ext>
            </a:extLst>
          </p:cNvPr>
          <p:cNvSpPr/>
          <p:nvPr/>
        </p:nvSpPr>
        <p:spPr>
          <a:xfrm>
            <a:off x="6761573" y="3886200"/>
            <a:ext cx="4051300" cy="25400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CF33E6-B11A-52D5-3974-EE137ED03CF4}"/>
              </a:ext>
            </a:extLst>
          </p:cNvPr>
          <p:cNvSpPr/>
          <p:nvPr/>
        </p:nvSpPr>
        <p:spPr>
          <a:xfrm>
            <a:off x="815261" y="518214"/>
            <a:ext cx="4051300" cy="30797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Lala Logo PNG Transparent &amp; SVG Vector - Freebie Supply">
            <a:extLst>
              <a:ext uri="{FF2B5EF4-FFF2-40B4-BE49-F238E27FC236}">
                <a16:creationId xmlns:a16="http://schemas.microsoft.com/office/drawing/2014/main" id="{6F526E06-F410-7840-5920-988C1C749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592864"/>
            <a:ext cx="946150" cy="94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EXICO SABE 2024 AUTOSERVICIOS – Demente Agencia Creativa">
            <a:extLst>
              <a:ext uri="{FF2B5EF4-FFF2-40B4-BE49-F238E27FC236}">
                <a16:creationId xmlns:a16="http://schemas.microsoft.com/office/drawing/2014/main" id="{14C88236-FEF8-1D80-5EB5-7288C3BD9D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78" y="880923"/>
            <a:ext cx="733647" cy="736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Apps para Android de Humand en Google Play">
            <a:extLst>
              <a:ext uri="{FF2B5EF4-FFF2-40B4-BE49-F238E27FC236}">
                <a16:creationId xmlns:a16="http://schemas.microsoft.com/office/drawing/2014/main" id="{34BF937C-2F0F-7D22-EEF0-EFFB0BF8E0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1034" name="Picture 10" descr="Humand Logo &amp; Brand Assets (SVG, PNG and vector) - Brandfetch">
            <a:extLst>
              <a:ext uri="{FF2B5EF4-FFF2-40B4-BE49-F238E27FC236}">
                <a16:creationId xmlns:a16="http://schemas.microsoft.com/office/drawing/2014/main" id="{040CDBDB-DE80-3E70-4972-2B50B35CC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933" y="4109343"/>
            <a:ext cx="766399" cy="76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loud outline">
            <a:extLst>
              <a:ext uri="{FF2B5EF4-FFF2-40B4-BE49-F238E27FC236}">
                <a16:creationId xmlns:a16="http://schemas.microsoft.com/office/drawing/2014/main" id="{A6FF3EB2-8152-D0F9-C805-AEEE903B4F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42139" y="1457343"/>
            <a:ext cx="914400" cy="91440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7FAC69E5-F2C1-AE75-1DC2-D9AE47933A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2000" y="1527107"/>
            <a:ext cx="914400" cy="914400"/>
          </a:xfrm>
          <a:prstGeom prst="rect">
            <a:avLst/>
          </a:prstGeom>
        </p:spPr>
      </p:pic>
      <p:pic>
        <p:nvPicPr>
          <p:cNvPr id="1038" name="Picture 14" descr="Free Sap Logo Icon - Free Download Logos Logo Icons | IconScout">
            <a:extLst>
              <a:ext uri="{FF2B5EF4-FFF2-40B4-BE49-F238E27FC236}">
                <a16:creationId xmlns:a16="http://schemas.microsoft.com/office/drawing/2014/main" id="{D53B8875-B488-A946-5090-B84B2FE8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50" y="232562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>
            <a:extLst>
              <a:ext uri="{FF2B5EF4-FFF2-40B4-BE49-F238E27FC236}">
                <a16:creationId xmlns:a16="http://schemas.microsoft.com/office/drawing/2014/main" id="{74039E06-ACA9-BCD2-4AD6-8343CE1E6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664" y="1550089"/>
            <a:ext cx="1016000" cy="10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1C35BE-8A79-FD8F-7166-5ECBD7E8BE5D}"/>
              </a:ext>
            </a:extLst>
          </p:cNvPr>
          <p:cNvCxnSpPr/>
          <p:nvPr/>
        </p:nvCxnSpPr>
        <p:spPr>
          <a:xfrm>
            <a:off x="2266950" y="2058089"/>
            <a:ext cx="654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Graphic 21" descr="Database outline">
            <a:extLst>
              <a:ext uri="{FF2B5EF4-FFF2-40B4-BE49-F238E27FC236}">
                <a16:creationId xmlns:a16="http://schemas.microsoft.com/office/drawing/2014/main" id="{DD062AB8-810E-D8A5-748C-C47E773FEC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742139" y="211534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E5B19B5-74BE-8F11-4FE6-8F7C2FE92975}"/>
              </a:ext>
            </a:extLst>
          </p:cNvPr>
          <p:cNvSpPr txBox="1"/>
          <p:nvPr/>
        </p:nvSpPr>
        <p:spPr>
          <a:xfrm>
            <a:off x="7590739" y="2902678"/>
            <a:ext cx="13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Motor </a:t>
            </a:r>
            <a:r>
              <a:rPr lang="es-ES" sz="1600" dirty="0" err="1"/>
              <a:t>loyalty</a:t>
            </a:r>
            <a:endParaRPr lang="es-ES" sz="1600" dirty="0"/>
          </a:p>
        </p:txBody>
      </p:sp>
      <p:pic>
        <p:nvPicPr>
          <p:cNvPr id="1046" name="Picture 22" descr="Icono De Whatsapp PNG para descargar gratis">
            <a:extLst>
              <a:ext uri="{FF2B5EF4-FFF2-40B4-BE49-F238E27FC236}">
                <a16:creationId xmlns:a16="http://schemas.microsoft.com/office/drawing/2014/main" id="{F5B675F4-A10F-8F34-8215-60744A3C7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249282"/>
            <a:ext cx="866061" cy="866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Graphic 24" descr="Monitor outline">
            <a:extLst>
              <a:ext uri="{FF2B5EF4-FFF2-40B4-BE49-F238E27FC236}">
                <a16:creationId xmlns:a16="http://schemas.microsoft.com/office/drawing/2014/main" id="{E7E759AC-15D9-8DA4-298B-34D67D4598C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10828" y="727283"/>
            <a:ext cx="788003" cy="788003"/>
          </a:xfrm>
          <a:prstGeom prst="rect">
            <a:avLst/>
          </a:prstGeom>
        </p:spPr>
      </p:pic>
      <p:pic>
        <p:nvPicPr>
          <p:cNvPr id="29" name="Graphic 28" descr="Smart Phone outline">
            <a:extLst>
              <a:ext uri="{FF2B5EF4-FFF2-40B4-BE49-F238E27FC236}">
                <a16:creationId xmlns:a16="http://schemas.microsoft.com/office/drawing/2014/main" id="{10A07456-E096-9342-3986-4B7625CA35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506861" y="2470282"/>
            <a:ext cx="914400" cy="914400"/>
          </a:xfrm>
          <a:prstGeom prst="rect">
            <a:avLst/>
          </a:prstGeom>
        </p:spPr>
      </p:pic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09DA088F-B6DB-E55B-368A-A6AF30FE9F8E}"/>
              </a:ext>
            </a:extLst>
          </p:cNvPr>
          <p:cNvSpPr/>
          <p:nvPr/>
        </p:nvSpPr>
        <p:spPr>
          <a:xfrm>
            <a:off x="4556835" y="2471997"/>
            <a:ext cx="2554724" cy="36933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3152EA-7F1A-2AE6-B480-C6B923B5DE30}"/>
              </a:ext>
            </a:extLst>
          </p:cNvPr>
          <p:cNvCxnSpPr/>
          <p:nvPr/>
        </p:nvCxnSpPr>
        <p:spPr>
          <a:xfrm flipV="1">
            <a:off x="8851900" y="1914543"/>
            <a:ext cx="558800" cy="3968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8A5EB9-366D-B926-21F7-C97C86802FD9}"/>
              </a:ext>
            </a:extLst>
          </p:cNvPr>
          <p:cNvCxnSpPr>
            <a:cxnSpLocks/>
          </p:cNvCxnSpPr>
          <p:nvPr/>
        </p:nvCxnSpPr>
        <p:spPr>
          <a:xfrm>
            <a:off x="8851900" y="2721750"/>
            <a:ext cx="514350" cy="3837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Graphic 37" descr="Users outline">
            <a:extLst>
              <a:ext uri="{FF2B5EF4-FFF2-40B4-BE49-F238E27FC236}">
                <a16:creationId xmlns:a16="http://schemas.microsoft.com/office/drawing/2014/main" id="{0D5D4639-B896-BFCD-1924-680A011CCC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023600" y="1846824"/>
            <a:ext cx="914400" cy="914400"/>
          </a:xfrm>
          <a:prstGeom prst="rect">
            <a:avLst/>
          </a:prstGeom>
        </p:spPr>
      </p:pic>
      <p:pic>
        <p:nvPicPr>
          <p:cNvPr id="40" name="Graphic 39" descr="Office worker male outline">
            <a:extLst>
              <a:ext uri="{FF2B5EF4-FFF2-40B4-BE49-F238E27FC236}">
                <a16:creationId xmlns:a16="http://schemas.microsoft.com/office/drawing/2014/main" id="{7C9512EA-4FD2-7CFD-7C93-D5E0DCB7AC2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69630" y="15910"/>
            <a:ext cx="638396" cy="638396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15A0C7-4D23-79F3-B594-A4E7340C3104}"/>
              </a:ext>
            </a:extLst>
          </p:cNvPr>
          <p:cNvCxnSpPr>
            <a:cxnSpLocks/>
          </p:cNvCxnSpPr>
          <p:nvPr/>
        </p:nvCxnSpPr>
        <p:spPr>
          <a:xfrm>
            <a:off x="10491400" y="1685075"/>
            <a:ext cx="436950" cy="4500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F67E5A-76E2-BA45-A4FD-8ADFFC913D5B}"/>
              </a:ext>
            </a:extLst>
          </p:cNvPr>
          <p:cNvSpPr txBox="1"/>
          <p:nvPr/>
        </p:nvSpPr>
        <p:spPr>
          <a:xfrm>
            <a:off x="9494299" y="3384682"/>
            <a:ext cx="97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Web App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B23A5FF-BE5C-1F2D-0BEC-79495A33EA27}"/>
              </a:ext>
            </a:extLst>
          </p:cNvPr>
          <p:cNvSpPr txBox="1"/>
          <p:nvPr/>
        </p:nvSpPr>
        <p:spPr>
          <a:xfrm>
            <a:off x="9456144" y="2063797"/>
            <a:ext cx="11037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WhatsApp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8DE024-E0F9-46A4-00C9-2F70A027C0D7}"/>
              </a:ext>
            </a:extLst>
          </p:cNvPr>
          <p:cNvSpPr txBox="1"/>
          <p:nvPr/>
        </p:nvSpPr>
        <p:spPr>
          <a:xfrm>
            <a:off x="11141819" y="2566089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FDV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1845A5-112D-9614-0E53-AB3AAC134AE6}"/>
              </a:ext>
            </a:extLst>
          </p:cNvPr>
          <p:cNvSpPr txBox="1"/>
          <p:nvPr/>
        </p:nvSpPr>
        <p:spPr>
          <a:xfrm>
            <a:off x="9900184" y="278373"/>
            <a:ext cx="1042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Admin</a:t>
            </a:r>
            <a:r>
              <a:rPr lang="es-ES" sz="1200" dirty="0"/>
              <a:t> TMKT</a:t>
            </a:r>
          </a:p>
        </p:txBody>
      </p:sp>
      <p:pic>
        <p:nvPicPr>
          <p:cNvPr id="48" name="Graphic 47" descr="Users outline">
            <a:extLst>
              <a:ext uri="{FF2B5EF4-FFF2-40B4-BE49-F238E27FC236}">
                <a16:creationId xmlns:a16="http://schemas.microsoft.com/office/drawing/2014/main" id="{E3B55EE3-1370-AF7E-4B1F-BD3D067484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287517" y="1036041"/>
            <a:ext cx="914400" cy="914400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F2432D6-4C02-61DD-68F6-79635AD37167}"/>
              </a:ext>
            </a:extLst>
          </p:cNvPr>
          <p:cNvCxnSpPr>
            <a:cxnSpLocks/>
          </p:cNvCxnSpPr>
          <p:nvPr/>
        </p:nvCxnSpPr>
        <p:spPr>
          <a:xfrm>
            <a:off x="4315721" y="1500409"/>
            <a:ext cx="9273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082340F-983C-F852-E692-8FCEF2A3CD3C}"/>
              </a:ext>
            </a:extLst>
          </p:cNvPr>
          <p:cNvSpPr txBox="1"/>
          <p:nvPr/>
        </p:nvSpPr>
        <p:spPr>
          <a:xfrm>
            <a:off x="5428069" y="1765775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FDV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B2BE983-451F-BDD6-8625-40D84A13B806}"/>
              </a:ext>
            </a:extLst>
          </p:cNvPr>
          <p:cNvCxnSpPr>
            <a:cxnSpLocks/>
          </p:cNvCxnSpPr>
          <p:nvPr/>
        </p:nvCxnSpPr>
        <p:spPr>
          <a:xfrm flipV="1">
            <a:off x="10491400" y="2545831"/>
            <a:ext cx="424250" cy="3051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Arrow: Left-Right 53">
            <a:extLst>
              <a:ext uri="{FF2B5EF4-FFF2-40B4-BE49-F238E27FC236}">
                <a16:creationId xmlns:a16="http://schemas.microsoft.com/office/drawing/2014/main" id="{C3D5106E-6E36-1A21-5F98-771E39BFF705}"/>
              </a:ext>
            </a:extLst>
          </p:cNvPr>
          <p:cNvSpPr/>
          <p:nvPr/>
        </p:nvSpPr>
        <p:spPr>
          <a:xfrm rot="17320877">
            <a:off x="7053328" y="3894000"/>
            <a:ext cx="1500329" cy="2197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Arrow: Left-Right 54">
            <a:extLst>
              <a:ext uri="{FF2B5EF4-FFF2-40B4-BE49-F238E27FC236}">
                <a16:creationId xmlns:a16="http://schemas.microsoft.com/office/drawing/2014/main" id="{B282383F-B972-3160-5F03-A5AA1764893E}"/>
              </a:ext>
            </a:extLst>
          </p:cNvPr>
          <p:cNvSpPr/>
          <p:nvPr/>
        </p:nvSpPr>
        <p:spPr>
          <a:xfrm rot="15315642">
            <a:off x="7972990" y="3896012"/>
            <a:ext cx="1454280" cy="2197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7" name="Graphic 56" descr="Medal outline">
            <a:extLst>
              <a:ext uri="{FF2B5EF4-FFF2-40B4-BE49-F238E27FC236}">
                <a16:creationId xmlns:a16="http://schemas.microsoft.com/office/drawing/2014/main" id="{29C6B7DB-486E-83C0-6465-9E6A3806050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81009" y="4779238"/>
            <a:ext cx="796720" cy="796720"/>
          </a:xfrm>
          <a:prstGeom prst="rect">
            <a:avLst/>
          </a:prstGeom>
        </p:spPr>
      </p:pic>
      <p:pic>
        <p:nvPicPr>
          <p:cNvPr id="59" name="Graphic 58" descr="Books outline">
            <a:extLst>
              <a:ext uri="{FF2B5EF4-FFF2-40B4-BE49-F238E27FC236}">
                <a16:creationId xmlns:a16="http://schemas.microsoft.com/office/drawing/2014/main" id="{2F5CC913-9172-1FD8-661C-B9A31C33D72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719660" y="5097025"/>
            <a:ext cx="914400" cy="914400"/>
          </a:xfrm>
          <a:prstGeom prst="rect">
            <a:avLst/>
          </a:prstGeom>
        </p:spPr>
      </p:pic>
      <p:pic>
        <p:nvPicPr>
          <p:cNvPr id="63" name="Graphic 62" descr="Connections outline">
            <a:extLst>
              <a:ext uri="{FF2B5EF4-FFF2-40B4-BE49-F238E27FC236}">
                <a16:creationId xmlns:a16="http://schemas.microsoft.com/office/drawing/2014/main" id="{7E33CD74-6C44-D88B-B87D-15B6A1E71412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050335" y="4749681"/>
            <a:ext cx="914400" cy="914400"/>
          </a:xfrm>
          <a:prstGeom prst="rect">
            <a:avLst/>
          </a:prstGeom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35F7BEF9-26EA-A7E1-403A-A24D3B9931B2}"/>
              </a:ext>
            </a:extLst>
          </p:cNvPr>
          <p:cNvSpPr txBox="1"/>
          <p:nvPr/>
        </p:nvSpPr>
        <p:spPr>
          <a:xfrm>
            <a:off x="8212737" y="5554225"/>
            <a:ext cx="14101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Reconocimientos</a:t>
            </a:r>
            <a:r>
              <a:rPr lang="es-ES" sz="1200" baseline="30000" dirty="0"/>
              <a:t>1</a:t>
            </a:r>
            <a:endParaRPr lang="es-ES" sz="1200" dirty="0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8007B636-73B2-37E8-DE8F-42CE65799252}"/>
              </a:ext>
            </a:extLst>
          </p:cNvPr>
          <p:cNvSpPr txBox="1"/>
          <p:nvPr/>
        </p:nvSpPr>
        <p:spPr>
          <a:xfrm>
            <a:off x="6912585" y="5559892"/>
            <a:ext cx="136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Muro de publicaciones</a:t>
            </a:r>
            <a:r>
              <a:rPr lang="es-ES" sz="1200" baseline="30000" dirty="0"/>
              <a:t>1</a:t>
            </a: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45B9B49E-9706-49CF-8D4A-0C90E3E1B626}"/>
              </a:ext>
            </a:extLst>
          </p:cNvPr>
          <p:cNvSpPr txBox="1"/>
          <p:nvPr/>
        </p:nvSpPr>
        <p:spPr>
          <a:xfrm>
            <a:off x="130072" y="6564640"/>
            <a:ext cx="5421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dirty="0"/>
              <a:t>1. Pendiente de validación de factibilidad de integración con la plataforma de </a:t>
            </a:r>
            <a:r>
              <a:rPr lang="es-ES" sz="1100" dirty="0" err="1"/>
              <a:t>Humand</a:t>
            </a:r>
            <a:endParaRPr lang="es-ES" sz="1100" dirty="0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C137486-EC90-A3C6-6671-B087D844D428}"/>
              </a:ext>
            </a:extLst>
          </p:cNvPr>
          <p:cNvSpPr txBox="1"/>
          <p:nvPr/>
        </p:nvSpPr>
        <p:spPr>
          <a:xfrm>
            <a:off x="3180525" y="2637623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/>
              <a:t>Power</a:t>
            </a:r>
            <a:r>
              <a:rPr lang="es-ES" dirty="0"/>
              <a:t> BI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8DA48AD6-7B07-BE40-A1AC-5F00F20547B8}"/>
              </a:ext>
            </a:extLst>
          </p:cNvPr>
          <p:cNvSpPr txBox="1"/>
          <p:nvPr/>
        </p:nvSpPr>
        <p:spPr>
          <a:xfrm>
            <a:off x="9483745" y="5913739"/>
            <a:ext cx="1367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200" dirty="0"/>
              <a:t>Capacitación</a:t>
            </a:r>
            <a:endParaRPr lang="es-ES" sz="1200" baseline="30000" dirty="0"/>
          </a:p>
        </p:txBody>
      </p: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0FFC1AE1-CD85-449A-625F-886537D5BEDC}"/>
              </a:ext>
            </a:extLst>
          </p:cNvPr>
          <p:cNvCxnSpPr>
            <a:cxnSpLocks/>
          </p:cNvCxnSpPr>
          <p:nvPr/>
        </p:nvCxnSpPr>
        <p:spPr>
          <a:xfrm flipV="1">
            <a:off x="8451158" y="1395415"/>
            <a:ext cx="187820" cy="3066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F75F0BD7-B86A-6A10-5CEA-92827E8A36F0}"/>
              </a:ext>
            </a:extLst>
          </p:cNvPr>
          <p:cNvCxnSpPr>
            <a:cxnSpLocks/>
          </p:cNvCxnSpPr>
          <p:nvPr/>
        </p:nvCxnSpPr>
        <p:spPr>
          <a:xfrm flipV="1">
            <a:off x="9239145" y="608216"/>
            <a:ext cx="255154" cy="2175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9845CE43-E7D7-68D1-1581-BD5FC8DBE0A0}"/>
              </a:ext>
            </a:extLst>
          </p:cNvPr>
          <p:cNvSpPr txBox="1"/>
          <p:nvPr/>
        </p:nvSpPr>
        <p:spPr>
          <a:xfrm>
            <a:off x="9231292" y="900002"/>
            <a:ext cx="1309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Portal </a:t>
            </a:r>
            <a:r>
              <a:rPr lang="es-ES" sz="1600" dirty="0" err="1"/>
              <a:t>admin</a:t>
            </a:r>
            <a:endParaRPr lang="es-ES" sz="1600" dirty="0"/>
          </a:p>
        </p:txBody>
      </p:sp>
      <p:sp>
        <p:nvSpPr>
          <p:cNvPr id="1049" name="Speech Bubble: Rectangle 1048">
            <a:extLst>
              <a:ext uri="{FF2B5EF4-FFF2-40B4-BE49-F238E27FC236}">
                <a16:creationId xmlns:a16="http://schemas.microsoft.com/office/drawing/2014/main" id="{6F84B68C-5F3D-A903-FB18-08DF8032B781}"/>
              </a:ext>
            </a:extLst>
          </p:cNvPr>
          <p:cNvSpPr/>
          <p:nvPr/>
        </p:nvSpPr>
        <p:spPr>
          <a:xfrm>
            <a:off x="6118954" y="1983892"/>
            <a:ext cx="1504966" cy="547947"/>
          </a:xfrm>
          <a:prstGeom prst="wedgeRectCallout">
            <a:avLst/>
          </a:prstGeom>
          <a:solidFill>
            <a:srgbClr val="D63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Sincronización de objetivos y alcance</a:t>
            </a:r>
          </a:p>
        </p:txBody>
      </p:sp>
      <p:sp>
        <p:nvSpPr>
          <p:cNvPr id="1050" name="Speech Bubble: Rectangle 1049">
            <a:extLst>
              <a:ext uri="{FF2B5EF4-FFF2-40B4-BE49-F238E27FC236}">
                <a16:creationId xmlns:a16="http://schemas.microsoft.com/office/drawing/2014/main" id="{A3531270-4F4B-63E3-7194-63FF940F6EB6}"/>
              </a:ext>
            </a:extLst>
          </p:cNvPr>
          <p:cNvSpPr/>
          <p:nvPr/>
        </p:nvSpPr>
        <p:spPr>
          <a:xfrm>
            <a:off x="6994218" y="64478"/>
            <a:ext cx="1941033" cy="655071"/>
          </a:xfrm>
          <a:prstGeom prst="wedgeRectCallout">
            <a:avLst>
              <a:gd name="adj1" fmla="val 40770"/>
              <a:gd name="adj2" fmla="val 81042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chemeClr val="tx1"/>
                </a:solidFill>
              </a:rPr>
              <a:t>Queremos hacer un portal </a:t>
            </a:r>
            <a:r>
              <a:rPr lang="es-ES" sz="1200" dirty="0" err="1">
                <a:solidFill>
                  <a:schemeClr val="tx1"/>
                </a:solidFill>
              </a:rPr>
              <a:t>admin</a:t>
            </a:r>
            <a:r>
              <a:rPr lang="es-ES" sz="1200" dirty="0">
                <a:solidFill>
                  <a:schemeClr val="tx1"/>
                </a:solidFill>
              </a:rPr>
              <a:t>? Que funcionalidad necesitaríamos?</a:t>
            </a:r>
          </a:p>
        </p:txBody>
      </p:sp>
      <p:sp>
        <p:nvSpPr>
          <p:cNvPr id="1051" name="Speech Bubble: Rectangle 1050">
            <a:extLst>
              <a:ext uri="{FF2B5EF4-FFF2-40B4-BE49-F238E27FC236}">
                <a16:creationId xmlns:a16="http://schemas.microsoft.com/office/drawing/2014/main" id="{07D2DD1A-D0D6-B2CD-E702-97BDA3A4AC56}"/>
              </a:ext>
            </a:extLst>
          </p:cNvPr>
          <p:cNvSpPr/>
          <p:nvPr/>
        </p:nvSpPr>
        <p:spPr>
          <a:xfrm>
            <a:off x="10542679" y="1037522"/>
            <a:ext cx="1504966" cy="547947"/>
          </a:xfrm>
          <a:prstGeom prst="wedgeRectCallout">
            <a:avLst/>
          </a:prstGeom>
          <a:solidFill>
            <a:srgbClr val="D63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Consulta de puntos, alcance de objetivos y canje de premios</a:t>
            </a:r>
          </a:p>
        </p:txBody>
      </p:sp>
      <p:sp>
        <p:nvSpPr>
          <p:cNvPr id="1052" name="Speech Bubble: Rectangle 1051">
            <a:extLst>
              <a:ext uri="{FF2B5EF4-FFF2-40B4-BE49-F238E27FC236}">
                <a16:creationId xmlns:a16="http://schemas.microsoft.com/office/drawing/2014/main" id="{4748E85C-838D-702B-F5F8-333857B6D8C2}"/>
              </a:ext>
            </a:extLst>
          </p:cNvPr>
          <p:cNvSpPr/>
          <p:nvPr/>
        </p:nvSpPr>
        <p:spPr>
          <a:xfrm>
            <a:off x="6040131" y="3553315"/>
            <a:ext cx="1504966" cy="722440"/>
          </a:xfrm>
          <a:prstGeom prst="wedgeRectCallout">
            <a:avLst>
              <a:gd name="adj1" fmla="val 88870"/>
              <a:gd name="adj2" fmla="val 46276"/>
            </a:avLst>
          </a:prstGeom>
          <a:solidFill>
            <a:srgbClr val="D63D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Lanzamiento, comunicación masiva y generación de </a:t>
            </a:r>
            <a:r>
              <a:rPr lang="es-ES" sz="1000" dirty="0" err="1"/>
              <a:t>engagement</a:t>
            </a:r>
            <a:endParaRPr lang="es-ES" sz="1000" dirty="0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2D3AD51-64D7-14CE-A789-4FFAD1B9BEB1}"/>
              </a:ext>
            </a:extLst>
          </p:cNvPr>
          <p:cNvSpPr/>
          <p:nvPr/>
        </p:nvSpPr>
        <p:spPr>
          <a:xfrm>
            <a:off x="585216" y="3771900"/>
            <a:ext cx="5193861" cy="25678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54" name="TextBox 1053">
            <a:extLst>
              <a:ext uri="{FF2B5EF4-FFF2-40B4-BE49-F238E27FC236}">
                <a16:creationId xmlns:a16="http://schemas.microsoft.com/office/drawing/2014/main" id="{1FA0C118-4FD9-BD0E-08D3-7162A71F147A}"/>
              </a:ext>
            </a:extLst>
          </p:cNvPr>
          <p:cNvSpPr txBox="1"/>
          <p:nvPr/>
        </p:nvSpPr>
        <p:spPr>
          <a:xfrm>
            <a:off x="635591" y="3866092"/>
            <a:ext cx="4579843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>
                <a:solidFill>
                  <a:schemeClr val="bg1"/>
                </a:solidFill>
              </a:rPr>
              <a:t>Definiciones pendientes clave:</a:t>
            </a:r>
          </a:p>
          <a:p>
            <a:endParaRPr lang="es-ES" sz="1400" b="1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200" dirty="0">
                <a:solidFill>
                  <a:schemeClr val="bg1"/>
                </a:solidFill>
              </a:rPr>
              <a:t>Definir reglas de negocio del programa y economía de puntos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200" dirty="0">
                <a:solidFill>
                  <a:schemeClr val="bg1"/>
                </a:solidFill>
              </a:rPr>
              <a:t>Integración técnica de </a:t>
            </a:r>
            <a:r>
              <a:rPr lang="es-ES" sz="1200" dirty="0" err="1">
                <a:solidFill>
                  <a:schemeClr val="bg1"/>
                </a:solidFill>
              </a:rPr>
              <a:t>Power</a:t>
            </a:r>
            <a:r>
              <a:rPr lang="es-ES" sz="1200" dirty="0">
                <a:solidFill>
                  <a:schemeClr val="bg1"/>
                </a:solidFill>
              </a:rPr>
              <a:t> BI con motor de lealtad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200" dirty="0">
                <a:solidFill>
                  <a:schemeClr val="bg1"/>
                </a:solidFill>
              </a:rPr>
              <a:t>Actualización de datos de equipo comercial </a:t>
            </a:r>
            <a:br>
              <a:rPr lang="es-ES" sz="1200" dirty="0">
                <a:solidFill>
                  <a:schemeClr val="bg1"/>
                </a:solidFill>
              </a:rPr>
            </a:br>
            <a:r>
              <a:rPr lang="es-ES" sz="1200" dirty="0">
                <a:solidFill>
                  <a:schemeClr val="bg1"/>
                </a:solidFill>
              </a:rPr>
              <a:t>	(</a:t>
            </a:r>
            <a:r>
              <a:rPr lang="es-ES" sz="1200" dirty="0" err="1">
                <a:solidFill>
                  <a:schemeClr val="bg1"/>
                </a:solidFill>
              </a:rPr>
              <a:t>nº</a:t>
            </a:r>
            <a:r>
              <a:rPr lang="es-ES" sz="1200" dirty="0">
                <a:solidFill>
                  <a:schemeClr val="bg1"/>
                </a:solidFill>
              </a:rPr>
              <a:t> empleado, teléfono, cambio de </a:t>
            </a:r>
            <a:r>
              <a:rPr lang="es-ES" sz="1200" dirty="0" err="1">
                <a:solidFill>
                  <a:schemeClr val="bg1"/>
                </a:solidFill>
              </a:rPr>
              <a:t>cel</a:t>
            </a:r>
            <a:r>
              <a:rPr lang="es-ES" sz="1200" dirty="0">
                <a:solidFill>
                  <a:schemeClr val="bg1"/>
                </a:solidFill>
              </a:rPr>
              <a:t>, etc.)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200" dirty="0">
                <a:solidFill>
                  <a:schemeClr val="bg1"/>
                </a:solidFill>
              </a:rPr>
              <a:t>Sincronización y autenticación de usuarios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1200" dirty="0">
                <a:solidFill>
                  <a:schemeClr val="bg1"/>
                </a:solidFill>
              </a:rPr>
              <a:t>Integración de motor </a:t>
            </a:r>
            <a:r>
              <a:rPr lang="es-ES" sz="1200" dirty="0" err="1">
                <a:solidFill>
                  <a:schemeClr val="bg1"/>
                </a:solidFill>
              </a:rPr>
              <a:t>loyalty</a:t>
            </a:r>
            <a:r>
              <a:rPr lang="es-ES" sz="1200" dirty="0">
                <a:solidFill>
                  <a:schemeClr val="bg1"/>
                </a:solidFill>
              </a:rPr>
              <a:t> con </a:t>
            </a:r>
            <a:r>
              <a:rPr lang="es-ES" sz="1200" dirty="0" err="1">
                <a:solidFill>
                  <a:schemeClr val="bg1"/>
                </a:solidFill>
              </a:rPr>
              <a:t>Humand</a:t>
            </a:r>
            <a:endParaRPr lang="es-ES" sz="1200" dirty="0">
              <a:solidFill>
                <a:schemeClr val="bg1"/>
              </a:solidFill>
            </a:endParaRPr>
          </a:p>
          <a:p>
            <a:endParaRPr lang="es-ES" sz="1200" dirty="0">
              <a:solidFill>
                <a:schemeClr val="bg1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3E7E11-B75B-DC1C-29CB-4E600C56B167}"/>
              </a:ext>
            </a:extLst>
          </p:cNvPr>
          <p:cNvCxnSpPr>
            <a:cxnSpLocks/>
          </p:cNvCxnSpPr>
          <p:nvPr/>
        </p:nvCxnSpPr>
        <p:spPr>
          <a:xfrm flipH="1" flipV="1">
            <a:off x="9971392" y="3665618"/>
            <a:ext cx="37392" cy="38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6D7A501B-BAD9-2CAE-6800-66186968CCE4}"/>
              </a:ext>
            </a:extLst>
          </p:cNvPr>
          <p:cNvSpPr/>
          <p:nvPr/>
        </p:nvSpPr>
        <p:spPr>
          <a:xfrm>
            <a:off x="10415759" y="3580962"/>
            <a:ext cx="1725047" cy="385132"/>
          </a:xfrm>
          <a:prstGeom prst="wedgeRectCallout">
            <a:avLst>
              <a:gd name="adj1" fmla="val -47559"/>
              <a:gd name="adj2" fmla="val 72318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>
                <a:solidFill>
                  <a:schemeClr val="tx1"/>
                </a:solidFill>
              </a:rPr>
              <a:t>Habilitar un link en </a:t>
            </a:r>
            <a:r>
              <a:rPr lang="es-ES" sz="1000" dirty="0" err="1">
                <a:solidFill>
                  <a:schemeClr val="tx1"/>
                </a:solidFill>
              </a:rPr>
              <a:t>Humand</a:t>
            </a:r>
            <a:r>
              <a:rPr lang="es-ES" sz="1000" dirty="0">
                <a:solidFill>
                  <a:schemeClr val="tx1"/>
                </a:solidFill>
              </a:rPr>
              <a:t> que abra la </a:t>
            </a:r>
            <a:r>
              <a:rPr lang="es-ES" sz="1000" dirty="0" err="1">
                <a:solidFill>
                  <a:schemeClr val="tx1"/>
                </a:solidFill>
              </a:rPr>
              <a:t>webapp</a:t>
            </a:r>
            <a:r>
              <a:rPr lang="es-ES" sz="10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372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E35A057C02F974784225618F14EEC4F" ma:contentTypeVersion="3" ma:contentTypeDescription="Crear nuevo documento." ma:contentTypeScope="" ma:versionID="c02694e8ec0afe027991a9b98bb38bf7">
  <xsd:schema xmlns:xsd="http://www.w3.org/2001/XMLSchema" xmlns:xs="http://www.w3.org/2001/XMLSchema" xmlns:p="http://schemas.microsoft.com/office/2006/metadata/properties" xmlns:ns2="73557004-f062-411f-92f4-be6d70b79b25" targetNamespace="http://schemas.microsoft.com/office/2006/metadata/properties" ma:root="true" ma:fieldsID="02a7c477c19ffa27a9276d20a89f11d6" ns2:_="">
    <xsd:import namespace="73557004-f062-411f-92f4-be6d70b79b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557004-f062-411f-92f4-be6d70b79b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CDB2B6-6458-47FE-AE0E-B336E7FE93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557004-f062-411f-92f4-be6d70b79b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634C17-5A74-4D23-BE4B-BD500510BAC6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814B98-FE18-45DB-915E-88F42AE0500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130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Rodriguez Gutierrez</dc:creator>
  <cp:lastModifiedBy>Miguel Rodriguez Gutierrez</cp:lastModifiedBy>
  <cp:revision>191</cp:revision>
  <dcterms:created xsi:type="dcterms:W3CDTF">2025-05-14T12:08:24Z</dcterms:created>
  <dcterms:modified xsi:type="dcterms:W3CDTF">2025-05-16T16:31:17Z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0x0101003E35A057C02F974784225618F14EEC4F</vt:lpwstr>
  </property>
</Properties>
</file>