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4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A2302-A1E3-4410-B7A2-8FD5AD36CB62}" v="10" dt="2020-08-01T23:13:2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DD5A-11CA-4408-8D14-BB18E32CD6E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F02C1-FCCC-4AEB-A2DA-2BDB54ED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F02C1-FCCC-4AEB-A2DA-2BDB54ED8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C027-30FC-446E-94EC-DCFE54440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DA5E5-55AD-4E86-9619-658C6AC99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FAF7-FC2D-47CA-9E8D-E3CB37A2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915A-4DAA-4737-9DC9-AB894857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598D-442C-413E-8D54-980177F9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E366-F533-41F2-A8B0-6830E4F2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8C40-1975-41BF-986E-2BEF4CACC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CEDE-49B7-4FB8-B2F4-4ADB3D8C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B2015-EFA2-406D-B686-E6036FEE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2D47-F830-415C-86A2-477E4182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9CCFB-00EB-49F7-A504-5F1C832F6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724A3-EFFC-404B-9247-C150DACDF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745E-754F-4228-BF56-B2ECECD3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D786-8546-41B7-945B-B4FE8211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5DF7-20D1-4FDC-9BFB-D5824CAB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F8D8-B68F-4B5F-8AF0-3C75F19C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1726-94E1-4841-A954-91605D0A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2789-27C1-471B-B7AA-F8BB7B8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26FA-12F9-4A23-965C-A9EB738B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02B3-65F2-4B17-B0A8-F2D85B49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5ABF-F996-4A9D-845F-BC1271CB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7645-9AAC-4947-A5C0-07BB313F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D9ED-DCB5-4AE4-9862-F89B58CE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93FD-E03A-4390-BD2D-4BA4F867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012A-4CAA-4DBF-8329-9238168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AA08-6E6D-433A-B182-9DE3C18E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DBE7-791A-4659-B216-96D93BB1B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E4B7-4726-440E-8FE2-562B9C1A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E2B33-F71B-4237-9A38-436F0BE3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2C74D-FDAA-4C75-A3B0-775A5CE0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3289-6EE3-4712-BEBD-380B454B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142C-5CA1-4E19-A92D-ED18EC79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709B-5FCD-405B-8151-8E390908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1462A-644A-479F-A22E-51B4A0270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42F40-FF7B-4399-8EAA-FC4A80389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E8FA3-E613-4B60-A9CF-76D971523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2068C-9CF7-4D1C-B737-199C3863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27E75-E64E-4A0A-B3D9-DD95B0D9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A2C7E-BBBB-45BA-86B3-00E8AF7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32D3-BE75-4305-843F-D5235BFD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691D6-0344-4C9F-B2D6-167C88A0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811C9-5D1F-40E6-B663-BA54BAC4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A8EAB-9624-4EF1-AADE-BBA81BAC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72819-AF2D-4C51-8C46-8901071D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7468B-4B43-49D0-A390-CA8C6BF9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DE8A8-137C-4B19-8AB8-9A2BE2D4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70CF-4E5B-46E9-887B-F5FD5290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71B2-9B19-460C-9160-648232D5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4EAB5-E260-477E-B7FC-6888D9D2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BAB0-8305-4969-8A8D-D054B6AD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5A43-EAEA-41E3-86B6-FEC06306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023C0-110D-4A61-9C5F-B6069B9C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5B97-C36B-4FE7-BEE3-0ED584FE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BFB41-1C44-4D68-8B6E-A8DA0E17A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5CFFD-DF02-4C3A-B355-B2A97CE19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A7526-DCEC-49D4-B6EB-DF6833B9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C677-54C7-49CC-866F-BCC208C6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C3431-E199-4204-B938-727DDD4B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FEC43-584E-48D1-816F-D603EFA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6EE04-590D-4CBF-8215-908592BC8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7C36-D48C-499B-A864-3E091938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2387-02A9-405B-BDBA-75CF8FA691E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DA89-A281-44AC-B710-5D8F23813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2848-823D-4BFF-9A71-52E438EB9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D2ED-2100-449B-974C-1B8A8D79E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561593418,&quot;Placement&quot;:&quot;Footer&quot;}">
            <a:extLst>
              <a:ext uri="{FF2B5EF4-FFF2-40B4-BE49-F238E27FC236}">
                <a16:creationId xmlns:a16="http://schemas.microsoft.com/office/drawing/2014/main" id="{DBF92793-9DA6-496F-87F5-A3A454366070}"/>
              </a:ext>
            </a:extLst>
          </p:cNvPr>
          <p:cNvSpPr txBox="1"/>
          <p:nvPr userDrawn="1"/>
        </p:nvSpPr>
        <p:spPr>
          <a:xfrm>
            <a:off x="0" y="6618048"/>
            <a:ext cx="2130404" cy="2399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78D7"/>
                </a:solidFill>
                <a:latin typeface="Rockwell" panose="02060603020205020403" pitchFamily="18" charset="0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44060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13C35-CBD2-46EC-BD3E-94E998BA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alt text?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A7167-5AB3-44C3-8763-A1BC0CB9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dirty="0"/>
              <a:t>Alternative text (alt text) is a short piece of text that can be attached to your figures or images to convey to readers the nature or contents of the image. </a:t>
            </a:r>
          </a:p>
          <a:p>
            <a:r>
              <a:rPr lang="en-GB" dirty="0"/>
              <a:t>It is typically used by systems such as pronouncing screen readers to make the object accessible to people that cannot read or see the object due to a visual impairment or print disability. 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96934D14-F0C4-4CC3-8231-71453C6C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Figure Caption vs. Alt Text</a:t>
            </a:r>
          </a:p>
        </p:txBody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DBD5B0-493A-4100-B650-FF40CC29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Figure 1: Example of an inspirational image</a:t>
            </a:r>
          </a:p>
          <a:p>
            <a:r>
              <a:rPr lang="en-US" sz="1800" dirty="0"/>
              <a:t>Without visual context, this caption does not tell the reader anything about what the image contains.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The alt text for this image may read: </a:t>
            </a:r>
          </a:p>
          <a:p>
            <a:r>
              <a:rPr lang="en-US" sz="1800" dirty="0"/>
              <a:t>Two hands holding the word ‘Hope’ up against a sunny sky.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" name="Picture Placeholder 9" descr="A person flying through the air on a cloudy day&#10;&#10;Description automatically generated">
            <a:extLst>
              <a:ext uri="{FF2B5EF4-FFF2-40B4-BE49-F238E27FC236}">
                <a16:creationId xmlns:a16="http://schemas.microsoft.com/office/drawing/2014/main" id="{718FEC28-013B-44D9-86D8-ABF9510D70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28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A0FB21-6A48-4C03-8F75-EAB579C7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0000"/>
                </a:solidFill>
              </a:rPr>
              <a:t>Caption</a:t>
            </a:r>
            <a:r>
              <a:rPr lang="en-US" sz="2800" dirty="0">
                <a:solidFill>
                  <a:srgbClr val="000000"/>
                </a:solidFill>
              </a:rPr>
              <a:t>: Influence of the pH value of the source solution on crystallite sizes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60C510B-8B64-4832-A952-FC1B369D4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2532539"/>
            <a:ext cx="4142232" cy="27164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E2BC-3DBE-4A81-8EC3-B2524181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Autofit/>
          </a:bodyPr>
          <a:lstStyle/>
          <a:p>
            <a:r>
              <a:rPr lang="en-GB" sz="1600" u="sng" dirty="0">
                <a:solidFill>
                  <a:srgbClr val="000000"/>
                </a:solidFill>
              </a:rPr>
              <a:t>Alt Text </a:t>
            </a:r>
            <a:r>
              <a:rPr lang="en-GB" sz="1600" dirty="0">
                <a:solidFill>
                  <a:srgbClr val="000000"/>
                </a:solidFill>
              </a:rPr>
              <a:t>for Graphical Figure [28 words]:  A line chart showing crystallite sizes on the y-axis increasing as pH value increases on the x-axis, peaking at forty-five </a:t>
            </a:r>
            <a:r>
              <a:rPr lang="en-GB" sz="1600" dirty="0" err="1">
                <a:solidFill>
                  <a:srgbClr val="000000"/>
                </a:solidFill>
              </a:rPr>
              <a:t>nanometers</a:t>
            </a:r>
            <a:r>
              <a:rPr lang="en-GB" sz="1600" dirty="0">
                <a:solidFill>
                  <a:srgbClr val="000000"/>
                </a:solidFill>
              </a:rPr>
              <a:t> in size at ten point zero </a:t>
            </a:r>
            <a:r>
              <a:rPr lang="en-GB" sz="1600" dirty="0" err="1">
                <a:solidFill>
                  <a:srgbClr val="000000"/>
                </a:solidFill>
              </a:rPr>
              <a:t>pH.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GB" sz="1600" u="sng" dirty="0">
                <a:solidFill>
                  <a:srgbClr val="000000"/>
                </a:solidFill>
              </a:rPr>
              <a:t>Long Description</a:t>
            </a:r>
            <a:r>
              <a:rPr lang="en-GB" sz="1600" dirty="0">
                <a:solidFill>
                  <a:srgbClr val="000000"/>
                </a:solidFill>
              </a:rPr>
              <a:t>:  A line chart showing how pH value affects the source solution on crystallite sizes. The x-axis shows increasing pH value from 7.0 to 10.5, increasing in units of 0.5. The y-axis shows Crystallite size in </a:t>
            </a:r>
            <a:r>
              <a:rPr lang="en-GB" sz="1600" dirty="0" err="1">
                <a:solidFill>
                  <a:srgbClr val="000000"/>
                </a:solidFill>
              </a:rPr>
              <a:t>nanometers</a:t>
            </a:r>
            <a:r>
              <a:rPr lang="en-GB" sz="1600" dirty="0">
                <a:solidFill>
                  <a:srgbClr val="000000"/>
                </a:solidFill>
              </a:rPr>
              <a:t>, from 0 to 60, increasing in units of 10. The line chart is steady between pH levels 7.0 to 9.0, with Crystallite size at an average of 12 </a:t>
            </a:r>
            <a:r>
              <a:rPr lang="en-GB" sz="1600" dirty="0" err="1">
                <a:solidFill>
                  <a:srgbClr val="000000"/>
                </a:solidFill>
              </a:rPr>
              <a:t>nanometers</a:t>
            </a:r>
            <a:r>
              <a:rPr lang="en-GB" sz="1600" dirty="0">
                <a:solidFill>
                  <a:srgbClr val="000000"/>
                </a:solidFill>
              </a:rPr>
              <a:t>. The chart shows a sharp increase between pH levels 9.0 and 10.5, spiking to 45 </a:t>
            </a:r>
            <a:r>
              <a:rPr lang="en-GB" sz="1600" dirty="0" err="1">
                <a:solidFill>
                  <a:srgbClr val="000000"/>
                </a:solidFill>
              </a:rPr>
              <a:t>nanometers</a:t>
            </a:r>
            <a:r>
              <a:rPr lang="en-GB" sz="1600" dirty="0">
                <a:solidFill>
                  <a:srgbClr val="000000"/>
                </a:solidFill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2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E15DE2-9CAD-404F-95E9-F853B83E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Accessibility and Compliance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292CB-7D3B-4F6C-8522-F998B46A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ADA – American Disabilities Act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EAA – European Accessibility Act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Alt Text is a key principle of accessible publishing. A digital “accessible” text is one that provides equal opportunity to all readers, including those with visual or print impairments.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Taylor &amp; Francis is committed to the supply of accessible content, ensuring as many readers as possible have access to the content we publish.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1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349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Office Theme</vt:lpstr>
      <vt:lpstr>What is alt text?</vt:lpstr>
      <vt:lpstr>Figure Caption vs. Alt Text</vt:lpstr>
      <vt:lpstr>Caption: Influence of the pH value of the source solution on crystallite sizes</vt:lpstr>
      <vt:lpstr>Accessibility and Compliance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Text (alt text)</dc:title>
  <dc:creator>Konopka, Nora</dc:creator>
  <cp:lastModifiedBy>Duncan-Todd, Talitha</cp:lastModifiedBy>
  <cp:revision>2</cp:revision>
  <dcterms:created xsi:type="dcterms:W3CDTF">2020-08-01T23:12:29Z</dcterms:created>
  <dcterms:modified xsi:type="dcterms:W3CDTF">2020-08-25T15:01:26Z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1c070e-054b-4d1c-ba4c-fc70b099192e_Enabled">
    <vt:lpwstr>True</vt:lpwstr>
  </property>
  <property fmtid="{D5CDD505-2E9C-101B-9397-08002B2CF9AE}" pid="3" name="MSIP_Label_181c070e-054b-4d1c-ba4c-fc70b099192e_SiteId">
    <vt:lpwstr>2567d566-604c-408a-8a60-55d0dc9d9d6b</vt:lpwstr>
  </property>
  <property fmtid="{D5CDD505-2E9C-101B-9397-08002B2CF9AE}" pid="4" name="MSIP_Label_181c070e-054b-4d1c-ba4c-fc70b099192e_Owner">
    <vt:lpwstr>Talitha.DuncanTodd@informa.com</vt:lpwstr>
  </property>
  <property fmtid="{D5CDD505-2E9C-101B-9397-08002B2CF9AE}" pid="5" name="MSIP_Label_181c070e-054b-4d1c-ba4c-fc70b099192e_SetDate">
    <vt:lpwstr>2020-08-25T15:01:13.3571547Z</vt:lpwstr>
  </property>
  <property fmtid="{D5CDD505-2E9C-101B-9397-08002B2CF9AE}" pid="6" name="MSIP_Label_181c070e-054b-4d1c-ba4c-fc70b099192e_Name">
    <vt:lpwstr>General</vt:lpwstr>
  </property>
  <property fmtid="{D5CDD505-2E9C-101B-9397-08002B2CF9AE}" pid="7" name="MSIP_Label_181c070e-054b-4d1c-ba4c-fc70b099192e_Application">
    <vt:lpwstr>Microsoft Azure Information Protection</vt:lpwstr>
  </property>
  <property fmtid="{D5CDD505-2E9C-101B-9397-08002B2CF9AE}" pid="8" name="MSIP_Label_181c070e-054b-4d1c-ba4c-fc70b099192e_ActionId">
    <vt:lpwstr>a9bbe87b-94f0-46c4-b554-0363b51c8c8f</vt:lpwstr>
  </property>
  <property fmtid="{D5CDD505-2E9C-101B-9397-08002B2CF9AE}" pid="9" name="MSIP_Label_181c070e-054b-4d1c-ba4c-fc70b099192e_Extended_MSFT_Method">
    <vt:lpwstr>Automatic</vt:lpwstr>
  </property>
  <property fmtid="{D5CDD505-2E9C-101B-9397-08002B2CF9AE}" pid="10" name="MSIP_Label_2bbab825-a111-45e4-86a1-18cee0005896_Enabled">
    <vt:lpwstr>True</vt:lpwstr>
  </property>
  <property fmtid="{D5CDD505-2E9C-101B-9397-08002B2CF9AE}" pid="11" name="MSIP_Label_2bbab825-a111-45e4-86a1-18cee0005896_SiteId">
    <vt:lpwstr>2567d566-604c-408a-8a60-55d0dc9d9d6b</vt:lpwstr>
  </property>
  <property fmtid="{D5CDD505-2E9C-101B-9397-08002B2CF9AE}" pid="12" name="MSIP_Label_2bbab825-a111-45e4-86a1-18cee0005896_Owner">
    <vt:lpwstr>Talitha.DuncanTodd@informa.com</vt:lpwstr>
  </property>
  <property fmtid="{D5CDD505-2E9C-101B-9397-08002B2CF9AE}" pid="13" name="MSIP_Label_2bbab825-a111-45e4-86a1-18cee0005896_SetDate">
    <vt:lpwstr>2020-08-25T15:01:13.3571547Z</vt:lpwstr>
  </property>
  <property fmtid="{D5CDD505-2E9C-101B-9397-08002B2CF9AE}" pid="14" name="MSIP_Label_2bbab825-a111-45e4-86a1-18cee0005896_Name">
    <vt:lpwstr>Un-restricted</vt:lpwstr>
  </property>
  <property fmtid="{D5CDD505-2E9C-101B-9397-08002B2CF9AE}" pid="15" name="MSIP_Label_2bbab825-a111-45e4-86a1-18cee0005896_Application">
    <vt:lpwstr>Microsoft Azure Information Protection</vt:lpwstr>
  </property>
  <property fmtid="{D5CDD505-2E9C-101B-9397-08002B2CF9AE}" pid="16" name="MSIP_Label_2bbab825-a111-45e4-86a1-18cee0005896_ActionId">
    <vt:lpwstr>a9bbe87b-94f0-46c4-b554-0363b51c8c8f</vt:lpwstr>
  </property>
  <property fmtid="{D5CDD505-2E9C-101B-9397-08002B2CF9AE}" pid="17" name="MSIP_Label_2bbab825-a111-45e4-86a1-18cee0005896_Parent">
    <vt:lpwstr>181c070e-054b-4d1c-ba4c-fc70b099192e</vt:lpwstr>
  </property>
  <property fmtid="{D5CDD505-2E9C-101B-9397-08002B2CF9AE}" pid="18" name="MSIP_Label_2bbab825-a111-45e4-86a1-18cee0005896_Extended_MSFT_Method">
    <vt:lpwstr>Automatic</vt:lpwstr>
  </property>
  <property fmtid="{D5CDD505-2E9C-101B-9397-08002B2CF9AE}" pid="19" name="Sensitivity">
    <vt:lpwstr>General Un-restricted</vt:lpwstr>
  </property>
</Properties>
</file>