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6" r:id="rId5"/>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 id="4" name="Affiena DJ" initials="AD" lastIdx="1" clrIdx="4">
    <p:extLst>
      <p:ext uri="{19B8F6BF-5375-455C-9EA6-DF929625EA0E}">
        <p15:presenceInfo xmlns:p15="http://schemas.microsoft.com/office/powerpoint/2012/main" userId="dd8033e56836092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19" autoAdjust="0"/>
    <p:restoredTop sz="94706" autoAdjust="0"/>
  </p:normalViewPr>
  <p:slideViewPr>
    <p:cSldViewPr snapToGrid="0" snapToObjects="1" showGuides="1">
      <p:cViewPr>
        <p:scale>
          <a:sx n="66" d="100"/>
          <a:sy n="66" d="100"/>
        </p:scale>
        <p:origin x="192" y="-235"/>
      </p:cViewPr>
      <p:guideLst>
        <p:guide orient="horz" pos="1659"/>
        <p:guide orient="horz" pos="144"/>
        <p:guide orient="horz" pos="10080"/>
        <p:guide orient="horz"/>
        <p:guide pos="387"/>
        <p:guide pos="180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0" d="100"/>
          <a:sy n="80" d="100"/>
        </p:scale>
        <p:origin x="25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‹nr.›</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‹nr.›</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155199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94728" y="16007747"/>
            <a:ext cx="1676400" cy="234221"/>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7" b="1" dirty="0">
                <a:solidFill>
                  <a:schemeClr val="bg1">
                    <a:lumMod val="75000"/>
                  </a:schemeClr>
                </a:solidFill>
                <a:latin typeface="Arial" charset="0"/>
              </a:rPr>
              <a:t>www.PosterPresentations.com</a:t>
            </a:r>
          </a:p>
        </p:txBody>
      </p:sp>
      <p:sp>
        <p:nvSpPr>
          <p:cNvPr id="43" name="Rounded Rectangle 42"/>
          <p:cNvSpPr/>
          <p:nvPr userDrawn="1"/>
        </p:nvSpPr>
        <p:spPr>
          <a:xfrm>
            <a:off x="0" y="0"/>
            <a:ext cx="292608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cxnSp>
        <p:nvCxnSpPr>
          <p:cNvPr id="44" name="Straight Connector 43"/>
          <p:cNvCxnSpPr/>
          <p:nvPr userDrawn="1"/>
        </p:nvCxnSpPr>
        <p:spPr>
          <a:xfrm flipV="1">
            <a:off x="-5729" y="2395652"/>
            <a:ext cx="29266529"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94727"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69" name="Rounded Rectangle 68"/>
          <p:cNvSpPr/>
          <p:nvPr userDrawn="1"/>
        </p:nvSpPr>
        <p:spPr>
          <a:xfrm>
            <a:off x="7708070"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0" name="Rounded Rectangle 69"/>
          <p:cNvSpPr/>
          <p:nvPr userDrawn="1"/>
        </p:nvSpPr>
        <p:spPr>
          <a:xfrm>
            <a:off x="14821413"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1" name="Rounded Rectangle 70"/>
          <p:cNvSpPr/>
          <p:nvPr userDrawn="1"/>
        </p:nvSpPr>
        <p:spPr>
          <a:xfrm>
            <a:off x="21934755"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4" name="Table 13">
            <a:extLst>
              <a:ext uri="{FF2B5EF4-FFF2-40B4-BE49-F238E27FC236}">
                <a16:creationId xmlns:a16="http://schemas.microsoft.com/office/drawing/2014/main" id="{722F9E8B-4AE2-FB47-A39D-544C52298399}"/>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16923C06-BF09-144D-800D-2798D4E11CD7}"/>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94728" y="16007747"/>
            <a:ext cx="1676400" cy="234221"/>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7" b="1" dirty="0">
                <a:solidFill>
                  <a:schemeClr val="bg1">
                    <a:lumMod val="75000"/>
                  </a:schemeClr>
                </a:solidFill>
                <a:latin typeface="Arial" charset="0"/>
              </a:rPr>
              <a:t>www.PosterPresentations.com</a:t>
            </a:r>
          </a:p>
        </p:txBody>
      </p:sp>
      <p:sp>
        <p:nvSpPr>
          <p:cNvPr id="43" name="Rounded Rectangle 42"/>
          <p:cNvSpPr/>
          <p:nvPr userDrawn="1"/>
        </p:nvSpPr>
        <p:spPr>
          <a:xfrm>
            <a:off x="0" y="0"/>
            <a:ext cx="292608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cxnSp>
        <p:nvCxnSpPr>
          <p:cNvPr id="44" name="Straight Connector 43"/>
          <p:cNvCxnSpPr/>
          <p:nvPr userDrawn="1"/>
        </p:nvCxnSpPr>
        <p:spPr>
          <a:xfrm flipV="1">
            <a:off x="-5729" y="2395652"/>
            <a:ext cx="29266529"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94727"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69" name="Rounded Rectangle 68"/>
          <p:cNvSpPr/>
          <p:nvPr userDrawn="1"/>
        </p:nvSpPr>
        <p:spPr>
          <a:xfrm>
            <a:off x="7708070"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0" name="Rounded Rectangle 69"/>
          <p:cNvSpPr/>
          <p:nvPr userDrawn="1"/>
        </p:nvSpPr>
        <p:spPr>
          <a:xfrm>
            <a:off x="14821413"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1" name="Rounded Rectangle 70"/>
          <p:cNvSpPr/>
          <p:nvPr userDrawn="1"/>
        </p:nvSpPr>
        <p:spPr>
          <a:xfrm>
            <a:off x="21934755" y="2649221"/>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Tree>
    <p:extLst>
      <p:ext uri="{BB962C8B-B14F-4D97-AF65-F5344CB8AC3E}">
        <p14:creationId xmlns:p14="http://schemas.microsoft.com/office/powerpoint/2010/main" val="3776472422"/>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9" name="Rounded Rectangle 38"/>
          <p:cNvSpPr/>
          <p:nvPr userDrawn="1"/>
        </p:nvSpPr>
        <p:spPr>
          <a:xfrm>
            <a:off x="0" y="0"/>
            <a:ext cx="292608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cxnSp>
        <p:nvCxnSpPr>
          <p:cNvPr id="43" name="Straight Connector 42"/>
          <p:cNvCxnSpPr/>
          <p:nvPr userDrawn="1"/>
        </p:nvCxnSpPr>
        <p:spPr>
          <a:xfrm flipV="1">
            <a:off x="-5729" y="2395652"/>
            <a:ext cx="29266529"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51" name="Rounded Rectangle 50"/>
          <p:cNvSpPr/>
          <p:nvPr userDrawn="1"/>
        </p:nvSpPr>
        <p:spPr>
          <a:xfrm>
            <a:off x="594727" y="2649221"/>
            <a:ext cx="9073374"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2" name="Rounded Rectangle 51"/>
          <p:cNvSpPr/>
          <p:nvPr userDrawn="1"/>
        </p:nvSpPr>
        <p:spPr>
          <a:xfrm>
            <a:off x="10098158" y="2649221"/>
            <a:ext cx="9073374"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3" name="Rounded Rectangle 52"/>
          <p:cNvSpPr/>
          <p:nvPr userDrawn="1"/>
        </p:nvSpPr>
        <p:spPr>
          <a:xfrm>
            <a:off x="19601588" y="2649221"/>
            <a:ext cx="9073374"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54" name="Text Box 14"/>
          <p:cNvSpPr txBox="1">
            <a:spLocks noChangeArrowheads="1"/>
          </p:cNvSpPr>
          <p:nvPr userDrawn="1"/>
        </p:nvSpPr>
        <p:spPr bwMode="auto">
          <a:xfrm>
            <a:off x="594728" y="16007747"/>
            <a:ext cx="1676400" cy="234221"/>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7" b="1" dirty="0">
                <a:solidFill>
                  <a:schemeClr val="bg1">
                    <a:lumMod val="75000"/>
                  </a:schemeClr>
                </a:solidFill>
                <a:latin typeface="Arial" charset="0"/>
              </a:rPr>
              <a:t>www.PosterPresentations.com</a:t>
            </a:r>
          </a:p>
        </p:txBody>
      </p:sp>
      <p:graphicFrame>
        <p:nvGraphicFramePr>
          <p:cNvPr id="13" name="Table 12">
            <a:extLst>
              <a:ext uri="{FF2B5EF4-FFF2-40B4-BE49-F238E27FC236}">
                <a16:creationId xmlns:a16="http://schemas.microsoft.com/office/drawing/2014/main" id="{45992AB8-28AA-AE46-AF86-1B961C715DDF}"/>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 name="Table 13">
            <a:extLst>
              <a:ext uri="{FF2B5EF4-FFF2-40B4-BE49-F238E27FC236}">
                <a16:creationId xmlns:a16="http://schemas.microsoft.com/office/drawing/2014/main" id="{DC4217D6-123B-5843-846D-963ADF01CCE3}"/>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7" name="Rounded Rectangle 36"/>
          <p:cNvSpPr/>
          <p:nvPr userDrawn="1"/>
        </p:nvSpPr>
        <p:spPr>
          <a:xfrm>
            <a:off x="0" y="0"/>
            <a:ext cx="292608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cxnSp>
        <p:nvCxnSpPr>
          <p:cNvPr id="38" name="Straight Connector 37"/>
          <p:cNvCxnSpPr/>
          <p:nvPr userDrawn="1"/>
        </p:nvCxnSpPr>
        <p:spPr>
          <a:xfrm flipV="1">
            <a:off x="-5729" y="2395652"/>
            <a:ext cx="29266529"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Rounded Rectangle 39"/>
          <p:cNvSpPr/>
          <p:nvPr userDrawn="1"/>
        </p:nvSpPr>
        <p:spPr>
          <a:xfrm>
            <a:off x="594727" y="2624507"/>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1" name="Rounded Rectangle 40"/>
          <p:cNvSpPr/>
          <p:nvPr userDrawn="1"/>
        </p:nvSpPr>
        <p:spPr>
          <a:xfrm>
            <a:off x="7700195" y="2624507"/>
            <a:ext cx="13879916" cy="13373100"/>
          </a:xfrm>
          <a:prstGeom prst="roundRect">
            <a:avLst>
              <a:gd name="adj" fmla="val 110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2" name="Rounded Rectangle 41"/>
          <p:cNvSpPr/>
          <p:nvPr userDrawn="1"/>
        </p:nvSpPr>
        <p:spPr>
          <a:xfrm>
            <a:off x="21945600" y="2624507"/>
            <a:ext cx="6739977"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9" name="Text Box 14"/>
          <p:cNvSpPr txBox="1">
            <a:spLocks noChangeArrowheads="1"/>
          </p:cNvSpPr>
          <p:nvPr userDrawn="1"/>
        </p:nvSpPr>
        <p:spPr bwMode="auto">
          <a:xfrm>
            <a:off x="594728" y="16007747"/>
            <a:ext cx="1676400" cy="234221"/>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47" b="1" dirty="0">
                <a:solidFill>
                  <a:schemeClr val="bg1">
                    <a:lumMod val="75000"/>
                  </a:schemeClr>
                </a:solidFill>
                <a:latin typeface="Arial" charset="0"/>
              </a:rPr>
              <a:t>www.PosterPresentations.com</a:t>
            </a:r>
          </a:p>
        </p:txBody>
      </p:sp>
      <p:graphicFrame>
        <p:nvGraphicFramePr>
          <p:cNvPr id="11" name="Table 10">
            <a:extLst>
              <a:ext uri="{FF2B5EF4-FFF2-40B4-BE49-F238E27FC236}">
                <a16:creationId xmlns:a16="http://schemas.microsoft.com/office/drawing/2014/main" id="{9EC037CA-FEF4-9B4D-A4A3-F779F04C72F0}"/>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2" name="Table 11">
            <a:extLst>
              <a:ext uri="{FF2B5EF4-FFF2-40B4-BE49-F238E27FC236}">
                <a16:creationId xmlns:a16="http://schemas.microsoft.com/office/drawing/2014/main" id="{C6534113-C4F6-094B-B756-8FD0DBAFB44F}"/>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a:xfrm>
            <a:off x="603550" y="3264071"/>
            <a:ext cx="6511796" cy="2485169"/>
          </a:xfrm>
        </p:spPr>
        <p:txBody>
          <a:bodyPr/>
          <a:lstStyle/>
          <a:p>
            <a:r>
              <a:rPr lang="en-US" sz="1800" b="1" dirty="0"/>
              <a:t>Feared Recommender System side effects</a:t>
            </a:r>
          </a:p>
          <a:p>
            <a:endParaRPr lang="en-US" sz="1800" b="1" dirty="0"/>
          </a:p>
          <a:p>
            <a:r>
              <a:rPr lang="en-US" sz="1600" b="1" dirty="0"/>
              <a:t>Filter bubble: </a:t>
            </a:r>
            <a:r>
              <a:rPr lang="en-US" sz="1600" dirty="0"/>
              <a:t>a user gets isolated from a </a:t>
            </a:r>
          </a:p>
          <a:p>
            <a:r>
              <a:rPr lang="en-US" sz="1600" dirty="0"/>
              <a:t>diversity of viewpoints or content</a:t>
            </a:r>
          </a:p>
          <a:p>
            <a:endParaRPr lang="en-US" sz="1600" dirty="0"/>
          </a:p>
          <a:p>
            <a:r>
              <a:rPr lang="en-US" sz="1600" b="1" dirty="0"/>
              <a:t>Homogenization: </a:t>
            </a:r>
            <a:r>
              <a:rPr lang="en-US" sz="1600" dirty="0"/>
              <a:t> the behavior in a group of </a:t>
            </a:r>
          </a:p>
          <a:p>
            <a:r>
              <a:rPr lang="en-US" sz="1600" dirty="0"/>
              <a:t>users becomes more similar</a:t>
            </a:r>
            <a:endParaRPr lang="en-US" sz="1600" b="1" dirty="0"/>
          </a:p>
        </p:txBody>
      </p:sp>
      <p:sp>
        <p:nvSpPr>
          <p:cNvPr id="299" name="Text Placeholder 298"/>
          <p:cNvSpPr>
            <a:spLocks noGrp="1"/>
          </p:cNvSpPr>
          <p:nvPr>
            <p:ph type="body" sz="quarter" idx="11"/>
          </p:nvPr>
        </p:nvSpPr>
        <p:spPr>
          <a:xfrm>
            <a:off x="608842" y="2548231"/>
            <a:ext cx="6699250" cy="597961"/>
          </a:xfrm>
        </p:spPr>
        <p:txBody>
          <a:bodyPr/>
          <a:lstStyle/>
          <a:p>
            <a:r>
              <a:rPr lang="en-US" sz="3200" dirty="0"/>
              <a:t>Why?</a:t>
            </a:r>
          </a:p>
        </p:txBody>
      </p:sp>
      <p:sp>
        <p:nvSpPr>
          <p:cNvPr id="302" name="Text Placeholder 301"/>
          <p:cNvSpPr>
            <a:spLocks noGrp="1"/>
          </p:cNvSpPr>
          <p:nvPr>
            <p:ph type="body" sz="quarter" idx="19"/>
          </p:nvPr>
        </p:nvSpPr>
        <p:spPr>
          <a:xfrm>
            <a:off x="605666" y="7494895"/>
            <a:ext cx="4691008" cy="2156171"/>
          </a:xfrm>
        </p:spPr>
        <p:txBody>
          <a:bodyPr/>
          <a:lstStyle/>
          <a:p>
            <a:pPr marL="285750" indent="-285750">
              <a:buFont typeface="Arial" panose="020B0604020202020204" pitchFamily="34" charset="0"/>
              <a:buChar char="•"/>
            </a:pPr>
            <a:r>
              <a:rPr lang="en-US" sz="1600" b="1" dirty="0"/>
              <a:t>Items </a:t>
            </a:r>
            <a:r>
              <a:rPr lang="en-US" sz="1600" dirty="0"/>
              <a:t>are</a:t>
            </a:r>
            <a:r>
              <a:rPr lang="en-US" sz="1600" b="1" dirty="0"/>
              <a:t> </a:t>
            </a:r>
            <a:r>
              <a:rPr lang="en-US" sz="1600" dirty="0"/>
              <a:t>consumed sequentially. Large set to choose from, but only a small fraction can be consumed</a:t>
            </a:r>
          </a:p>
          <a:p>
            <a:pPr marL="285750" indent="-285750">
              <a:buFont typeface="Arial" panose="020B0604020202020204" pitchFamily="34" charset="0"/>
              <a:buChar char="•"/>
            </a:pPr>
            <a:r>
              <a:rPr lang="en-US" sz="1600" b="1" dirty="0"/>
              <a:t>Uncertainty </a:t>
            </a:r>
            <a:r>
              <a:rPr lang="en-US" sz="1600" dirty="0"/>
              <a:t>about how well an item is liked before consumption</a:t>
            </a:r>
          </a:p>
          <a:p>
            <a:pPr marL="285750" indent="-285750">
              <a:buFont typeface="Arial" panose="020B0604020202020204" pitchFamily="34" charset="0"/>
              <a:buChar char="•"/>
            </a:pPr>
            <a:r>
              <a:rPr lang="en-US" sz="1600" b="1" dirty="0"/>
              <a:t>User beliefs </a:t>
            </a:r>
            <a:r>
              <a:rPr lang="en-US" sz="1600" dirty="0"/>
              <a:t>change after an item is consumed</a:t>
            </a:r>
          </a:p>
          <a:p>
            <a:pPr marL="285750" indent="-285750">
              <a:buFont typeface="Arial" panose="020B0604020202020204" pitchFamily="34" charset="0"/>
              <a:buChar char="•"/>
            </a:pPr>
            <a:r>
              <a:rPr lang="en-US" sz="1600" b="1" dirty="0"/>
              <a:t>Recommendation </a:t>
            </a:r>
            <a:r>
              <a:rPr lang="en-US" sz="1600" dirty="0"/>
              <a:t>provides </a:t>
            </a:r>
            <a:r>
              <a:rPr lang="en-US" sz="1600" b="1" dirty="0"/>
              <a:t>information</a:t>
            </a:r>
          </a:p>
        </p:txBody>
      </p:sp>
      <p:sp>
        <p:nvSpPr>
          <p:cNvPr id="303" name="Text Placeholder 302"/>
          <p:cNvSpPr>
            <a:spLocks noGrp="1"/>
          </p:cNvSpPr>
          <p:nvPr>
            <p:ph type="body" sz="quarter" idx="20"/>
          </p:nvPr>
        </p:nvSpPr>
        <p:spPr>
          <a:xfrm>
            <a:off x="610958" y="6919530"/>
            <a:ext cx="6700308" cy="597961"/>
          </a:xfrm>
        </p:spPr>
        <p:txBody>
          <a:bodyPr/>
          <a:lstStyle/>
          <a:p>
            <a:r>
              <a:rPr lang="en-US" sz="3200" dirty="0"/>
              <a:t>Model (components)</a:t>
            </a:r>
          </a:p>
        </p:txBody>
      </p:sp>
      <p:sp>
        <p:nvSpPr>
          <p:cNvPr id="304" name="Text Placeholder 303"/>
          <p:cNvSpPr>
            <a:spLocks noGrp="1"/>
          </p:cNvSpPr>
          <p:nvPr>
            <p:ph type="body" sz="quarter" idx="21"/>
          </p:nvPr>
        </p:nvSpPr>
        <p:spPr>
          <a:xfrm>
            <a:off x="7724776" y="2736173"/>
            <a:ext cx="13813365" cy="477252"/>
          </a:xfrm>
        </p:spPr>
        <p:txBody>
          <a:bodyPr/>
          <a:lstStyle/>
          <a:p>
            <a:endParaRPr lang="en-US" sz="1387"/>
          </a:p>
        </p:txBody>
      </p:sp>
      <p:sp>
        <p:nvSpPr>
          <p:cNvPr id="305" name="Text Placeholder 304"/>
          <p:cNvSpPr>
            <a:spLocks noGrp="1"/>
          </p:cNvSpPr>
          <p:nvPr>
            <p:ph type="body" sz="quarter" idx="22"/>
          </p:nvPr>
        </p:nvSpPr>
        <p:spPr/>
        <p:txBody>
          <a:bodyPr/>
          <a:lstStyle/>
          <a:p>
            <a:endParaRPr lang="en-US" dirty="0"/>
          </a:p>
        </p:txBody>
      </p:sp>
      <p:sp>
        <p:nvSpPr>
          <p:cNvPr id="306" name="Text Placeholder 305"/>
          <p:cNvSpPr>
            <a:spLocks noGrp="1"/>
          </p:cNvSpPr>
          <p:nvPr>
            <p:ph type="body" sz="quarter" idx="23"/>
          </p:nvPr>
        </p:nvSpPr>
        <p:spPr>
          <a:xfrm>
            <a:off x="7724776" y="11171876"/>
            <a:ext cx="13813366" cy="477252"/>
          </a:xfrm>
        </p:spPr>
        <p:txBody>
          <a:bodyPr/>
          <a:lstStyle/>
          <a:p>
            <a:endParaRPr lang="en-US" sz="1387"/>
          </a:p>
        </p:txBody>
      </p:sp>
      <p:sp>
        <p:nvSpPr>
          <p:cNvPr id="307" name="Text Placeholder 306"/>
          <p:cNvSpPr>
            <a:spLocks noGrp="1"/>
          </p:cNvSpPr>
          <p:nvPr>
            <p:ph type="body" sz="quarter" idx="24"/>
          </p:nvPr>
        </p:nvSpPr>
        <p:spPr/>
        <p:txBody>
          <a:bodyPr/>
          <a:lstStyle/>
          <a:p>
            <a:endParaRPr lang="en-US"/>
          </a:p>
        </p:txBody>
      </p:sp>
      <p:sp>
        <p:nvSpPr>
          <p:cNvPr id="308" name="Text Placeholder 307"/>
          <p:cNvSpPr>
            <a:spLocks noGrp="1"/>
          </p:cNvSpPr>
          <p:nvPr>
            <p:ph type="body" sz="quarter" idx="25"/>
          </p:nvPr>
        </p:nvSpPr>
        <p:spPr/>
        <p:txBody>
          <a:bodyPr/>
          <a:lstStyle/>
          <a:p>
            <a:endParaRPr lang="en-US"/>
          </a:p>
        </p:txBody>
      </p:sp>
      <p:sp>
        <p:nvSpPr>
          <p:cNvPr id="309" name="Text Placeholder 308"/>
          <p:cNvSpPr>
            <a:spLocks noGrp="1"/>
          </p:cNvSpPr>
          <p:nvPr>
            <p:ph type="body" sz="quarter" idx="26"/>
          </p:nvPr>
        </p:nvSpPr>
        <p:spPr>
          <a:xfrm>
            <a:off x="21973955" y="2740406"/>
            <a:ext cx="6698012" cy="477252"/>
          </a:xfrm>
        </p:spPr>
        <p:txBody>
          <a:bodyPr/>
          <a:lstStyle/>
          <a:p>
            <a:endParaRPr lang="en-US" sz="1387" dirty="0"/>
          </a:p>
        </p:txBody>
      </p:sp>
      <p:sp>
        <p:nvSpPr>
          <p:cNvPr id="310" name="Text Placeholder 309"/>
          <p:cNvSpPr>
            <a:spLocks noGrp="1"/>
          </p:cNvSpPr>
          <p:nvPr>
            <p:ph type="body" sz="quarter" idx="27"/>
          </p:nvPr>
        </p:nvSpPr>
        <p:spPr/>
        <p:txBody>
          <a:bodyPr/>
          <a:lstStyle/>
          <a:p>
            <a:endParaRPr lang="en-US"/>
          </a:p>
        </p:txBody>
      </p:sp>
      <p:sp>
        <p:nvSpPr>
          <p:cNvPr id="311" name="Text Placeholder 310"/>
          <p:cNvSpPr>
            <a:spLocks noGrp="1"/>
          </p:cNvSpPr>
          <p:nvPr>
            <p:ph type="body" sz="quarter" idx="28"/>
          </p:nvPr>
        </p:nvSpPr>
        <p:spPr>
          <a:xfrm>
            <a:off x="21972279" y="7544139"/>
            <a:ext cx="6701366" cy="477252"/>
          </a:xfrm>
        </p:spPr>
        <p:txBody>
          <a:bodyPr/>
          <a:lstStyle/>
          <a:p>
            <a:endParaRPr lang="en-US" sz="1387"/>
          </a:p>
        </p:txBody>
      </p:sp>
      <p:sp>
        <p:nvSpPr>
          <p:cNvPr id="312" name="Text Placeholder 311"/>
          <p:cNvSpPr>
            <a:spLocks noGrp="1"/>
          </p:cNvSpPr>
          <p:nvPr>
            <p:ph type="body" sz="quarter" idx="29"/>
          </p:nvPr>
        </p:nvSpPr>
        <p:spPr/>
        <p:txBody>
          <a:bodyPr/>
          <a:lstStyle/>
          <a:p>
            <a:endParaRPr lang="en-US"/>
          </a:p>
        </p:txBody>
      </p:sp>
      <p:sp>
        <p:nvSpPr>
          <p:cNvPr id="313" name="Text Placeholder 312"/>
          <p:cNvSpPr>
            <a:spLocks noGrp="1"/>
          </p:cNvSpPr>
          <p:nvPr>
            <p:ph type="body" sz="quarter" idx="30"/>
          </p:nvPr>
        </p:nvSpPr>
        <p:spPr>
          <a:xfrm>
            <a:off x="21972279" y="13627693"/>
            <a:ext cx="6701366" cy="477252"/>
          </a:xfrm>
        </p:spPr>
        <p:txBody>
          <a:bodyPr/>
          <a:lstStyle/>
          <a:p>
            <a:endParaRPr lang="en-US" sz="1387"/>
          </a:p>
        </p:txBody>
      </p:sp>
      <p:sp>
        <p:nvSpPr>
          <p:cNvPr id="351" name="Text Placeholder 350"/>
          <p:cNvSpPr>
            <a:spLocks noGrp="1"/>
          </p:cNvSpPr>
          <p:nvPr>
            <p:ph type="body" sz="quarter" idx="150"/>
          </p:nvPr>
        </p:nvSpPr>
        <p:spPr/>
        <p:txBody>
          <a:bodyPr>
            <a:normAutofit fontScale="92500" lnSpcReduction="10000"/>
          </a:bodyPr>
          <a:lstStyle/>
          <a:p>
            <a:r>
              <a:rPr lang="en-US" dirty="0">
                <a:solidFill>
                  <a:schemeClr val="accent5">
                    <a:lumMod val="50000"/>
                  </a:schemeClr>
                </a:solidFill>
              </a:rPr>
              <a:t>User Decision-Making and Recommender Systems</a:t>
            </a:r>
          </a:p>
        </p:txBody>
      </p:sp>
      <p:sp>
        <p:nvSpPr>
          <p:cNvPr id="352" name="Text Placeholder 351"/>
          <p:cNvSpPr>
            <a:spLocks noGrp="1"/>
          </p:cNvSpPr>
          <p:nvPr>
            <p:ph type="body" sz="quarter" idx="184"/>
          </p:nvPr>
        </p:nvSpPr>
        <p:spPr/>
        <p:txBody>
          <a:bodyPr/>
          <a:lstStyle/>
          <a:p>
            <a:r>
              <a:rPr lang="en-US" dirty="0"/>
              <a:t>Paul van </a:t>
            </a:r>
            <a:r>
              <a:rPr lang="en-US" dirty="0" err="1"/>
              <a:t>Laer</a:t>
            </a:r>
            <a:r>
              <a:rPr lang="en-US" dirty="0"/>
              <a:t> &amp; Daniëlle Jongstra</a:t>
            </a:r>
          </a:p>
          <a:p>
            <a:endParaRPr lang="en-US" dirty="0">
              <a:solidFill>
                <a:schemeClr val="accent5">
                  <a:lumMod val="50000"/>
                </a:schemeClr>
              </a:solidFill>
            </a:endParaRPr>
          </a:p>
        </p:txBody>
      </p:sp>
      <p:sp>
        <p:nvSpPr>
          <p:cNvPr id="353" name="Text Placeholder 352"/>
          <p:cNvSpPr>
            <a:spLocks noGrp="1"/>
          </p:cNvSpPr>
          <p:nvPr>
            <p:ph type="body" sz="quarter" idx="185"/>
          </p:nvPr>
        </p:nvSpPr>
        <p:spPr/>
        <p:txBody>
          <a:bodyPr>
            <a:normAutofit lnSpcReduction="10000"/>
          </a:bodyPr>
          <a:lstStyle/>
          <a:p>
            <a:r>
              <a:rPr lang="en-US" b="1" dirty="0">
                <a:solidFill>
                  <a:schemeClr val="accent5">
                    <a:lumMod val="50000"/>
                  </a:schemeClr>
                </a:solidFill>
              </a:rPr>
              <a:t>Deconstructing the Filter </a:t>
            </a:r>
            <a:r>
              <a:rPr lang="en-US" dirty="0"/>
              <a:t>B</a:t>
            </a:r>
            <a:r>
              <a:rPr lang="en-US" b="1" dirty="0">
                <a:solidFill>
                  <a:schemeClr val="accent5">
                    <a:lumMod val="50000"/>
                  </a:schemeClr>
                </a:solidFill>
              </a:rPr>
              <a:t>ubble</a:t>
            </a:r>
          </a:p>
        </p:txBody>
      </p:sp>
      <p:pic>
        <p:nvPicPr>
          <p:cNvPr id="2" name="Afbeelding 1">
            <a:extLst>
              <a:ext uri="{FF2B5EF4-FFF2-40B4-BE49-F238E27FC236}">
                <a16:creationId xmlns:a16="http://schemas.microsoft.com/office/drawing/2014/main" id="{A22B559F-FC55-4829-8E93-30AAE5605DF3}"/>
              </a:ext>
            </a:extLst>
          </p:cNvPr>
          <p:cNvPicPr>
            <a:picLocks noChangeAspect="1"/>
          </p:cNvPicPr>
          <p:nvPr/>
        </p:nvPicPr>
        <p:blipFill>
          <a:blip r:embed="rId3"/>
          <a:stretch>
            <a:fillRect/>
          </a:stretch>
        </p:blipFill>
        <p:spPr>
          <a:xfrm>
            <a:off x="4633423" y="3792386"/>
            <a:ext cx="2413806" cy="1811742"/>
          </a:xfrm>
          <a:prstGeom prst="rect">
            <a:avLst/>
          </a:prstGeom>
        </p:spPr>
      </p:pic>
      <p:pic>
        <p:nvPicPr>
          <p:cNvPr id="4" name="Graphic 3">
            <a:extLst>
              <a:ext uri="{FF2B5EF4-FFF2-40B4-BE49-F238E27FC236}">
                <a16:creationId xmlns:a16="http://schemas.microsoft.com/office/drawing/2014/main" id="{0D8E7B98-4C37-4022-B108-4D6975C166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48530" y="8229600"/>
            <a:ext cx="581025" cy="581025"/>
          </a:xfrm>
          <a:prstGeom prst="rect">
            <a:avLst/>
          </a:prstGeom>
        </p:spPr>
      </p:pic>
      <p:sp>
        <p:nvSpPr>
          <p:cNvPr id="30" name="Ovaal 29">
            <a:extLst>
              <a:ext uri="{FF2B5EF4-FFF2-40B4-BE49-F238E27FC236}">
                <a16:creationId xmlns:a16="http://schemas.microsoft.com/office/drawing/2014/main" id="{4E08947B-C9E1-46E3-9D1F-B42509B08A18}"/>
              </a:ext>
            </a:extLst>
          </p:cNvPr>
          <p:cNvSpPr/>
          <p:nvPr/>
        </p:nvSpPr>
        <p:spPr>
          <a:xfrm flipH="1">
            <a:off x="8769507" y="9223230"/>
            <a:ext cx="114299"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al 30">
            <a:extLst>
              <a:ext uri="{FF2B5EF4-FFF2-40B4-BE49-F238E27FC236}">
                <a16:creationId xmlns:a16="http://schemas.microsoft.com/office/drawing/2014/main" id="{1E7EE2CA-8CF2-4E59-BA4A-CC73B70E7F67}"/>
              </a:ext>
            </a:extLst>
          </p:cNvPr>
          <p:cNvSpPr/>
          <p:nvPr/>
        </p:nvSpPr>
        <p:spPr>
          <a:xfrm flipH="1">
            <a:off x="8758079" y="9395238"/>
            <a:ext cx="114299"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al 31">
            <a:extLst>
              <a:ext uri="{FF2B5EF4-FFF2-40B4-BE49-F238E27FC236}">
                <a16:creationId xmlns:a16="http://schemas.microsoft.com/office/drawing/2014/main" id="{B04D51B5-D5B0-4A8F-A5E8-00F76E1C9E90}"/>
              </a:ext>
            </a:extLst>
          </p:cNvPr>
          <p:cNvSpPr/>
          <p:nvPr/>
        </p:nvSpPr>
        <p:spPr>
          <a:xfrm flipH="1">
            <a:off x="8758079" y="9567246"/>
            <a:ext cx="114299"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al 32">
            <a:extLst>
              <a:ext uri="{FF2B5EF4-FFF2-40B4-BE49-F238E27FC236}">
                <a16:creationId xmlns:a16="http://schemas.microsoft.com/office/drawing/2014/main" id="{0443520E-A41B-4936-8780-44B4DC65C2F5}"/>
              </a:ext>
            </a:extLst>
          </p:cNvPr>
          <p:cNvSpPr/>
          <p:nvPr/>
        </p:nvSpPr>
        <p:spPr>
          <a:xfrm flipH="1">
            <a:off x="8769507" y="9739254"/>
            <a:ext cx="114299"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al 33">
            <a:extLst>
              <a:ext uri="{FF2B5EF4-FFF2-40B4-BE49-F238E27FC236}">
                <a16:creationId xmlns:a16="http://schemas.microsoft.com/office/drawing/2014/main" id="{FF7436B7-2908-4051-A6EC-C240C527C8F2}"/>
              </a:ext>
            </a:extLst>
          </p:cNvPr>
          <p:cNvSpPr/>
          <p:nvPr/>
        </p:nvSpPr>
        <p:spPr>
          <a:xfrm flipH="1">
            <a:off x="8758079" y="9911262"/>
            <a:ext cx="114299"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al 34">
            <a:extLst>
              <a:ext uri="{FF2B5EF4-FFF2-40B4-BE49-F238E27FC236}">
                <a16:creationId xmlns:a16="http://schemas.microsoft.com/office/drawing/2014/main" id="{6A8F6D18-E406-4316-9BAA-D07C184C6B0C}"/>
              </a:ext>
            </a:extLst>
          </p:cNvPr>
          <p:cNvSpPr/>
          <p:nvPr/>
        </p:nvSpPr>
        <p:spPr>
          <a:xfrm flipH="1">
            <a:off x="8758079" y="10083270"/>
            <a:ext cx="114299" cy="838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36" name="Ovaal 35">
            <a:extLst>
              <a:ext uri="{FF2B5EF4-FFF2-40B4-BE49-F238E27FC236}">
                <a16:creationId xmlns:a16="http://schemas.microsoft.com/office/drawing/2014/main" id="{1D12C459-8C86-45C6-BFAB-E5BA4A34B815}"/>
              </a:ext>
            </a:extLst>
          </p:cNvPr>
          <p:cNvSpPr/>
          <p:nvPr/>
        </p:nvSpPr>
        <p:spPr>
          <a:xfrm flipH="1">
            <a:off x="8758078" y="10255278"/>
            <a:ext cx="114299"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al 36">
            <a:extLst>
              <a:ext uri="{FF2B5EF4-FFF2-40B4-BE49-F238E27FC236}">
                <a16:creationId xmlns:a16="http://schemas.microsoft.com/office/drawing/2014/main" id="{9234050F-999B-4BEC-BE43-FE54B5232FD9}"/>
              </a:ext>
            </a:extLst>
          </p:cNvPr>
          <p:cNvSpPr/>
          <p:nvPr/>
        </p:nvSpPr>
        <p:spPr>
          <a:xfrm flipH="1">
            <a:off x="9033853" y="9223230"/>
            <a:ext cx="114299"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al 37">
            <a:extLst>
              <a:ext uri="{FF2B5EF4-FFF2-40B4-BE49-F238E27FC236}">
                <a16:creationId xmlns:a16="http://schemas.microsoft.com/office/drawing/2014/main" id="{582BB6EA-963C-4ACC-95FE-D584B8024444}"/>
              </a:ext>
            </a:extLst>
          </p:cNvPr>
          <p:cNvSpPr/>
          <p:nvPr/>
        </p:nvSpPr>
        <p:spPr>
          <a:xfrm flipH="1">
            <a:off x="9022425" y="9395238"/>
            <a:ext cx="114299" cy="838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39" name="Ovaal 38">
            <a:extLst>
              <a:ext uri="{FF2B5EF4-FFF2-40B4-BE49-F238E27FC236}">
                <a16:creationId xmlns:a16="http://schemas.microsoft.com/office/drawing/2014/main" id="{1446A160-DCE7-4AD3-83CC-CADBE0A54B61}"/>
              </a:ext>
            </a:extLst>
          </p:cNvPr>
          <p:cNvSpPr/>
          <p:nvPr/>
        </p:nvSpPr>
        <p:spPr>
          <a:xfrm flipH="1">
            <a:off x="9022425" y="9567246"/>
            <a:ext cx="114299"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al 39">
            <a:extLst>
              <a:ext uri="{FF2B5EF4-FFF2-40B4-BE49-F238E27FC236}">
                <a16:creationId xmlns:a16="http://schemas.microsoft.com/office/drawing/2014/main" id="{CBBD2CF8-6931-4AFA-AB4B-D4C6EDEBA2DD}"/>
              </a:ext>
            </a:extLst>
          </p:cNvPr>
          <p:cNvSpPr/>
          <p:nvPr/>
        </p:nvSpPr>
        <p:spPr>
          <a:xfrm flipH="1">
            <a:off x="9033853" y="9739254"/>
            <a:ext cx="114299"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al 40">
            <a:extLst>
              <a:ext uri="{FF2B5EF4-FFF2-40B4-BE49-F238E27FC236}">
                <a16:creationId xmlns:a16="http://schemas.microsoft.com/office/drawing/2014/main" id="{4200627D-C487-43ED-9C5B-12F722ECF45D}"/>
              </a:ext>
            </a:extLst>
          </p:cNvPr>
          <p:cNvSpPr/>
          <p:nvPr/>
        </p:nvSpPr>
        <p:spPr>
          <a:xfrm flipH="1">
            <a:off x="9022425" y="9911262"/>
            <a:ext cx="114299"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al 41">
            <a:extLst>
              <a:ext uri="{FF2B5EF4-FFF2-40B4-BE49-F238E27FC236}">
                <a16:creationId xmlns:a16="http://schemas.microsoft.com/office/drawing/2014/main" id="{1F470204-73CB-4ECC-96AC-AAED0D9426B3}"/>
              </a:ext>
            </a:extLst>
          </p:cNvPr>
          <p:cNvSpPr/>
          <p:nvPr/>
        </p:nvSpPr>
        <p:spPr>
          <a:xfrm flipH="1">
            <a:off x="9022425" y="10083270"/>
            <a:ext cx="114299"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al 42">
            <a:extLst>
              <a:ext uri="{FF2B5EF4-FFF2-40B4-BE49-F238E27FC236}">
                <a16:creationId xmlns:a16="http://schemas.microsoft.com/office/drawing/2014/main" id="{5165FACB-CAEB-4E2F-8FE3-F05B06C75D10}"/>
              </a:ext>
            </a:extLst>
          </p:cNvPr>
          <p:cNvSpPr/>
          <p:nvPr/>
        </p:nvSpPr>
        <p:spPr>
          <a:xfrm flipH="1">
            <a:off x="9022424" y="10255278"/>
            <a:ext cx="114299"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al 45">
            <a:extLst>
              <a:ext uri="{FF2B5EF4-FFF2-40B4-BE49-F238E27FC236}">
                <a16:creationId xmlns:a16="http://schemas.microsoft.com/office/drawing/2014/main" id="{1F8E7A6A-0AF7-4499-ADB2-9546F8B57D69}"/>
              </a:ext>
            </a:extLst>
          </p:cNvPr>
          <p:cNvSpPr/>
          <p:nvPr/>
        </p:nvSpPr>
        <p:spPr>
          <a:xfrm flipH="1">
            <a:off x="5456328" y="8190575"/>
            <a:ext cx="114299"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al 47">
            <a:extLst>
              <a:ext uri="{FF2B5EF4-FFF2-40B4-BE49-F238E27FC236}">
                <a16:creationId xmlns:a16="http://schemas.microsoft.com/office/drawing/2014/main" id="{6CC4930E-1812-4D4A-838E-8FF2D8C0962D}"/>
              </a:ext>
            </a:extLst>
          </p:cNvPr>
          <p:cNvSpPr/>
          <p:nvPr/>
        </p:nvSpPr>
        <p:spPr>
          <a:xfrm flipH="1">
            <a:off x="5446722" y="8481087"/>
            <a:ext cx="114299"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al 48">
            <a:extLst>
              <a:ext uri="{FF2B5EF4-FFF2-40B4-BE49-F238E27FC236}">
                <a16:creationId xmlns:a16="http://schemas.microsoft.com/office/drawing/2014/main" id="{FFD0BB83-D131-4632-8D7B-998A63592BD6}"/>
              </a:ext>
            </a:extLst>
          </p:cNvPr>
          <p:cNvSpPr/>
          <p:nvPr/>
        </p:nvSpPr>
        <p:spPr>
          <a:xfrm flipH="1">
            <a:off x="5446721" y="8771600"/>
            <a:ext cx="114299"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al 49">
            <a:extLst>
              <a:ext uri="{FF2B5EF4-FFF2-40B4-BE49-F238E27FC236}">
                <a16:creationId xmlns:a16="http://schemas.microsoft.com/office/drawing/2014/main" id="{72475395-8FB8-4795-BFFD-F2A1DD1D7A1E}"/>
              </a:ext>
            </a:extLst>
          </p:cNvPr>
          <p:cNvSpPr/>
          <p:nvPr/>
        </p:nvSpPr>
        <p:spPr>
          <a:xfrm flipH="1">
            <a:off x="9265484" y="10255278"/>
            <a:ext cx="114299" cy="83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al 52">
            <a:extLst>
              <a:ext uri="{FF2B5EF4-FFF2-40B4-BE49-F238E27FC236}">
                <a16:creationId xmlns:a16="http://schemas.microsoft.com/office/drawing/2014/main" id="{C9ACF254-2E9E-456E-B28E-429077210882}"/>
              </a:ext>
            </a:extLst>
          </p:cNvPr>
          <p:cNvSpPr/>
          <p:nvPr/>
        </p:nvSpPr>
        <p:spPr>
          <a:xfrm flipH="1">
            <a:off x="6824070" y="8190575"/>
            <a:ext cx="114299" cy="83820"/>
          </a:xfrm>
          <a:prstGeom prst="ellipse">
            <a:avLst/>
          </a:prstGeom>
          <a:solidFill>
            <a:srgbClr val="00B050"/>
          </a:solid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54" name="Ovaal 53">
            <a:extLst>
              <a:ext uri="{FF2B5EF4-FFF2-40B4-BE49-F238E27FC236}">
                <a16:creationId xmlns:a16="http://schemas.microsoft.com/office/drawing/2014/main" id="{518FE016-74ED-4ADE-934E-DDA7129B7034}"/>
              </a:ext>
            </a:extLst>
          </p:cNvPr>
          <p:cNvSpPr/>
          <p:nvPr/>
        </p:nvSpPr>
        <p:spPr>
          <a:xfrm flipH="1">
            <a:off x="6814464" y="8481087"/>
            <a:ext cx="114299" cy="83820"/>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al 54">
            <a:extLst>
              <a:ext uri="{FF2B5EF4-FFF2-40B4-BE49-F238E27FC236}">
                <a16:creationId xmlns:a16="http://schemas.microsoft.com/office/drawing/2014/main" id="{E8AC79FB-990E-4DD8-A91D-32CCF6036EF0}"/>
              </a:ext>
            </a:extLst>
          </p:cNvPr>
          <p:cNvSpPr/>
          <p:nvPr/>
        </p:nvSpPr>
        <p:spPr>
          <a:xfrm flipH="1">
            <a:off x="6814463" y="8771600"/>
            <a:ext cx="114299" cy="83820"/>
          </a:xfrm>
          <a:prstGeom prst="ellipse">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Pijl: rechts 7">
            <a:extLst>
              <a:ext uri="{FF2B5EF4-FFF2-40B4-BE49-F238E27FC236}">
                <a16:creationId xmlns:a16="http://schemas.microsoft.com/office/drawing/2014/main" id="{430D4329-269B-4992-8AC4-CD083F55FDEB}"/>
              </a:ext>
            </a:extLst>
          </p:cNvPr>
          <p:cNvSpPr/>
          <p:nvPr/>
        </p:nvSpPr>
        <p:spPr>
          <a:xfrm>
            <a:off x="5818758" y="8087229"/>
            <a:ext cx="757180" cy="206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kstvak 8">
            <a:extLst>
              <a:ext uri="{FF2B5EF4-FFF2-40B4-BE49-F238E27FC236}">
                <a16:creationId xmlns:a16="http://schemas.microsoft.com/office/drawing/2014/main" id="{CBAA7FCF-F1FC-4D3C-95E2-C6F8E1C4C096}"/>
              </a:ext>
            </a:extLst>
          </p:cNvPr>
          <p:cNvSpPr txBox="1"/>
          <p:nvPr/>
        </p:nvSpPr>
        <p:spPr>
          <a:xfrm>
            <a:off x="5601003" y="7754766"/>
            <a:ext cx="1270609" cy="307777"/>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consumption</a:t>
            </a:r>
          </a:p>
        </p:txBody>
      </p:sp>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3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Wide Center">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1722</TotalTime>
  <Words>94</Words>
  <Application>Microsoft Office PowerPoint</Application>
  <PresentationFormat>Aangepast</PresentationFormat>
  <Paragraphs>18</Paragraphs>
  <Slides>1</Slides>
  <Notes>1</Notes>
  <HiddenSlides>0</HiddenSlides>
  <MMClips>0</MMClips>
  <ScaleCrop>false</ScaleCrop>
  <HeadingPairs>
    <vt:vector size="6" baseType="variant">
      <vt:variant>
        <vt:lpstr>Gebruikte lettertypen</vt:lpstr>
      </vt:variant>
      <vt:variant>
        <vt:i4>5</vt:i4>
      </vt:variant>
      <vt:variant>
        <vt:lpstr>Thema</vt:lpstr>
      </vt:variant>
      <vt:variant>
        <vt:i4>4</vt:i4>
      </vt:variant>
      <vt:variant>
        <vt:lpstr>Diatitels</vt:lpstr>
      </vt:variant>
      <vt:variant>
        <vt:i4>1</vt:i4>
      </vt:variant>
    </vt:vector>
  </HeadingPairs>
  <TitlesOfParts>
    <vt:vector size="10" baseType="lpstr">
      <vt:lpstr>Arial</vt:lpstr>
      <vt:lpstr>Arial Black</vt:lpstr>
      <vt:lpstr>Calibri</vt:lpstr>
      <vt:lpstr>Times New Roman</vt:lpstr>
      <vt:lpstr>Trebuchet MS</vt:lpstr>
      <vt:lpstr>PosterPresentations.com-36x60-Template</vt:lpstr>
      <vt:lpstr>Without Quick Guides</vt:lpstr>
      <vt:lpstr>3 Columns</vt:lpstr>
      <vt:lpstr>Wide Center</vt:lpstr>
      <vt:lpstr>PowerPoint-presentatie</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Affiena DJ</cp:lastModifiedBy>
  <cp:revision>54</cp:revision>
  <dcterms:created xsi:type="dcterms:W3CDTF">2012-02-06T18:46:22Z</dcterms:created>
  <dcterms:modified xsi:type="dcterms:W3CDTF">2021-05-12T20:47:54Z</dcterms:modified>
</cp:coreProperties>
</file>