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Affiena DJ" initials="AD" lastIdx="1" clrIdx="4">
    <p:extLst>
      <p:ext uri="{19B8F6BF-5375-455C-9EA6-DF929625EA0E}">
        <p15:presenceInfo xmlns:p15="http://schemas.microsoft.com/office/powerpoint/2012/main" userId="dd8033e5683609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varScale="1">
        <p:scale>
          <a:sx n="35" d="100"/>
          <a:sy n="35" d="100"/>
        </p:scale>
        <p:origin x="1339" y="48"/>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‹nr.›</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sp>
        <p:nvSpPr>
          <p:cNvPr id="43" name="Rounded Rectangle 42"/>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4" name="Straight Connector 43"/>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94727"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7708070"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14821413"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21934755"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4" name="Table 13">
            <a:extLst>
              <a:ext uri="{FF2B5EF4-FFF2-40B4-BE49-F238E27FC236}">
                <a16:creationId xmlns:a16="http://schemas.microsoft.com/office/drawing/2014/main" id="{722F9E8B-4AE2-FB47-A39D-544C52298399}"/>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16923C06-BF09-144D-800D-2798D4E11CD7}"/>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sp>
        <p:nvSpPr>
          <p:cNvPr id="43" name="Rounded Rectangle 42"/>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4" name="Straight Connector 43"/>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94727"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7708070"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14821413"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21934755"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3" name="Straight Connector 42"/>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94727"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10098158"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9601588"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Text Box 14"/>
          <p:cNvSpPr txBox="1">
            <a:spLocks noChangeArrowheads="1"/>
          </p:cNvSpPr>
          <p:nvPr userDrawn="1"/>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graphicFrame>
        <p:nvGraphicFramePr>
          <p:cNvPr id="13" name="Table 12">
            <a:extLst>
              <a:ext uri="{FF2B5EF4-FFF2-40B4-BE49-F238E27FC236}">
                <a16:creationId xmlns:a16="http://schemas.microsoft.com/office/drawing/2014/main" id="{45992AB8-28AA-AE46-AF86-1B961C715DDF}"/>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DC4217D6-123B-5843-846D-963ADF01CCE3}"/>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38" name="Straight Connector 37"/>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94727" y="2624507"/>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7700195" y="2624507"/>
            <a:ext cx="13879916"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21945600" y="2624507"/>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Text Box 14"/>
          <p:cNvSpPr txBox="1">
            <a:spLocks noChangeArrowheads="1"/>
          </p:cNvSpPr>
          <p:nvPr userDrawn="1"/>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graphicFrame>
        <p:nvGraphicFramePr>
          <p:cNvPr id="11" name="Table 10">
            <a:extLst>
              <a:ext uri="{FF2B5EF4-FFF2-40B4-BE49-F238E27FC236}">
                <a16:creationId xmlns:a16="http://schemas.microsoft.com/office/drawing/2014/main" id="{9EC037CA-FEF4-9B4D-A4A3-F779F04C72F0}"/>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C6534113-C4F6-094B-B756-8FD0DBAFB44F}"/>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603550" y="3264070"/>
            <a:ext cx="6698012" cy="6523970"/>
          </a:xfrm>
        </p:spPr>
        <p:txBody>
          <a:bodyPr/>
          <a:lstStyle/>
          <a:p>
            <a:r>
              <a:rPr lang="en-US" sz="2000" b="1" dirty="0"/>
              <a:t>Feared Recommender System side effects</a:t>
            </a:r>
          </a:p>
          <a:p>
            <a:endParaRPr lang="en-US" sz="1800" b="1" dirty="0"/>
          </a:p>
          <a:p>
            <a:r>
              <a:rPr lang="en-US" sz="2200" b="1" dirty="0"/>
              <a:t>Filter bubble: </a:t>
            </a:r>
            <a:r>
              <a:rPr lang="en-US" sz="2200" dirty="0"/>
              <a:t>a user gets </a:t>
            </a:r>
          </a:p>
          <a:p>
            <a:r>
              <a:rPr lang="en-US" sz="2200" dirty="0"/>
              <a:t>isolated from a diversity of </a:t>
            </a:r>
          </a:p>
          <a:p>
            <a:r>
              <a:rPr lang="en-US" sz="2200" dirty="0"/>
              <a:t>viewpoints or content</a:t>
            </a:r>
          </a:p>
          <a:p>
            <a:endParaRPr lang="en-US" sz="2200" dirty="0"/>
          </a:p>
          <a:p>
            <a:r>
              <a:rPr lang="en-US" sz="2200" b="1" dirty="0"/>
              <a:t>Homogenization: </a:t>
            </a:r>
            <a:r>
              <a:rPr lang="en-US" sz="2200" dirty="0"/>
              <a:t> the behavior in a group of users becomes more similar</a:t>
            </a:r>
          </a:p>
          <a:p>
            <a:endParaRPr lang="en-US" sz="2200" b="1" dirty="0"/>
          </a:p>
          <a:p>
            <a:r>
              <a:rPr lang="en-US" sz="2200" dirty="0"/>
              <a:t>Key insight: user </a:t>
            </a:r>
            <a:r>
              <a:rPr lang="en-US" sz="2200" b="1" dirty="0"/>
              <a:t>beliefs</a:t>
            </a:r>
            <a:r>
              <a:rPr lang="en-US" sz="2200" dirty="0"/>
              <a:t> drive consumption choices</a:t>
            </a:r>
          </a:p>
          <a:p>
            <a:endParaRPr lang="en-US" sz="2200" dirty="0"/>
          </a:p>
          <a:p>
            <a:endParaRPr lang="en-US" sz="2200" dirty="0"/>
          </a:p>
          <a:p>
            <a:endParaRPr lang="en-US" sz="2200" dirty="0"/>
          </a:p>
          <a:p>
            <a:endParaRPr lang="en-US" sz="2200" dirty="0"/>
          </a:p>
          <a:p>
            <a:endParaRPr lang="en-US" sz="2200" dirty="0"/>
          </a:p>
          <a:p>
            <a:endParaRPr lang="en-US" sz="2200" dirty="0"/>
          </a:p>
        </p:txBody>
      </p:sp>
      <p:sp>
        <p:nvSpPr>
          <p:cNvPr id="299" name="Text Placeholder 298"/>
          <p:cNvSpPr>
            <a:spLocks noGrp="1"/>
          </p:cNvSpPr>
          <p:nvPr>
            <p:ph type="body" sz="quarter" idx="11"/>
          </p:nvPr>
        </p:nvSpPr>
        <p:spPr>
          <a:xfrm>
            <a:off x="608842" y="2548231"/>
            <a:ext cx="6699250" cy="597961"/>
          </a:xfrm>
        </p:spPr>
        <p:txBody>
          <a:bodyPr/>
          <a:lstStyle/>
          <a:p>
            <a:r>
              <a:rPr lang="en-US" sz="3200" dirty="0"/>
              <a:t>Why?</a:t>
            </a:r>
          </a:p>
        </p:txBody>
      </p:sp>
      <p:sp>
        <p:nvSpPr>
          <p:cNvPr id="302" name="Text Placeholder 301"/>
          <p:cNvSpPr>
            <a:spLocks noGrp="1"/>
          </p:cNvSpPr>
          <p:nvPr>
            <p:ph type="body" sz="quarter" idx="19"/>
          </p:nvPr>
        </p:nvSpPr>
        <p:spPr>
          <a:xfrm>
            <a:off x="815513" y="10321626"/>
            <a:ext cx="6604393" cy="3544693"/>
          </a:xfrm>
        </p:spPr>
        <p:txBody>
          <a:bodyPr/>
          <a:lstStyle/>
          <a:p>
            <a:pPr marL="342900" indent="-342900">
              <a:buFont typeface="Arial" panose="020B0604020202020204" pitchFamily="34" charset="0"/>
              <a:buChar char="•"/>
            </a:pPr>
            <a:r>
              <a:rPr lang="en-US" sz="2200" b="1" dirty="0"/>
              <a:t>Recommendation </a:t>
            </a:r>
            <a:r>
              <a:rPr lang="en-US" sz="2200" dirty="0"/>
              <a:t>provides </a:t>
            </a:r>
            <a:r>
              <a:rPr lang="en-US" sz="2200" b="1" dirty="0"/>
              <a:t>information</a:t>
            </a:r>
          </a:p>
          <a:p>
            <a:pPr marL="342900" indent="-342900">
              <a:buFont typeface="Arial" panose="020B0604020202020204" pitchFamily="34" charset="0"/>
              <a:buChar char="•"/>
            </a:pPr>
            <a:r>
              <a:rPr lang="en-US" sz="2200" b="1" dirty="0"/>
              <a:t>Items </a:t>
            </a:r>
            <a:r>
              <a:rPr lang="en-US" sz="2200" dirty="0"/>
              <a:t>are</a:t>
            </a:r>
            <a:r>
              <a:rPr lang="en-US" sz="2200" b="1" dirty="0"/>
              <a:t> </a:t>
            </a:r>
            <a:r>
              <a:rPr lang="en-US" sz="2200" dirty="0"/>
              <a:t>consumed sequentially. Large set to choose from, but only a small fraction can be consumed</a:t>
            </a:r>
          </a:p>
          <a:p>
            <a:pPr marL="285750" indent="-285750">
              <a:buFont typeface="Arial" panose="020B0604020202020204" pitchFamily="34" charset="0"/>
              <a:buChar char="•"/>
            </a:pPr>
            <a:r>
              <a:rPr lang="en-US" sz="2200" b="1" dirty="0"/>
              <a:t>Uncertainty </a:t>
            </a:r>
            <a:r>
              <a:rPr lang="en-US" sz="2200" dirty="0"/>
              <a:t>about how well an item is liked before consumption</a:t>
            </a:r>
          </a:p>
          <a:p>
            <a:pPr marL="1191424" lvl="1" indent="-285750">
              <a:buFont typeface="Arial" panose="020B0604020202020204" pitchFamily="34" charset="0"/>
              <a:buChar char="•"/>
            </a:pPr>
            <a:r>
              <a:rPr lang="en-US" sz="2000" b="1" dirty="0">
                <a:solidFill>
                  <a:schemeClr val="accent5">
                    <a:lumMod val="50000"/>
                  </a:schemeClr>
                </a:solidFill>
                <a:latin typeface="Times New Roman" panose="02020603050405020304" pitchFamily="18" charset="0"/>
                <a:cs typeface="Times New Roman" panose="02020603050405020304" pitchFamily="18" charset="0"/>
              </a:rPr>
              <a:t>Experience goods: </a:t>
            </a:r>
            <a:r>
              <a:rPr lang="en-US" sz="2000" dirty="0">
                <a:solidFill>
                  <a:schemeClr val="accent5">
                    <a:lumMod val="50000"/>
                  </a:schemeClr>
                </a:solidFill>
                <a:latin typeface="Times New Roman" panose="02020603050405020304" pitchFamily="18" charset="0"/>
                <a:cs typeface="Times New Roman" panose="02020603050405020304" pitchFamily="18" charset="0"/>
              </a:rPr>
              <a:t>true value only discovered after consumption</a:t>
            </a:r>
          </a:p>
          <a:p>
            <a:pPr marL="285750" indent="-285750">
              <a:buFont typeface="Arial" panose="020B0604020202020204" pitchFamily="34" charset="0"/>
              <a:buChar char="•"/>
            </a:pPr>
            <a:r>
              <a:rPr lang="en-US" sz="2200" b="1" dirty="0"/>
              <a:t>User beliefs </a:t>
            </a:r>
            <a:r>
              <a:rPr lang="en-US" sz="2200" dirty="0"/>
              <a:t>change after an item is consumed</a:t>
            </a:r>
          </a:p>
          <a:p>
            <a:pPr marL="1191424" lvl="1" indent="-285750">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rPr>
              <a:t>Reveals information about </a:t>
            </a:r>
            <a:r>
              <a:rPr lang="en-US" sz="2000" b="1" dirty="0">
                <a:solidFill>
                  <a:schemeClr val="accent5">
                    <a:lumMod val="50000"/>
                  </a:schemeClr>
                </a:solidFill>
                <a:latin typeface="Times New Roman" panose="02020603050405020304" pitchFamily="18" charset="0"/>
                <a:cs typeface="Times New Roman" panose="02020603050405020304" pitchFamily="18" charset="0"/>
              </a:rPr>
              <a:t>similar items</a:t>
            </a:r>
          </a:p>
        </p:txBody>
      </p:sp>
      <p:sp>
        <p:nvSpPr>
          <p:cNvPr id="303" name="Text Placeholder 302"/>
          <p:cNvSpPr>
            <a:spLocks noGrp="1"/>
          </p:cNvSpPr>
          <p:nvPr>
            <p:ph type="body" sz="quarter" idx="20"/>
          </p:nvPr>
        </p:nvSpPr>
        <p:spPr>
          <a:xfrm>
            <a:off x="607784" y="9776508"/>
            <a:ext cx="6700308" cy="597961"/>
          </a:xfrm>
        </p:spPr>
        <p:txBody>
          <a:bodyPr/>
          <a:lstStyle/>
          <a:p>
            <a:r>
              <a:rPr lang="en-US" sz="3200" dirty="0"/>
              <a:t>Components</a:t>
            </a:r>
          </a:p>
        </p:txBody>
      </p:sp>
      <p:sp>
        <p:nvSpPr>
          <p:cNvPr id="304" name="Text Placeholder 303"/>
          <p:cNvSpPr>
            <a:spLocks noGrp="1"/>
          </p:cNvSpPr>
          <p:nvPr>
            <p:ph type="body" sz="quarter" idx="21"/>
          </p:nvPr>
        </p:nvSpPr>
        <p:spPr>
          <a:xfrm>
            <a:off x="7730238" y="3281096"/>
            <a:ext cx="13813365" cy="477252"/>
          </a:xfrm>
        </p:spPr>
        <p:txBody>
          <a:bodyPr/>
          <a:lstStyle/>
          <a:p>
            <a:endParaRPr lang="en-US" sz="1387" dirty="0"/>
          </a:p>
        </p:txBody>
      </p:sp>
      <p:sp>
        <p:nvSpPr>
          <p:cNvPr id="305" name="Text Placeholder 304"/>
          <p:cNvSpPr>
            <a:spLocks noGrp="1"/>
          </p:cNvSpPr>
          <p:nvPr>
            <p:ph type="body" sz="quarter" idx="22"/>
          </p:nvPr>
        </p:nvSpPr>
        <p:spPr>
          <a:xfrm>
            <a:off x="7723716" y="2628869"/>
            <a:ext cx="13813366" cy="597961"/>
          </a:xfrm>
        </p:spPr>
        <p:txBody>
          <a:bodyPr/>
          <a:lstStyle/>
          <a:p>
            <a:r>
              <a:rPr lang="en-US" sz="3200" dirty="0"/>
              <a:t>Model</a:t>
            </a:r>
          </a:p>
        </p:txBody>
      </p:sp>
      <p:sp>
        <p:nvSpPr>
          <p:cNvPr id="306" name="Text Placeholder 305"/>
          <p:cNvSpPr>
            <a:spLocks noGrp="1"/>
          </p:cNvSpPr>
          <p:nvPr>
            <p:ph type="body" sz="quarter" idx="23"/>
          </p:nvPr>
        </p:nvSpPr>
        <p:spPr>
          <a:xfrm>
            <a:off x="7724776" y="11171876"/>
            <a:ext cx="13813366" cy="477252"/>
          </a:xfrm>
        </p:spPr>
        <p:txBody>
          <a:bodyPr/>
          <a:lstStyle/>
          <a:p>
            <a:r>
              <a:rPr lang="en-US" sz="1387" dirty="0"/>
              <a:t>Either graphs here, or covering the entire length?</a:t>
            </a:r>
          </a:p>
        </p:txBody>
      </p:sp>
      <p:sp>
        <p:nvSpPr>
          <p:cNvPr id="307" name="Text Placeholder 306"/>
          <p:cNvSpPr>
            <a:spLocks noGrp="1"/>
          </p:cNvSpPr>
          <p:nvPr>
            <p:ph type="body" sz="quarter" idx="24"/>
          </p:nvPr>
        </p:nvSpPr>
        <p:spPr/>
        <p:txBody>
          <a:bodyPr/>
          <a:lstStyle/>
          <a:p>
            <a:endParaRPr lang="en-US"/>
          </a:p>
        </p:txBody>
      </p:sp>
      <p:sp>
        <p:nvSpPr>
          <p:cNvPr id="308" name="Text Placeholder 307"/>
          <p:cNvSpPr>
            <a:spLocks noGrp="1"/>
          </p:cNvSpPr>
          <p:nvPr>
            <p:ph type="body" sz="quarter" idx="25"/>
          </p:nvPr>
        </p:nvSpPr>
        <p:spPr/>
        <p:txBody>
          <a:bodyPr/>
          <a:lstStyle/>
          <a:p>
            <a:endParaRPr lang="en-US"/>
          </a:p>
        </p:txBody>
      </p:sp>
      <p:sp>
        <p:nvSpPr>
          <p:cNvPr id="309" name="Text Placeholder 308"/>
          <p:cNvSpPr>
            <a:spLocks noGrp="1"/>
          </p:cNvSpPr>
          <p:nvPr>
            <p:ph type="body" sz="quarter" idx="26"/>
          </p:nvPr>
        </p:nvSpPr>
        <p:spPr>
          <a:xfrm>
            <a:off x="21959238" y="3264070"/>
            <a:ext cx="6698012" cy="477252"/>
          </a:xfrm>
        </p:spPr>
        <p:txBody>
          <a:bodyPr/>
          <a:lstStyle/>
          <a:p>
            <a:r>
              <a:rPr lang="en-US" sz="1387" dirty="0"/>
              <a:t>Describing different graphs?</a:t>
            </a:r>
          </a:p>
        </p:txBody>
      </p:sp>
      <p:sp>
        <p:nvSpPr>
          <p:cNvPr id="310" name="Text Placeholder 309"/>
          <p:cNvSpPr>
            <a:spLocks noGrp="1"/>
          </p:cNvSpPr>
          <p:nvPr>
            <p:ph type="body" sz="quarter" idx="27"/>
          </p:nvPr>
        </p:nvSpPr>
        <p:spPr/>
        <p:txBody>
          <a:bodyPr/>
          <a:lstStyle/>
          <a:p>
            <a:endParaRPr lang="en-US"/>
          </a:p>
        </p:txBody>
      </p:sp>
      <p:sp>
        <p:nvSpPr>
          <p:cNvPr id="311" name="Text Placeholder 310"/>
          <p:cNvSpPr>
            <a:spLocks noGrp="1"/>
          </p:cNvSpPr>
          <p:nvPr>
            <p:ph type="body" sz="quarter" idx="28"/>
          </p:nvPr>
        </p:nvSpPr>
        <p:spPr>
          <a:xfrm>
            <a:off x="21972279" y="7544139"/>
            <a:ext cx="6701366" cy="477252"/>
          </a:xfrm>
        </p:spPr>
        <p:txBody>
          <a:bodyPr/>
          <a:lstStyle/>
          <a:p>
            <a:endParaRPr lang="en-US" sz="1387"/>
          </a:p>
        </p:txBody>
      </p:sp>
      <p:sp>
        <p:nvSpPr>
          <p:cNvPr id="312" name="Text Placeholder 311"/>
          <p:cNvSpPr>
            <a:spLocks noGrp="1"/>
          </p:cNvSpPr>
          <p:nvPr>
            <p:ph type="body" sz="quarter" idx="29"/>
          </p:nvPr>
        </p:nvSpPr>
        <p:spPr/>
        <p:txBody>
          <a:bodyPr/>
          <a:lstStyle/>
          <a:p>
            <a:endParaRPr lang="en-US" dirty="0"/>
          </a:p>
        </p:txBody>
      </p:sp>
      <p:sp>
        <p:nvSpPr>
          <p:cNvPr id="313" name="Text Placeholder 312"/>
          <p:cNvSpPr>
            <a:spLocks noGrp="1"/>
          </p:cNvSpPr>
          <p:nvPr>
            <p:ph type="body" sz="quarter" idx="30"/>
          </p:nvPr>
        </p:nvSpPr>
        <p:spPr>
          <a:xfrm>
            <a:off x="21970601" y="13627693"/>
            <a:ext cx="6701366" cy="477252"/>
          </a:xfrm>
        </p:spPr>
        <p:txBody>
          <a:bodyPr/>
          <a:lstStyle/>
          <a:p>
            <a:endParaRPr lang="en-US" sz="1387" dirty="0"/>
          </a:p>
        </p:txBody>
      </p:sp>
      <p:sp>
        <p:nvSpPr>
          <p:cNvPr id="351" name="Text Placeholder 350"/>
          <p:cNvSpPr>
            <a:spLocks noGrp="1"/>
          </p:cNvSpPr>
          <p:nvPr>
            <p:ph type="body" sz="quarter" idx="150"/>
          </p:nvPr>
        </p:nvSpPr>
        <p:spPr/>
        <p:txBody>
          <a:bodyPr>
            <a:normAutofit fontScale="92500" lnSpcReduction="10000"/>
          </a:bodyPr>
          <a:lstStyle/>
          <a:p>
            <a:r>
              <a:rPr lang="en-US" dirty="0">
                <a:solidFill>
                  <a:schemeClr val="accent5">
                    <a:lumMod val="50000"/>
                  </a:schemeClr>
                </a:solidFill>
              </a:rPr>
              <a:t>User Decision-Making and Recommender Systems</a:t>
            </a:r>
          </a:p>
        </p:txBody>
      </p:sp>
      <p:sp>
        <p:nvSpPr>
          <p:cNvPr id="352" name="Text Placeholder 351"/>
          <p:cNvSpPr>
            <a:spLocks noGrp="1"/>
          </p:cNvSpPr>
          <p:nvPr>
            <p:ph type="body" sz="quarter" idx="184"/>
          </p:nvPr>
        </p:nvSpPr>
        <p:spPr/>
        <p:txBody>
          <a:bodyPr/>
          <a:lstStyle/>
          <a:p>
            <a:r>
              <a:rPr lang="en-US" dirty="0"/>
              <a:t>Paul van </a:t>
            </a:r>
            <a:r>
              <a:rPr lang="en-US" dirty="0" err="1"/>
              <a:t>Laer</a:t>
            </a:r>
            <a:r>
              <a:rPr lang="en-US" dirty="0"/>
              <a:t> &amp; Daniëlle Jongstra</a:t>
            </a:r>
          </a:p>
          <a:p>
            <a:endParaRPr lang="en-US" dirty="0">
              <a:solidFill>
                <a:schemeClr val="accent5">
                  <a:lumMod val="50000"/>
                </a:schemeClr>
              </a:solidFill>
            </a:endParaRPr>
          </a:p>
        </p:txBody>
      </p:sp>
      <p:sp>
        <p:nvSpPr>
          <p:cNvPr id="353" name="Text Placeholder 352"/>
          <p:cNvSpPr>
            <a:spLocks noGrp="1"/>
          </p:cNvSpPr>
          <p:nvPr>
            <p:ph type="body" sz="quarter" idx="185"/>
          </p:nvPr>
        </p:nvSpPr>
        <p:spPr/>
        <p:txBody>
          <a:bodyPr>
            <a:normAutofit lnSpcReduction="10000"/>
          </a:bodyPr>
          <a:lstStyle/>
          <a:p>
            <a:r>
              <a:rPr lang="en-US" b="1" dirty="0">
                <a:solidFill>
                  <a:schemeClr val="accent5">
                    <a:lumMod val="50000"/>
                  </a:schemeClr>
                </a:solidFill>
              </a:rPr>
              <a:t>Deconstructing the Filter </a:t>
            </a:r>
            <a:r>
              <a:rPr lang="en-US" dirty="0"/>
              <a:t>B</a:t>
            </a:r>
            <a:r>
              <a:rPr lang="en-US" b="1" dirty="0">
                <a:solidFill>
                  <a:schemeClr val="accent5">
                    <a:lumMod val="50000"/>
                  </a:schemeClr>
                </a:solidFill>
              </a:rPr>
              <a:t>ubble</a:t>
            </a:r>
          </a:p>
        </p:txBody>
      </p:sp>
      <p:pic>
        <p:nvPicPr>
          <p:cNvPr id="2" name="Afbeelding 1">
            <a:extLst>
              <a:ext uri="{FF2B5EF4-FFF2-40B4-BE49-F238E27FC236}">
                <a16:creationId xmlns:a16="http://schemas.microsoft.com/office/drawing/2014/main" id="{A22B559F-FC55-4829-8E93-30AAE5605DF3}"/>
              </a:ext>
            </a:extLst>
          </p:cNvPr>
          <p:cNvPicPr>
            <a:picLocks noChangeAspect="1"/>
          </p:cNvPicPr>
          <p:nvPr/>
        </p:nvPicPr>
        <p:blipFill>
          <a:blip r:embed="rId3"/>
          <a:stretch>
            <a:fillRect/>
          </a:stretch>
        </p:blipFill>
        <p:spPr>
          <a:xfrm>
            <a:off x="4552480" y="3795521"/>
            <a:ext cx="2413806" cy="1811742"/>
          </a:xfrm>
          <a:prstGeom prst="rect">
            <a:avLst/>
          </a:prstGeom>
        </p:spPr>
      </p:pic>
      <p:pic>
        <p:nvPicPr>
          <p:cNvPr id="4" name="Graphic 3">
            <a:extLst>
              <a:ext uri="{FF2B5EF4-FFF2-40B4-BE49-F238E27FC236}">
                <a16:creationId xmlns:a16="http://schemas.microsoft.com/office/drawing/2014/main" id="{0D8E7B98-4C37-4022-B108-4D6975C166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2641" y="14240800"/>
            <a:ext cx="581025" cy="581025"/>
          </a:xfrm>
          <a:prstGeom prst="rect">
            <a:avLst/>
          </a:prstGeom>
        </p:spPr>
      </p:pic>
      <p:sp>
        <p:nvSpPr>
          <p:cNvPr id="46" name="Ovaal 45">
            <a:extLst>
              <a:ext uri="{FF2B5EF4-FFF2-40B4-BE49-F238E27FC236}">
                <a16:creationId xmlns:a16="http://schemas.microsoft.com/office/drawing/2014/main" id="{1F8E7A6A-0AF7-4499-ADB2-9546F8B57D69}"/>
              </a:ext>
            </a:extLst>
          </p:cNvPr>
          <p:cNvSpPr/>
          <p:nvPr/>
        </p:nvSpPr>
        <p:spPr>
          <a:xfrm flipH="1">
            <a:off x="3070439" y="14201775"/>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al 47">
            <a:extLst>
              <a:ext uri="{FF2B5EF4-FFF2-40B4-BE49-F238E27FC236}">
                <a16:creationId xmlns:a16="http://schemas.microsoft.com/office/drawing/2014/main" id="{6CC4930E-1812-4D4A-838E-8FF2D8C0962D}"/>
              </a:ext>
            </a:extLst>
          </p:cNvPr>
          <p:cNvSpPr/>
          <p:nvPr/>
        </p:nvSpPr>
        <p:spPr>
          <a:xfrm flipH="1">
            <a:off x="3060833" y="14492287"/>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al 48">
            <a:extLst>
              <a:ext uri="{FF2B5EF4-FFF2-40B4-BE49-F238E27FC236}">
                <a16:creationId xmlns:a16="http://schemas.microsoft.com/office/drawing/2014/main" id="{FFD0BB83-D131-4632-8D7B-998A63592BD6}"/>
              </a:ext>
            </a:extLst>
          </p:cNvPr>
          <p:cNvSpPr/>
          <p:nvPr/>
        </p:nvSpPr>
        <p:spPr>
          <a:xfrm flipH="1">
            <a:off x="3060832" y="14782800"/>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al 49">
            <a:extLst>
              <a:ext uri="{FF2B5EF4-FFF2-40B4-BE49-F238E27FC236}">
                <a16:creationId xmlns:a16="http://schemas.microsoft.com/office/drawing/2014/main" id="{72475395-8FB8-4795-BFFD-F2A1DD1D7A1E}"/>
              </a:ext>
            </a:extLst>
          </p:cNvPr>
          <p:cNvSpPr/>
          <p:nvPr/>
        </p:nvSpPr>
        <p:spPr>
          <a:xfrm flipH="1">
            <a:off x="1531481" y="8689708"/>
            <a:ext cx="301399" cy="26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al 52">
            <a:extLst>
              <a:ext uri="{FF2B5EF4-FFF2-40B4-BE49-F238E27FC236}">
                <a16:creationId xmlns:a16="http://schemas.microsoft.com/office/drawing/2014/main" id="{C9ACF254-2E9E-456E-B28E-429077210882}"/>
              </a:ext>
            </a:extLst>
          </p:cNvPr>
          <p:cNvSpPr/>
          <p:nvPr/>
        </p:nvSpPr>
        <p:spPr>
          <a:xfrm flipH="1">
            <a:off x="4438181" y="14201775"/>
            <a:ext cx="114299" cy="83820"/>
          </a:xfrm>
          <a:prstGeom prst="ellipse">
            <a:avLst/>
          </a:prstGeom>
          <a:solidFill>
            <a:srgbClr val="00B050"/>
          </a:solid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4" name="Ovaal 53">
            <a:extLst>
              <a:ext uri="{FF2B5EF4-FFF2-40B4-BE49-F238E27FC236}">
                <a16:creationId xmlns:a16="http://schemas.microsoft.com/office/drawing/2014/main" id="{518FE016-74ED-4ADE-934E-DDA7129B7034}"/>
              </a:ext>
            </a:extLst>
          </p:cNvPr>
          <p:cNvSpPr/>
          <p:nvPr/>
        </p:nvSpPr>
        <p:spPr>
          <a:xfrm flipH="1">
            <a:off x="4428575" y="14492287"/>
            <a:ext cx="114299" cy="8382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al 54">
            <a:extLst>
              <a:ext uri="{FF2B5EF4-FFF2-40B4-BE49-F238E27FC236}">
                <a16:creationId xmlns:a16="http://schemas.microsoft.com/office/drawing/2014/main" id="{E8AC79FB-990E-4DD8-A91D-32CCF6036EF0}"/>
              </a:ext>
            </a:extLst>
          </p:cNvPr>
          <p:cNvSpPr/>
          <p:nvPr/>
        </p:nvSpPr>
        <p:spPr>
          <a:xfrm flipH="1">
            <a:off x="4428574" y="14782800"/>
            <a:ext cx="114299" cy="83820"/>
          </a:xfrm>
          <a:prstGeom prst="ellips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ijl: rechts 7">
            <a:extLst>
              <a:ext uri="{FF2B5EF4-FFF2-40B4-BE49-F238E27FC236}">
                <a16:creationId xmlns:a16="http://schemas.microsoft.com/office/drawing/2014/main" id="{430D4329-269B-4992-8AC4-CD083F55FDEB}"/>
              </a:ext>
            </a:extLst>
          </p:cNvPr>
          <p:cNvSpPr/>
          <p:nvPr/>
        </p:nvSpPr>
        <p:spPr>
          <a:xfrm>
            <a:off x="3432869" y="14098429"/>
            <a:ext cx="757180" cy="206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kstvak 8">
            <a:extLst>
              <a:ext uri="{FF2B5EF4-FFF2-40B4-BE49-F238E27FC236}">
                <a16:creationId xmlns:a16="http://schemas.microsoft.com/office/drawing/2014/main" id="{CBAA7FCF-F1FC-4D3C-95E2-C6F8E1C4C096}"/>
              </a:ext>
            </a:extLst>
          </p:cNvPr>
          <p:cNvSpPr txBox="1"/>
          <p:nvPr/>
        </p:nvSpPr>
        <p:spPr>
          <a:xfrm>
            <a:off x="3272264" y="13814628"/>
            <a:ext cx="1270609"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consumption</a:t>
            </a:r>
          </a:p>
        </p:txBody>
      </p:sp>
      <p:pic>
        <p:nvPicPr>
          <p:cNvPr id="44" name="Graphic 43">
            <a:extLst>
              <a:ext uri="{FF2B5EF4-FFF2-40B4-BE49-F238E27FC236}">
                <a16:creationId xmlns:a16="http://schemas.microsoft.com/office/drawing/2014/main" id="{4499FDDB-DCEF-4D6A-B032-AB22DD59CA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546" y="8566505"/>
            <a:ext cx="581025" cy="581025"/>
          </a:xfrm>
          <a:prstGeom prst="rect">
            <a:avLst/>
          </a:prstGeom>
        </p:spPr>
      </p:pic>
      <p:sp>
        <p:nvSpPr>
          <p:cNvPr id="3" name="Gedachtewolkje: wolk 2">
            <a:extLst>
              <a:ext uri="{FF2B5EF4-FFF2-40B4-BE49-F238E27FC236}">
                <a16:creationId xmlns:a16="http://schemas.microsoft.com/office/drawing/2014/main" id="{D4E5EACC-E868-461E-A036-2AF4E9B21603}"/>
              </a:ext>
            </a:extLst>
          </p:cNvPr>
          <p:cNvSpPr/>
          <p:nvPr/>
        </p:nvSpPr>
        <p:spPr>
          <a:xfrm>
            <a:off x="805546" y="7744895"/>
            <a:ext cx="1190625" cy="70131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7" name="Pijl: rechts 46">
            <a:extLst>
              <a:ext uri="{FF2B5EF4-FFF2-40B4-BE49-F238E27FC236}">
                <a16:creationId xmlns:a16="http://schemas.microsoft.com/office/drawing/2014/main" id="{B90EAC5D-61FF-4041-B3AE-04CDF2067F7D}"/>
              </a:ext>
            </a:extLst>
          </p:cNvPr>
          <p:cNvSpPr/>
          <p:nvPr/>
        </p:nvSpPr>
        <p:spPr>
          <a:xfrm>
            <a:off x="2049095" y="8689708"/>
            <a:ext cx="757180" cy="206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Ovaal 50">
            <a:extLst>
              <a:ext uri="{FF2B5EF4-FFF2-40B4-BE49-F238E27FC236}">
                <a16:creationId xmlns:a16="http://schemas.microsoft.com/office/drawing/2014/main" id="{00646F91-88A7-4163-B4E5-EB26221E0E05}"/>
              </a:ext>
            </a:extLst>
          </p:cNvPr>
          <p:cNvSpPr/>
          <p:nvPr/>
        </p:nvSpPr>
        <p:spPr>
          <a:xfrm flipH="1">
            <a:off x="2998810" y="8660267"/>
            <a:ext cx="301399" cy="26557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ym typeface="Wingdings" panose="05000000000000000000" pitchFamily="2" charset="2"/>
              </a:rPr>
              <a:t></a:t>
            </a:r>
            <a:endParaRPr lang="en-GB" sz="1800" dirty="0"/>
          </a:p>
        </p:txBody>
      </p:sp>
      <p:sp>
        <p:nvSpPr>
          <p:cNvPr id="60" name="Ovaal 59">
            <a:extLst>
              <a:ext uri="{FF2B5EF4-FFF2-40B4-BE49-F238E27FC236}">
                <a16:creationId xmlns:a16="http://schemas.microsoft.com/office/drawing/2014/main" id="{9E8DE287-B8CD-4404-9742-98354A96B49C}"/>
              </a:ext>
            </a:extLst>
          </p:cNvPr>
          <p:cNvSpPr/>
          <p:nvPr/>
        </p:nvSpPr>
        <p:spPr>
          <a:xfrm flipH="1">
            <a:off x="5144449" y="8645357"/>
            <a:ext cx="301399" cy="26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 name="Graphic 60">
            <a:extLst>
              <a:ext uri="{FF2B5EF4-FFF2-40B4-BE49-F238E27FC236}">
                <a16:creationId xmlns:a16="http://schemas.microsoft.com/office/drawing/2014/main" id="{836B03E4-9677-4A70-96A7-29F13137C7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18514" y="8522154"/>
            <a:ext cx="581025" cy="581025"/>
          </a:xfrm>
          <a:prstGeom prst="rect">
            <a:avLst/>
          </a:prstGeom>
        </p:spPr>
      </p:pic>
      <p:sp>
        <p:nvSpPr>
          <p:cNvPr id="62" name="Gedachtewolkje: wolk 61">
            <a:extLst>
              <a:ext uri="{FF2B5EF4-FFF2-40B4-BE49-F238E27FC236}">
                <a16:creationId xmlns:a16="http://schemas.microsoft.com/office/drawing/2014/main" id="{5040CA82-E986-4201-8DAB-F4D8004B3738}"/>
              </a:ext>
            </a:extLst>
          </p:cNvPr>
          <p:cNvSpPr/>
          <p:nvPr/>
        </p:nvSpPr>
        <p:spPr>
          <a:xfrm>
            <a:off x="4418514" y="7700544"/>
            <a:ext cx="1190625" cy="70131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63" name="Pijl: rechts 62">
            <a:extLst>
              <a:ext uri="{FF2B5EF4-FFF2-40B4-BE49-F238E27FC236}">
                <a16:creationId xmlns:a16="http://schemas.microsoft.com/office/drawing/2014/main" id="{D0B73EF8-609D-4063-ADE5-A37D05EBFF65}"/>
              </a:ext>
            </a:extLst>
          </p:cNvPr>
          <p:cNvSpPr/>
          <p:nvPr/>
        </p:nvSpPr>
        <p:spPr>
          <a:xfrm>
            <a:off x="5662063" y="8645357"/>
            <a:ext cx="757180" cy="206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Ovaal 63">
            <a:extLst>
              <a:ext uri="{FF2B5EF4-FFF2-40B4-BE49-F238E27FC236}">
                <a16:creationId xmlns:a16="http://schemas.microsoft.com/office/drawing/2014/main" id="{AF2CF5BE-A8C6-43AC-8CA2-1D587C79540C}"/>
              </a:ext>
            </a:extLst>
          </p:cNvPr>
          <p:cNvSpPr/>
          <p:nvPr/>
        </p:nvSpPr>
        <p:spPr>
          <a:xfrm flipH="1">
            <a:off x="6611778" y="8615916"/>
            <a:ext cx="301399" cy="2655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ym typeface="Wingdings" panose="05000000000000000000" pitchFamily="2" charset="2"/>
              </a:rPr>
              <a:t></a:t>
            </a:r>
            <a:endParaRPr lang="en-GB" sz="1800" dirty="0"/>
          </a:p>
        </p:txBody>
      </p:sp>
      <p:pic>
        <p:nvPicPr>
          <p:cNvPr id="5" name="Afbeelding 4">
            <a:extLst>
              <a:ext uri="{FF2B5EF4-FFF2-40B4-BE49-F238E27FC236}">
                <a16:creationId xmlns:a16="http://schemas.microsoft.com/office/drawing/2014/main" id="{3C613BA5-6942-4EEB-92CB-9EE0F4ACB51B}"/>
              </a:ext>
            </a:extLst>
          </p:cNvPr>
          <p:cNvPicPr>
            <a:picLocks noChangeAspect="1"/>
          </p:cNvPicPr>
          <p:nvPr/>
        </p:nvPicPr>
        <p:blipFill>
          <a:blip r:embed="rId6"/>
          <a:stretch>
            <a:fillRect/>
          </a:stretch>
        </p:blipFill>
        <p:spPr>
          <a:xfrm>
            <a:off x="1967762" y="8388248"/>
            <a:ext cx="1292464" cy="377985"/>
          </a:xfrm>
          <a:prstGeom prst="rect">
            <a:avLst/>
          </a:prstGeom>
        </p:spPr>
      </p:pic>
      <p:cxnSp>
        <p:nvCxnSpPr>
          <p:cNvPr id="7" name="Rechte verbindingslijn 6">
            <a:extLst>
              <a:ext uri="{FF2B5EF4-FFF2-40B4-BE49-F238E27FC236}">
                <a16:creationId xmlns:a16="http://schemas.microsoft.com/office/drawing/2014/main" id="{9839405F-729F-40D6-818E-1010C450DF11}"/>
              </a:ext>
            </a:extLst>
          </p:cNvPr>
          <p:cNvCxnSpPr>
            <a:cxnSpLocks/>
          </p:cNvCxnSpPr>
          <p:nvPr/>
        </p:nvCxnSpPr>
        <p:spPr>
          <a:xfrm>
            <a:off x="3859448" y="8229600"/>
            <a:ext cx="0" cy="969816"/>
          </a:xfrm>
          <a:prstGeom prst="line">
            <a:avLst/>
          </a:prstGeom>
        </p:spPr>
        <p:style>
          <a:lnRef idx="1">
            <a:schemeClr val="dk1"/>
          </a:lnRef>
          <a:fillRef idx="0">
            <a:schemeClr val="dk1"/>
          </a:fillRef>
          <a:effectRef idx="0">
            <a:schemeClr val="dk1"/>
          </a:effectRef>
          <a:fontRef idx="minor">
            <a:schemeClr val="tx1"/>
          </a:fontRef>
        </p:style>
      </p:cxnSp>
      <p:sp>
        <p:nvSpPr>
          <p:cNvPr id="70" name="Tekstvak 69">
            <a:extLst>
              <a:ext uri="{FF2B5EF4-FFF2-40B4-BE49-F238E27FC236}">
                <a16:creationId xmlns:a16="http://schemas.microsoft.com/office/drawing/2014/main" id="{C028DD87-145B-411F-B527-F46799E31A77}"/>
              </a:ext>
            </a:extLst>
          </p:cNvPr>
          <p:cNvSpPr txBox="1"/>
          <p:nvPr/>
        </p:nvSpPr>
        <p:spPr>
          <a:xfrm>
            <a:off x="5504460" y="8382779"/>
            <a:ext cx="1270609"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consumption</a:t>
            </a:r>
          </a:p>
        </p:txBody>
      </p:sp>
      <p:pic>
        <p:nvPicPr>
          <p:cNvPr id="12" name="Afbeelding 11">
            <a:extLst>
              <a:ext uri="{FF2B5EF4-FFF2-40B4-BE49-F238E27FC236}">
                <a16:creationId xmlns:a16="http://schemas.microsoft.com/office/drawing/2014/main" id="{27D3DC0F-7A94-4F36-8E41-71AB96980E5E}"/>
              </a:ext>
            </a:extLst>
          </p:cNvPr>
          <p:cNvPicPr>
            <a:picLocks noChangeAspect="1"/>
          </p:cNvPicPr>
          <p:nvPr/>
        </p:nvPicPr>
        <p:blipFill>
          <a:blip r:embed="rId7"/>
          <a:stretch>
            <a:fillRect/>
          </a:stretch>
        </p:blipFill>
        <p:spPr>
          <a:xfrm>
            <a:off x="18548674" y="4046116"/>
            <a:ext cx="2773068" cy="2528855"/>
          </a:xfrm>
          <a:prstGeom prst="rect">
            <a:avLst/>
          </a:prstGeom>
        </p:spPr>
      </p:pic>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2851</TotalTime>
  <Words>133</Words>
  <Application>Microsoft Office PowerPoint</Application>
  <PresentationFormat>Aangepast</PresentationFormat>
  <Paragraphs>34</Paragraphs>
  <Slides>1</Slides>
  <Notes>1</Notes>
  <HiddenSlides>0</HiddenSlides>
  <MMClips>0</MMClips>
  <ScaleCrop>false</ScaleCrop>
  <HeadingPairs>
    <vt:vector size="6" baseType="variant">
      <vt:variant>
        <vt:lpstr>Gebruikte lettertypen</vt:lpstr>
      </vt:variant>
      <vt:variant>
        <vt:i4>5</vt:i4>
      </vt:variant>
      <vt:variant>
        <vt:lpstr>Thema</vt:lpstr>
      </vt:variant>
      <vt:variant>
        <vt:i4>4</vt:i4>
      </vt:variant>
      <vt:variant>
        <vt:lpstr>Diatitels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t:lpstr>
      <vt:lpstr>Without Quick Guides</vt:lpstr>
      <vt:lpstr>3 Columns</vt:lpstr>
      <vt:lpstr>Wide Center</vt:lpstr>
      <vt:lpstr>PowerPoint-presentatie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Affiena DJ</cp:lastModifiedBy>
  <cp:revision>63</cp:revision>
  <dcterms:created xsi:type="dcterms:W3CDTF">2012-02-06T18:46:22Z</dcterms:created>
  <dcterms:modified xsi:type="dcterms:W3CDTF">2021-05-13T21:55:46Z</dcterms:modified>
</cp:coreProperties>
</file>